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68" r:id="rId5"/>
    <p:sldId id="266" r:id="rId6"/>
    <p:sldId id="257" r:id="rId7"/>
    <p:sldId id="258" r:id="rId8"/>
    <p:sldId id="269" r:id="rId9"/>
    <p:sldId id="260" r:id="rId10"/>
    <p:sldId id="261" r:id="rId11"/>
    <p:sldId id="264" r:id="rId12"/>
    <p:sldId id="263" r:id="rId13"/>
  </p:sldIdLst>
  <p:sldSz cx="12192000" cy="6858000"/>
  <p:notesSz cx="6797675" cy="9926638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E8AD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5938F7-FAF1-CCF2-20F1-77A634DA3193}" v="9" dt="2024-07-18T16:11:13.652"/>
    <p1510:client id="{85F7F7CC-C2E9-9026-D23A-38004F637398}" v="466" dt="2024-07-17T13:03:51.715"/>
    <p1510:client id="{F5458A9A-A105-17DB-1624-B81625D61DD4}" v="288" dt="2024-07-17T14:40:47.8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874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le Shead" userId="S::dshead@hcschool.uk::360f553b-15d6-4242-9d5d-bf434696c7a4" providerId="AD" clId="Web-{655938F7-FAF1-CCF2-20F1-77A634DA3193}"/>
    <pc:docChg chg="modSld">
      <pc:chgData name="Danielle Shead" userId="S::dshead@hcschool.uk::360f553b-15d6-4242-9d5d-bf434696c7a4" providerId="AD" clId="Web-{655938F7-FAF1-CCF2-20F1-77A634DA3193}" dt="2024-07-18T16:11:13.652" v="5" actId="1076"/>
      <pc:docMkLst>
        <pc:docMk/>
      </pc:docMkLst>
      <pc:sldChg chg="modSp">
        <pc:chgData name="Danielle Shead" userId="S::dshead@hcschool.uk::360f553b-15d6-4242-9d5d-bf434696c7a4" providerId="AD" clId="Web-{655938F7-FAF1-CCF2-20F1-77A634DA3193}" dt="2024-07-18T16:10:39.119" v="2" actId="20577"/>
        <pc:sldMkLst>
          <pc:docMk/>
          <pc:sldMk cId="1532156064" sldId="258"/>
        </pc:sldMkLst>
        <pc:spChg chg="mod">
          <ac:chgData name="Danielle Shead" userId="S::dshead@hcschool.uk::360f553b-15d6-4242-9d5d-bf434696c7a4" providerId="AD" clId="Web-{655938F7-FAF1-CCF2-20F1-77A634DA3193}" dt="2024-07-18T16:10:39.119" v="2" actId="20577"/>
          <ac:spMkLst>
            <pc:docMk/>
            <pc:sldMk cId="1532156064" sldId="258"/>
            <ac:spMk id="17" creationId="{00000000-0000-0000-0000-000000000000}"/>
          </ac:spMkLst>
        </pc:spChg>
      </pc:sldChg>
      <pc:sldChg chg="modSp">
        <pc:chgData name="Danielle Shead" userId="S::dshead@hcschool.uk::360f553b-15d6-4242-9d5d-bf434696c7a4" providerId="AD" clId="Web-{655938F7-FAF1-CCF2-20F1-77A634DA3193}" dt="2024-07-18T16:11:13.652" v="5" actId="1076"/>
        <pc:sldMkLst>
          <pc:docMk/>
          <pc:sldMk cId="3440316831" sldId="260"/>
        </pc:sldMkLst>
        <pc:picChg chg="mod">
          <ac:chgData name="Danielle Shead" userId="S::dshead@hcschool.uk::360f553b-15d6-4242-9d5d-bf434696c7a4" providerId="AD" clId="Web-{655938F7-FAF1-CCF2-20F1-77A634DA3193}" dt="2024-07-18T16:11:09.027" v="3" actId="1076"/>
          <ac:picMkLst>
            <pc:docMk/>
            <pc:sldMk cId="3440316831" sldId="260"/>
            <ac:picMk id="20" creationId="{00000000-0000-0000-0000-000000000000}"/>
          </ac:picMkLst>
        </pc:picChg>
        <pc:picChg chg="mod">
          <ac:chgData name="Danielle Shead" userId="S::dshead@hcschool.uk::360f553b-15d6-4242-9d5d-bf434696c7a4" providerId="AD" clId="Web-{655938F7-FAF1-CCF2-20F1-77A634DA3193}" dt="2024-07-18T16:11:13.652" v="5" actId="1076"/>
          <ac:picMkLst>
            <pc:docMk/>
            <pc:sldMk cId="3440316831" sldId="260"/>
            <ac:picMk id="1034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2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5" y="53365"/>
            <a:ext cx="6192678" cy="6597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163" y="911907"/>
            <a:ext cx="5290147" cy="389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10400" y="5497286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Friday 19</a:t>
            </a:r>
            <a:r>
              <a:rPr lang="en-GB" sz="3200" baseline="30000" dirty="0"/>
              <a:t>th</a:t>
            </a:r>
            <a:r>
              <a:rPr lang="en-GB" sz="3200" dirty="0"/>
              <a:t> July 2024</a:t>
            </a:r>
          </a:p>
        </p:txBody>
      </p:sp>
    </p:spTree>
    <p:extLst>
      <p:ext uri="{BB962C8B-B14F-4D97-AF65-F5344CB8AC3E}">
        <p14:creationId xmlns:p14="http://schemas.microsoft.com/office/powerpoint/2010/main" val="625293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‘have life… and have it more abundantly’ John 10:10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050" y="1757386"/>
            <a:ext cx="3173387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165" y="1431452"/>
            <a:ext cx="4889027" cy="4889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137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children playing outside&#10;&#10;Description automatically generated">
            <a:extLst>
              <a:ext uri="{FF2B5EF4-FFF2-40B4-BE49-F238E27FC236}">
                <a16:creationId xmlns="" xmlns:a16="http://schemas.microsoft.com/office/drawing/2014/main" id="{CD4768D7-4D83-4E8D-3403-50F5CD495C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28" t="9665" r="4155" b="8037"/>
          <a:stretch/>
        </p:blipFill>
        <p:spPr>
          <a:xfrm rot="5400000">
            <a:off x="7596725" y="452872"/>
            <a:ext cx="2421700" cy="207646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A84D9286-54E3-2D3B-9EBF-DCE40963D009}"/>
              </a:ext>
            </a:extLst>
          </p:cNvPr>
          <p:cNvSpPr txBox="1">
            <a:spLocks/>
          </p:cNvSpPr>
          <p:nvPr/>
        </p:nvSpPr>
        <p:spPr>
          <a:xfrm>
            <a:off x="4447596" y="265189"/>
            <a:ext cx="3081838" cy="9036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cs typeface="Calibri Light"/>
              </a:rPr>
              <a:t>Windmills</a:t>
            </a:r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A84D9286-54E3-2D3B-9EBF-DCE40963D009}"/>
              </a:ext>
            </a:extLst>
          </p:cNvPr>
          <p:cNvSpPr txBox="1">
            <a:spLocks/>
          </p:cNvSpPr>
          <p:nvPr/>
        </p:nvSpPr>
        <p:spPr>
          <a:xfrm>
            <a:off x="4447596" y="265189"/>
            <a:ext cx="3081838" cy="9036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cs typeface="Calibri Light"/>
              </a:rPr>
              <a:t>Windmills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393594" y="6176210"/>
            <a:ext cx="8768939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1400" b="1" u="sng" dirty="0">
                <a:cs typeface="Calibri"/>
              </a:rPr>
              <a:t>Our Caterpillars</a:t>
            </a:r>
          </a:p>
          <a:p>
            <a:pPr algn="ctr"/>
            <a:r>
              <a:rPr lang="en-GB" sz="1400" dirty="0"/>
              <a:t>Windmills were </a:t>
            </a:r>
            <a:r>
              <a:rPr lang="en-GB" sz="1400" dirty="0">
                <a:solidFill>
                  <a:srgbClr val="FF0000"/>
                </a:solidFill>
              </a:rPr>
              <a:t>fascinated </a:t>
            </a:r>
            <a:r>
              <a:rPr lang="en-GB" sz="1400" dirty="0"/>
              <a:t>to see the our caterpillars grow, change and emerge into beautiful Painted Lady butterflies.</a:t>
            </a:r>
            <a:endParaRPr lang="en-GB" sz="1400" dirty="0"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1787" y="605774"/>
            <a:ext cx="3607934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 dirty="0"/>
              <a:t>The children have been working hard in all areas of the curriculum. In Literacy, they had </a:t>
            </a:r>
            <a:r>
              <a:rPr lang="en-GB" sz="1400" dirty="0">
                <a:solidFill>
                  <a:srgbClr val="FF0000"/>
                </a:solidFill>
              </a:rPr>
              <a:t>high aspirations </a:t>
            </a:r>
            <a:r>
              <a:rPr lang="en-GB" sz="1400" dirty="0"/>
              <a:t>when writing about George’s Marvellous Medicine. The children wrote about what their own potion would do to Grandma!</a:t>
            </a:r>
            <a:endParaRPr lang="en-GB" sz="1400" dirty="0"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18643" y="2349339"/>
            <a:ext cx="4374635" cy="16004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 dirty="0"/>
              <a:t>Windmills had a </a:t>
            </a:r>
            <a:r>
              <a:rPr lang="en-GB" sz="1400" dirty="0">
                <a:solidFill>
                  <a:srgbClr val="FF0000"/>
                </a:solidFill>
              </a:rPr>
              <a:t>spiritual</a:t>
            </a:r>
            <a:r>
              <a:rPr lang="en-GB" sz="1400" dirty="0"/>
              <a:t> experience when using our imagination to describe what kind of world we would like to live in. We have been learning about teamwork, Wilf and Krish played cooperatively to build a marble run. In Forest school we worked in teams to create artwork of  people using things we found in Forest School, helping us to become more </a:t>
            </a:r>
            <a:r>
              <a:rPr lang="en-GB" sz="1400" dirty="0">
                <a:solidFill>
                  <a:srgbClr val="FF0000"/>
                </a:solidFill>
              </a:rPr>
              <a:t>rounded</a:t>
            </a:r>
            <a:r>
              <a:rPr lang="en-GB" sz="1400" dirty="0"/>
              <a:t> learners.</a:t>
            </a:r>
            <a:endParaRPr lang="en-GB" sz="1400" dirty="0">
              <a:cs typeface="Calibri"/>
            </a:endParaRPr>
          </a:p>
        </p:txBody>
      </p:sp>
      <p:pic>
        <p:nvPicPr>
          <p:cNvPr id="2" name="Picture 1" descr="A butterfly in a net&#10;&#10;Description automatically generated">
            <a:extLst>
              <a:ext uri="{FF2B5EF4-FFF2-40B4-BE49-F238E27FC236}">
                <a16:creationId xmlns="" xmlns:a16="http://schemas.microsoft.com/office/drawing/2014/main" id="{9722FA9C-2DA1-ABE5-2168-7759F88B72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01" t="25623" r="28912" b="13167"/>
          <a:stretch/>
        </p:blipFill>
        <p:spPr>
          <a:xfrm rot="1020000">
            <a:off x="9374970" y="4421022"/>
            <a:ext cx="2430488" cy="1826968"/>
          </a:xfrm>
          <a:prstGeom prst="rect">
            <a:avLst/>
          </a:prstGeom>
        </p:spPr>
      </p:pic>
      <p:pic>
        <p:nvPicPr>
          <p:cNvPr id="4" name="Picture 3" descr="A container with brown objects inside&#10;&#10;Description automatically generated">
            <a:extLst>
              <a:ext uri="{FF2B5EF4-FFF2-40B4-BE49-F238E27FC236}">
                <a16:creationId xmlns="" xmlns:a16="http://schemas.microsoft.com/office/drawing/2014/main" id="{A6FD2946-E0B3-4E02-B643-F223763D00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9" t="12316" r="15749"/>
          <a:stretch/>
        </p:blipFill>
        <p:spPr>
          <a:xfrm rot="-720000">
            <a:off x="6523181" y="4006852"/>
            <a:ext cx="2279643" cy="1955498"/>
          </a:xfrm>
          <a:prstGeom prst="rect">
            <a:avLst/>
          </a:prstGeom>
        </p:spPr>
      </p:pic>
      <p:pic>
        <p:nvPicPr>
          <p:cNvPr id="5" name="Picture 4" descr="A group of boys sitting at a table&#10;&#10;Description automatically generated">
            <a:extLst>
              <a:ext uri="{FF2B5EF4-FFF2-40B4-BE49-F238E27FC236}">
                <a16:creationId xmlns="" xmlns:a16="http://schemas.microsoft.com/office/drawing/2014/main" id="{D9F18C0E-976A-5DA6-EC69-4E1A293880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79" t="6066" r="7393" b="9927"/>
          <a:stretch/>
        </p:blipFill>
        <p:spPr>
          <a:xfrm rot="660000">
            <a:off x="3422230" y="3868108"/>
            <a:ext cx="2482135" cy="2189923"/>
          </a:xfrm>
          <a:prstGeom prst="rect">
            <a:avLst/>
          </a:prstGeom>
        </p:spPr>
      </p:pic>
      <p:pic>
        <p:nvPicPr>
          <p:cNvPr id="7" name="Picture 6" descr="A container with a white lid and a black caterpillars inside&#10;&#10;Description automatically generated">
            <a:extLst>
              <a:ext uri="{FF2B5EF4-FFF2-40B4-BE49-F238E27FC236}">
                <a16:creationId xmlns="" xmlns:a16="http://schemas.microsoft.com/office/drawing/2014/main" id="{ABF733DD-ACEF-0B4C-2E80-42DEF4F87B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172" t="43240" r="25233" b="1823"/>
          <a:stretch/>
        </p:blipFill>
        <p:spPr>
          <a:xfrm rot="-1320000">
            <a:off x="577054" y="4143173"/>
            <a:ext cx="2359466" cy="2050806"/>
          </a:xfrm>
          <a:prstGeom prst="rect">
            <a:avLst/>
          </a:prstGeom>
        </p:spPr>
      </p:pic>
      <p:pic>
        <p:nvPicPr>
          <p:cNvPr id="8" name="Picture 7" descr="A metal grid with sticks and a stick on the ground&#10;&#10;Description automatically generated">
            <a:extLst>
              <a:ext uri="{FF2B5EF4-FFF2-40B4-BE49-F238E27FC236}">
                <a16:creationId xmlns="" xmlns:a16="http://schemas.microsoft.com/office/drawing/2014/main" id="{4A459624-B188-7DF8-F910-8B43C8AA86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98" t="5900" r="-1036" b="9388"/>
          <a:stretch/>
        </p:blipFill>
        <p:spPr>
          <a:xfrm rot="5400000">
            <a:off x="9587900" y="715822"/>
            <a:ext cx="2860855" cy="2007288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3657600" y="3651418"/>
            <a:ext cx="542121" cy="603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797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E8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003276" y="292729"/>
            <a:ext cx="72661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</a:p>
          <a:p>
            <a:r>
              <a:rPr lang="en-GB" sz="7200" dirty="0">
                <a:solidFill>
                  <a:srgbClr val="FFC000"/>
                </a:solidFill>
                <a:latin typeface="Comic Sans MS" panose="030F0702030302020204" pitchFamily="66" charset="0"/>
              </a:rPr>
              <a:t>R</a:t>
            </a:r>
          </a:p>
          <a:p>
            <a:r>
              <a:rPr lang="en-GB" sz="7200" dirty="0">
                <a:solidFill>
                  <a:srgbClr val="00B0F0"/>
                </a:solidFill>
                <a:latin typeface="Comic Sans MS" panose="030F0702030302020204" pitchFamily="66" charset="0"/>
              </a:rPr>
              <a:t>E</a:t>
            </a:r>
          </a:p>
          <a:p>
            <a:r>
              <a:rPr lang="en-GB" sz="7200" dirty="0">
                <a:solidFill>
                  <a:srgbClr val="7030A0"/>
                </a:solidFill>
                <a:latin typeface="Comic Sans MS" panose="030F0702030302020204" pitchFamily="66" charset="0"/>
              </a:rPr>
              <a:t>S</a:t>
            </a:r>
          </a:p>
          <a:p>
            <a:r>
              <a:rPr lang="en-GB" sz="7200" dirty="0">
                <a:solidFill>
                  <a:schemeClr val="accent6"/>
                </a:solidFill>
                <a:latin typeface="Comic Sans MS" panose="030F0702030302020204" pitchFamily="66" charset="0"/>
              </a:rPr>
              <a:t>H</a:t>
            </a:r>
          </a:p>
          <a:p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4505546" y="121279"/>
            <a:ext cx="3253718" cy="8199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Year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9032" y="5832707"/>
            <a:ext cx="47211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omic Sans MS" panose="030F0702030302020204" pitchFamily="66" charset="0"/>
                <a:cs typeface="Arial" panose="020B0604020202020204" pitchFamily="34" charset="0"/>
              </a:rPr>
              <a:t>We had </a:t>
            </a:r>
            <a:r>
              <a:rPr lang="en-GB" sz="1400" b="1" dirty="0">
                <a:solidFill>
                  <a:srgbClr val="00B05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high aspirations </a:t>
            </a:r>
            <a:r>
              <a:rPr lang="en-GB" sz="1400" dirty="0">
                <a:latin typeface="Comic Sans MS" panose="030F0702030302020204" pitchFamily="66" charset="0"/>
                <a:cs typeface="Arial" panose="020B0604020202020204" pitchFamily="34" charset="0"/>
              </a:rPr>
              <a:t>for our writing in Year 1. </a:t>
            </a:r>
          </a:p>
          <a:p>
            <a:r>
              <a:rPr lang="en-GB" sz="1400" dirty="0">
                <a:latin typeface="Comic Sans MS" panose="030F0702030302020204" pitchFamily="66" charset="0"/>
                <a:cs typeface="Arial" panose="020B0604020202020204" pitchFamily="34" charset="0"/>
              </a:rPr>
              <a:t>We have been working hard on our handwriting</a:t>
            </a:r>
          </a:p>
          <a:p>
            <a:r>
              <a:rPr lang="en-GB" sz="1400" dirty="0">
                <a:latin typeface="Comic Sans MS" panose="030F0702030302020204" pitchFamily="66" charset="0"/>
                <a:cs typeface="Arial" panose="020B0604020202020204" pitchFamily="34" charset="0"/>
              </a:rPr>
              <a:t>and our recount stories about our trips to the woods.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9032" y="1060920"/>
            <a:ext cx="9397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omic Sans MS" panose="030F0702030302020204" pitchFamily="66" charset="0"/>
                <a:cs typeface="Arial" panose="020B0604020202020204" pitchFamily="34" charset="0"/>
              </a:rPr>
              <a:t>In Maths we have been </a:t>
            </a:r>
            <a:r>
              <a:rPr lang="en-GB" sz="1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fascinated</a:t>
            </a:r>
            <a:r>
              <a:rPr lang="en-GB" sz="1400" dirty="0">
                <a:latin typeface="Comic Sans MS" panose="030F0702030302020204" pitchFamily="66" charset="0"/>
                <a:cs typeface="Arial" panose="020B0604020202020204" pitchFamily="34" charset="0"/>
              </a:rPr>
              <a:t> to learn about Money this half term</a:t>
            </a:r>
          </a:p>
          <a:p>
            <a:r>
              <a:rPr lang="en-GB" sz="1400" dirty="0">
                <a:latin typeface="Comic Sans MS" panose="030F0702030302020204" pitchFamily="66" charset="0"/>
                <a:cs typeface="Arial" panose="020B0604020202020204" pitchFamily="34" charset="0"/>
              </a:rPr>
              <a:t>We learnt about new money that has been made with King Charles on it and the money used in other countries.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96" y="1584140"/>
            <a:ext cx="3400204" cy="165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One pound (British coin)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872" y="1589432"/>
            <a:ext cx="849522" cy="84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003" y="1589432"/>
            <a:ext cx="722905" cy="72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264" y="1584140"/>
            <a:ext cx="813048" cy="82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003276" y="292729"/>
            <a:ext cx="72661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</a:p>
          <a:p>
            <a:r>
              <a:rPr lang="en-GB" sz="7200" dirty="0">
                <a:solidFill>
                  <a:srgbClr val="FFC000"/>
                </a:solidFill>
                <a:latin typeface="Comic Sans MS" panose="030F0702030302020204" pitchFamily="66" charset="0"/>
              </a:rPr>
              <a:t>R</a:t>
            </a:r>
          </a:p>
          <a:p>
            <a:r>
              <a:rPr lang="en-GB" sz="7200" dirty="0">
                <a:solidFill>
                  <a:srgbClr val="00B0F0"/>
                </a:solidFill>
                <a:latin typeface="Comic Sans MS" panose="030F0702030302020204" pitchFamily="66" charset="0"/>
              </a:rPr>
              <a:t>E</a:t>
            </a:r>
          </a:p>
          <a:p>
            <a:r>
              <a:rPr lang="en-GB" sz="7200" dirty="0">
                <a:solidFill>
                  <a:srgbClr val="7030A0"/>
                </a:solidFill>
                <a:latin typeface="Comic Sans MS" panose="030F0702030302020204" pitchFamily="66" charset="0"/>
              </a:rPr>
              <a:t>S</a:t>
            </a:r>
          </a:p>
          <a:p>
            <a:r>
              <a:rPr lang="en-GB" sz="7200" dirty="0">
                <a:solidFill>
                  <a:schemeClr val="accent6"/>
                </a:solidFill>
                <a:latin typeface="Comic Sans MS" panose="030F0702030302020204" pitchFamily="66" charset="0"/>
              </a:rPr>
              <a:t>H</a:t>
            </a:r>
          </a:p>
          <a:p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229032" y="5832707"/>
            <a:ext cx="47211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omic Sans MS" panose="030F0702030302020204" pitchFamily="66" charset="0"/>
                <a:cs typeface="Arial" panose="020B0604020202020204" pitchFamily="34" charset="0"/>
              </a:rPr>
              <a:t>We had </a:t>
            </a:r>
            <a:r>
              <a:rPr lang="en-GB" sz="1400" b="1" dirty="0">
                <a:solidFill>
                  <a:srgbClr val="00B05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high aspirations </a:t>
            </a:r>
            <a:r>
              <a:rPr lang="en-GB" sz="1400" dirty="0">
                <a:latin typeface="Comic Sans MS" panose="030F0702030302020204" pitchFamily="66" charset="0"/>
                <a:cs typeface="Arial" panose="020B0604020202020204" pitchFamily="34" charset="0"/>
              </a:rPr>
              <a:t>for our writing in Year 1. </a:t>
            </a:r>
          </a:p>
          <a:p>
            <a:r>
              <a:rPr lang="en-GB" sz="1400" dirty="0">
                <a:latin typeface="Comic Sans MS" panose="030F0702030302020204" pitchFamily="66" charset="0"/>
                <a:cs typeface="Arial" panose="020B0604020202020204" pitchFamily="34" charset="0"/>
              </a:rPr>
              <a:t>We have been working hard on our handwriting</a:t>
            </a:r>
          </a:p>
          <a:p>
            <a:r>
              <a:rPr lang="en-GB" sz="1400" dirty="0">
                <a:latin typeface="Comic Sans MS" panose="030F0702030302020204" pitchFamily="66" charset="0"/>
                <a:cs typeface="Arial" panose="020B0604020202020204" pitchFamily="34" charset="0"/>
              </a:rPr>
              <a:t>and our recount stories about our trips to the woods.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00961" y="2605472"/>
            <a:ext cx="71064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omic Sans MS" panose="030F0702030302020204" pitchFamily="66" charset="0"/>
                <a:cs typeface="Arial" panose="020B0604020202020204" pitchFamily="34" charset="0"/>
              </a:rPr>
              <a:t>In Science we have been learning about the weather and thinking about how </a:t>
            </a:r>
          </a:p>
          <a:p>
            <a:r>
              <a:rPr lang="en-GB" sz="1400" dirty="0">
                <a:latin typeface="Comic Sans MS" panose="030F0702030302020204" pitchFamily="66" charset="0"/>
                <a:cs typeface="Arial" panose="020B0604020202020204" pitchFamily="34" charset="0"/>
              </a:rPr>
              <a:t>we can keep ourselves in the Summer. We </a:t>
            </a:r>
            <a:r>
              <a:rPr lang="en-GB" sz="14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also have been planting </a:t>
            </a:r>
            <a:r>
              <a:rPr lang="en-GB" sz="1400" smtClean="0">
                <a:latin typeface="Comic Sans MS" panose="030F0702030302020204" pitchFamily="66" charset="0"/>
                <a:cs typeface="Arial" panose="020B0604020202020204" pitchFamily="34" charset="0"/>
              </a:rPr>
              <a:t>some vegetables </a:t>
            </a:r>
          </a:p>
          <a:p>
            <a:r>
              <a:rPr lang="en-GB" sz="1400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rounded</a:t>
            </a:r>
            <a:r>
              <a:rPr lang="en-GB" sz="14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GB" sz="1400" dirty="0">
                <a:latin typeface="Comic Sans MS" panose="030F0702030302020204" pitchFamily="66" charset="0"/>
                <a:cs typeface="Arial" panose="020B0604020202020204" pitchFamily="34" charset="0"/>
              </a:rPr>
              <a:t>learners.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9032" y="1060920"/>
            <a:ext cx="9397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omic Sans MS" panose="030F0702030302020204" pitchFamily="66" charset="0"/>
                <a:cs typeface="Arial" panose="020B0604020202020204" pitchFamily="34" charset="0"/>
              </a:rPr>
              <a:t>In Maths we have been </a:t>
            </a:r>
            <a:r>
              <a:rPr lang="en-GB" sz="1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fascinated</a:t>
            </a:r>
            <a:r>
              <a:rPr lang="en-GB" sz="1400" dirty="0">
                <a:latin typeface="Comic Sans MS" panose="030F0702030302020204" pitchFamily="66" charset="0"/>
                <a:cs typeface="Arial" panose="020B0604020202020204" pitchFamily="34" charset="0"/>
              </a:rPr>
              <a:t> to learn about Money this half term</a:t>
            </a:r>
          </a:p>
          <a:p>
            <a:r>
              <a:rPr lang="en-GB" sz="1400" dirty="0">
                <a:latin typeface="Comic Sans MS" panose="030F0702030302020204" pitchFamily="66" charset="0"/>
                <a:cs typeface="Arial" panose="020B0604020202020204" pitchFamily="34" charset="0"/>
              </a:rPr>
              <a:t>We learnt about new money that has been made with King Charles on it and the money used in other countries. 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96" y="1584140"/>
            <a:ext cx="3400204" cy="165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One pound (British coin)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872" y="1589432"/>
            <a:ext cx="849522" cy="84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003" y="1589432"/>
            <a:ext cx="722905" cy="72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264" y="1584140"/>
            <a:ext cx="813048" cy="82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40632" y="4868301"/>
            <a:ext cx="1596476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45853" y="4130197"/>
            <a:ext cx="2917468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41699" y="4067835"/>
            <a:ext cx="3163137" cy="22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96" y="3344135"/>
            <a:ext cx="1366505" cy="198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019" y="3364176"/>
            <a:ext cx="1707190" cy="196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050" y="3566387"/>
            <a:ext cx="1409146" cy="1542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577" y="3680484"/>
            <a:ext cx="554037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2156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200025"/>
            <a:ext cx="11366500" cy="639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488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ww.odwebp.svc.ms/a5489a0b-e110-453a-8834-ebfcd10ac3b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blob:https://www.odwebp.svc.ms/a5489a0b-e110-453a-8834-ebfcd10ac3b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Flowchart: Punched Tape 5"/>
          <p:cNvSpPr/>
          <p:nvPr/>
        </p:nvSpPr>
        <p:spPr>
          <a:xfrm rot="20647926">
            <a:off x="-32154" y="210881"/>
            <a:ext cx="2775838" cy="1267097"/>
          </a:xfrm>
          <a:prstGeom prst="flowChartPunchedTap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 rot="20008367">
            <a:off x="102559" y="191187"/>
            <a:ext cx="3775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Harlow Solid Italic" panose="04030604020F02020D02" pitchFamily="82" charset="0"/>
              </a:rPr>
              <a:t>Year 3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31932" y="1791841"/>
            <a:ext cx="1897039" cy="1724133"/>
          </a:xfrm>
          <a:prstGeom prst="wedgeRoundRectCallout">
            <a:avLst>
              <a:gd name="adj1" fmla="val 55786"/>
              <a:gd name="adj2" fmla="val -6145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" y="1833322"/>
            <a:ext cx="19289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have been SPIRITUAL when we have learnt about the story of the Happy Prince.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13419" y="3495530"/>
            <a:ext cx="19289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have been FASCINATED learning about Ancient Greece: things like the story of Theseus and the Minotaur, and all about the ancient Olympics.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6467346" y="3377545"/>
            <a:ext cx="2183165" cy="3355035"/>
          </a:xfrm>
          <a:prstGeom prst="wedgeRoundRectCallout">
            <a:avLst>
              <a:gd name="adj1" fmla="val 21123"/>
              <a:gd name="adj2" fmla="val -4453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6489727" y="3762400"/>
            <a:ext cx="21831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were very FASCINATED learners on Ancient Greek Day. We were ROUNDED when we thought about how our prayers are different from ancient prayers. 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2632923" y="5137125"/>
            <a:ext cx="3480179" cy="1680848"/>
          </a:xfrm>
          <a:prstGeom prst="wedgeRoundRectCallout">
            <a:avLst>
              <a:gd name="adj1" fmla="val -69068"/>
              <a:gd name="adj2" fmla="val -3655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2769280" y="5318454"/>
            <a:ext cx="3338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have had HIGH ASPIRATIONS</a:t>
            </a:r>
          </a:p>
          <a:p>
            <a:r>
              <a:rPr lang="en-GB" dirty="0"/>
              <a:t>when we have been learning to tell the time in Maths.</a:t>
            </a:r>
          </a:p>
        </p:txBody>
      </p:sp>
      <p:sp>
        <p:nvSpPr>
          <p:cNvPr id="11" name="Oval 10"/>
          <p:cNvSpPr/>
          <p:nvPr/>
        </p:nvSpPr>
        <p:spPr>
          <a:xfrm>
            <a:off x="2199352" y="1833322"/>
            <a:ext cx="3275462" cy="226885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2533028" y="2280723"/>
            <a:ext cx="2758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were FASCINATED when we did a scientific enquiry into transpiration.</a:t>
            </a:r>
          </a:p>
        </p:txBody>
      </p:sp>
      <p:sp>
        <p:nvSpPr>
          <p:cNvPr id="12" name="Oval 11"/>
          <p:cNvSpPr/>
          <p:nvPr/>
        </p:nvSpPr>
        <p:spPr>
          <a:xfrm>
            <a:off x="5581912" y="115064"/>
            <a:ext cx="3998794" cy="170224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5601978" y="1883763"/>
            <a:ext cx="785911" cy="183955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5669940" y="1910339"/>
            <a:ext cx="1115984" cy="2783479"/>
          </a:xfrm>
          <a:prstGeom prst="rect">
            <a:avLst/>
          </a:prstGeom>
          <a:noFill/>
        </p:spPr>
        <p:txBody>
          <a:bodyPr vert="wordArtVert" wrap="square" rtlCol="0">
            <a:noAutofit/>
          </a:bodyPr>
          <a:lstStyle/>
          <a:p>
            <a:r>
              <a:rPr lang="en-GB" sz="2000" dirty="0">
                <a:latin typeface="Ideal Sans Bold" pitchFamily="50" charset="0"/>
                <a:cs typeface="Ideal Sans Bold" pitchFamily="50" charset="0"/>
              </a:rPr>
              <a:t>FRESH</a:t>
            </a:r>
          </a:p>
        </p:txBody>
      </p:sp>
      <p:pic>
        <p:nvPicPr>
          <p:cNvPr id="1026" name="Picture 2" descr="The Happy Prince by Oscar Wilde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083" y="103528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Oyster&amp;Pop Kids Wall Clock - Learning Clock - Silent Analogue Telling Time Teaching Clock - Kids Learn to Tell Time Easil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6" descr="Oyster&amp;Pop Kids Wall Clock - Learning Clock - Silent Analogue Telling Time Teaching Clock - Kids Learn to Tell Time Easil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9" y="4793022"/>
            <a:ext cx="20193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333" y="3302079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220555" y="227521"/>
            <a:ext cx="29109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were EAGER TO MAKE A DIFFERENCE when we thought about how important it is to play our part in our democracy.</a:t>
            </a: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957" y="3797641"/>
            <a:ext cx="3252137" cy="24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865" y="849686"/>
            <a:ext cx="3390038" cy="2543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0316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" y="2693053"/>
            <a:ext cx="3376294" cy="2536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74"/>
          <a:stretch/>
        </p:blipFill>
        <p:spPr bwMode="auto">
          <a:xfrm>
            <a:off x="2039294" y="4892241"/>
            <a:ext cx="3309084" cy="196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864" y="1940394"/>
            <a:ext cx="2552713" cy="218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134" y="-30239"/>
            <a:ext cx="2444908" cy="2060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038" y="2415655"/>
            <a:ext cx="2004560" cy="2128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229" y="4369061"/>
            <a:ext cx="2979716" cy="248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854" y="4125312"/>
            <a:ext cx="1714482" cy="220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079" y="2432485"/>
            <a:ext cx="2615596" cy="23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308" y="4210498"/>
            <a:ext cx="2534692" cy="247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555" y="1806908"/>
            <a:ext cx="2517445" cy="244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227" y="-68784"/>
            <a:ext cx="2842150" cy="250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377" y="-783"/>
            <a:ext cx="2601623" cy="1941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63"/>
            <a:ext cx="3946115" cy="2983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loud 19">
            <a:extLst>
              <a:ext uri="{FF2B5EF4-FFF2-40B4-BE49-F238E27FC236}">
                <a16:creationId xmlns="" xmlns:a16="http://schemas.microsoft.com/office/drawing/2014/main" id="{CFF821D1-1995-86D0-C207-94DC28E77045}"/>
              </a:ext>
            </a:extLst>
          </p:cNvPr>
          <p:cNvSpPr/>
          <p:nvPr/>
        </p:nvSpPr>
        <p:spPr>
          <a:xfrm>
            <a:off x="8100882" y="5229618"/>
            <a:ext cx="2477963" cy="1713427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 dirty="0">
                <a:latin typeface="Arial Rounded MT Bold"/>
                <a:cs typeface="Calibri"/>
              </a:rPr>
              <a:t>We have been </a:t>
            </a:r>
            <a:r>
              <a:rPr lang="en-GB" sz="1600" i="1" dirty="0">
                <a:latin typeface="Arial Rounded MT Bold"/>
                <a:cs typeface="Calibri"/>
              </a:rPr>
              <a:t>fascinated </a:t>
            </a:r>
            <a:r>
              <a:rPr lang="en-GB" sz="1600" dirty="0">
                <a:latin typeface="Arial Rounded MT Bold"/>
                <a:cs typeface="Calibri"/>
              </a:rPr>
              <a:t>by Nikola Tesla</a:t>
            </a:r>
          </a:p>
        </p:txBody>
      </p:sp>
      <p:sp>
        <p:nvSpPr>
          <p:cNvPr id="21" name="Cloud 20">
            <a:extLst>
              <a:ext uri="{FF2B5EF4-FFF2-40B4-BE49-F238E27FC236}">
                <a16:creationId xmlns="" xmlns:a16="http://schemas.microsoft.com/office/drawing/2014/main" id="{22A94FE7-10EB-DBF4-42D9-3CDDD75D8D39}"/>
              </a:ext>
            </a:extLst>
          </p:cNvPr>
          <p:cNvSpPr/>
          <p:nvPr/>
        </p:nvSpPr>
        <p:spPr>
          <a:xfrm>
            <a:off x="7822691" y="1425577"/>
            <a:ext cx="2756154" cy="1241713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 dirty="0">
                <a:latin typeface="Arial Rounded MT Bold"/>
                <a:cs typeface="Calibri"/>
              </a:rPr>
              <a:t>We have had</a:t>
            </a:r>
            <a:r>
              <a:rPr lang="en-GB" sz="1600" i="1" dirty="0">
                <a:latin typeface="Arial Rounded MT Bold"/>
                <a:cs typeface="Calibri"/>
              </a:rPr>
              <a:t> high aspirations</a:t>
            </a:r>
            <a:r>
              <a:rPr lang="en-GB" sz="1600" dirty="0">
                <a:latin typeface="Arial Rounded MT Bold"/>
                <a:cs typeface="Calibri"/>
              </a:rPr>
              <a:t> in science making circuits</a:t>
            </a:r>
          </a:p>
        </p:txBody>
      </p:sp>
      <p:sp>
        <p:nvSpPr>
          <p:cNvPr id="22" name="Star: 8 Points 35">
            <a:extLst>
              <a:ext uri="{FF2B5EF4-FFF2-40B4-BE49-F238E27FC236}">
                <a16:creationId xmlns="" xmlns:a16="http://schemas.microsoft.com/office/drawing/2014/main" id="{850BE694-E933-044A-429F-408C51F368FE}"/>
              </a:ext>
            </a:extLst>
          </p:cNvPr>
          <p:cNvSpPr/>
          <p:nvPr/>
        </p:nvSpPr>
        <p:spPr>
          <a:xfrm>
            <a:off x="18142" y="-30239"/>
            <a:ext cx="1741714" cy="1802190"/>
          </a:xfrm>
          <a:prstGeom prst="star8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u="sng">
                <a:latin typeface="Arial Rounded MT Bold"/>
                <a:cs typeface="Calibri"/>
              </a:rPr>
              <a:t>Year 4</a:t>
            </a:r>
          </a:p>
        </p:txBody>
      </p:sp>
      <p:sp>
        <p:nvSpPr>
          <p:cNvPr id="8" name="Cloud 7">
            <a:extLst>
              <a:ext uri="{FF2B5EF4-FFF2-40B4-BE49-F238E27FC236}">
                <a16:creationId xmlns="" xmlns:a16="http://schemas.microsoft.com/office/drawing/2014/main" id="{AEBE93AA-048A-2C66-1D05-303DAFDAA3DD}"/>
              </a:ext>
            </a:extLst>
          </p:cNvPr>
          <p:cNvSpPr/>
          <p:nvPr/>
        </p:nvSpPr>
        <p:spPr>
          <a:xfrm>
            <a:off x="-19516" y="1940394"/>
            <a:ext cx="2477963" cy="1713427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 dirty="0">
                <a:latin typeface="Arial Rounded MT Bold"/>
                <a:cs typeface="Calibri"/>
              </a:rPr>
              <a:t>Year 4 have had </a:t>
            </a:r>
            <a:r>
              <a:rPr lang="en-GB" sz="1600" i="1" dirty="0">
                <a:latin typeface="Arial Rounded MT Bold"/>
                <a:cs typeface="Calibri"/>
              </a:rPr>
              <a:t>high aspirations </a:t>
            </a:r>
            <a:r>
              <a:rPr lang="en-GB" sz="1600" dirty="0">
                <a:latin typeface="Arial Rounded MT Bold"/>
                <a:cs typeface="Calibri"/>
              </a:rPr>
              <a:t>learning about decimals</a:t>
            </a:r>
            <a:endParaRPr lang="en-GB" sz="1600" dirty="0">
              <a:latin typeface="Arial Rounded MT Bold"/>
            </a:endParaRPr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201" y="1187734"/>
            <a:ext cx="1488213" cy="150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4587"/>
            <a:ext cx="2039294" cy="267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loud 14">
            <a:extLst>
              <a:ext uri="{FF2B5EF4-FFF2-40B4-BE49-F238E27FC236}">
                <a16:creationId xmlns="" xmlns:a16="http://schemas.microsoft.com/office/drawing/2014/main" id="{AEBE93AA-048A-2C66-1D05-303DAFDAA3DD}"/>
              </a:ext>
            </a:extLst>
          </p:cNvPr>
          <p:cNvSpPr/>
          <p:nvPr/>
        </p:nvSpPr>
        <p:spPr>
          <a:xfrm>
            <a:off x="2707133" y="3935735"/>
            <a:ext cx="2477963" cy="1713427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 dirty="0">
                <a:latin typeface="Arial Rounded MT Bold"/>
                <a:cs typeface="Calibri"/>
              </a:rPr>
              <a:t>Year 4 have been </a:t>
            </a:r>
            <a:r>
              <a:rPr lang="en-GB" sz="1600" i="1" dirty="0">
                <a:latin typeface="Arial Rounded MT Bold"/>
                <a:cs typeface="Calibri"/>
              </a:rPr>
              <a:t>spiritual at Forest School</a:t>
            </a:r>
            <a:endParaRPr lang="en-GB" sz="1600" dirty="0"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239058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332562" y="4920326"/>
            <a:ext cx="5759355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In English this term, we have learnt about the difficulties we face from plastic pollution and how it affects the ocean life and land all around the world. We were </a:t>
            </a:r>
            <a:r>
              <a:rPr lang="en-GB" b="1" dirty="0"/>
              <a:t>eager to make a difference </a:t>
            </a:r>
            <a:r>
              <a:rPr lang="en-GB" dirty="0"/>
              <a:t>to the wellbeing of our planet so we created a persuasive speech about our concerns which we can read out now! </a:t>
            </a:r>
            <a:r>
              <a:rPr lang="en-GB" sz="1200" i="1" dirty="0"/>
              <a:t>(</a:t>
            </a:r>
            <a:r>
              <a:rPr lang="en-GB" sz="1200" i="1" dirty="0" err="1"/>
              <a:t>Teigan</a:t>
            </a:r>
            <a:r>
              <a:rPr lang="en-GB" sz="1200" i="1" dirty="0"/>
              <a:t>)</a:t>
            </a:r>
            <a:endParaRPr lang="en-GB" sz="10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15235" y="4806848"/>
            <a:ext cx="6208143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We had a </a:t>
            </a:r>
            <a:r>
              <a:rPr lang="en-GB" b="1" dirty="0"/>
              <a:t>spiritual </a:t>
            </a:r>
            <a:r>
              <a:rPr lang="en-GB" dirty="0"/>
              <a:t>experience at forest school by greeting the woodland and making dens. We had </a:t>
            </a:r>
            <a:r>
              <a:rPr lang="en-GB" b="1" dirty="0"/>
              <a:t>high aspirations </a:t>
            </a:r>
            <a:r>
              <a:rPr lang="en-GB" dirty="0"/>
              <a:t>by making ladders for squirrels and making our own bread. </a:t>
            </a:r>
            <a:r>
              <a:rPr lang="en-GB" sz="1200" i="1" dirty="0"/>
              <a:t>(Harry)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898" y="1884825"/>
            <a:ext cx="3782783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We learnt new skills at swimming becoming more </a:t>
            </a:r>
            <a:r>
              <a:rPr lang="en-GB" b="1" dirty="0"/>
              <a:t>rounded swimmers. </a:t>
            </a:r>
            <a:r>
              <a:rPr lang="en-GB" dirty="0"/>
              <a:t>We had </a:t>
            </a:r>
            <a:r>
              <a:rPr lang="en-GB" b="1" dirty="0"/>
              <a:t>high aspirations </a:t>
            </a:r>
            <a:r>
              <a:rPr lang="en-GB" dirty="0"/>
              <a:t>by trying our best to show the correct technique. </a:t>
            </a:r>
            <a:r>
              <a:rPr lang="en-GB" i="1" dirty="0"/>
              <a:t>(</a:t>
            </a:r>
            <a:r>
              <a:rPr lang="en-GB" sz="1200" i="1" dirty="0" err="1"/>
              <a:t>Keiran</a:t>
            </a:r>
            <a:r>
              <a:rPr lang="en-GB" sz="1200" i="1" dirty="0"/>
              <a:t> )</a:t>
            </a:r>
            <a:endParaRPr lang="en-GB" sz="900" b="1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4230797" y="130860"/>
            <a:ext cx="7442577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At </a:t>
            </a:r>
            <a:r>
              <a:rPr lang="en-GB" dirty="0" err="1"/>
              <a:t>Waddesdon</a:t>
            </a:r>
            <a:r>
              <a:rPr lang="en-GB" dirty="0"/>
              <a:t> Manor we didn’t get lost at the ‘Don’t Get Lost’ workshop! We showed great team work when we read each others’ maps. We showed respect to the staff at </a:t>
            </a:r>
            <a:r>
              <a:rPr lang="en-GB" dirty="0" err="1"/>
              <a:t>Waddesdon</a:t>
            </a:r>
            <a:r>
              <a:rPr lang="en-GB" dirty="0"/>
              <a:t> Manor who helped us </a:t>
            </a:r>
            <a:r>
              <a:rPr lang="en-GB" sz="1200" dirty="0"/>
              <a:t>(</a:t>
            </a:r>
            <a:r>
              <a:rPr lang="en-GB" sz="1200" i="1" dirty="0"/>
              <a:t>Mia)</a:t>
            </a:r>
            <a:endParaRPr lang="en-GB" sz="9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54"/>
          <a:stretch/>
        </p:blipFill>
        <p:spPr>
          <a:xfrm>
            <a:off x="3966161" y="1128775"/>
            <a:ext cx="3703883" cy="33736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3" r="13981"/>
          <a:stretch/>
        </p:blipFill>
        <p:spPr>
          <a:xfrm>
            <a:off x="7683690" y="1128776"/>
            <a:ext cx="4508308" cy="3373689"/>
          </a:xfrm>
          <a:prstGeom prst="rect">
            <a:avLst/>
          </a:prstGeom>
        </p:spPr>
      </p:pic>
      <p:sp>
        <p:nvSpPr>
          <p:cNvPr id="23" name="Flowchart: Punched Tape 22"/>
          <p:cNvSpPr/>
          <p:nvPr/>
        </p:nvSpPr>
        <p:spPr>
          <a:xfrm rot="20647926">
            <a:off x="117974" y="292769"/>
            <a:ext cx="2775838" cy="1267097"/>
          </a:xfrm>
          <a:prstGeom prst="flowChartPunchedTap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/>
              <a:t>Year 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36" y="5817822"/>
            <a:ext cx="6208142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In Geography, we have been </a:t>
            </a:r>
            <a:r>
              <a:rPr lang="en-GB" b="1" dirty="0"/>
              <a:t>fascinated</a:t>
            </a:r>
            <a:r>
              <a:rPr lang="en-GB" dirty="0"/>
              <a:t> by lots of new countries in Africa that we haven’t heard of before, for example: Zimbabwe and Nigeria. </a:t>
            </a:r>
            <a:r>
              <a:rPr lang="en-GB" sz="1200" i="1" dirty="0"/>
              <a:t>(Annabelle)</a:t>
            </a:r>
            <a:endParaRPr lang="en-GB" sz="9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15235" y="3438955"/>
            <a:ext cx="3814446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In RE, we have learnt about Pentecost and Jesus’ disciples and we became more </a:t>
            </a:r>
            <a:r>
              <a:rPr lang="en-GB" b="1" dirty="0"/>
              <a:t>rounded learners </a:t>
            </a:r>
            <a:r>
              <a:rPr lang="en-GB" dirty="0"/>
              <a:t>by understanding different religions. </a:t>
            </a:r>
            <a:r>
              <a:rPr lang="en-GB" sz="1200" dirty="0"/>
              <a:t>(</a:t>
            </a:r>
            <a:r>
              <a:rPr lang="en-GB" sz="1200" i="1" dirty="0" err="1"/>
              <a:t>Seb</a:t>
            </a:r>
            <a:r>
              <a:rPr lang="en-GB" sz="1200" i="1" dirty="0"/>
              <a:t>)</a:t>
            </a:r>
            <a:endParaRPr lang="en-GB" sz="900" b="1" i="1" dirty="0"/>
          </a:p>
        </p:txBody>
      </p:sp>
    </p:spTree>
    <p:extLst>
      <p:ext uri="{BB962C8B-B14F-4D97-AF65-F5344CB8AC3E}">
        <p14:creationId xmlns:p14="http://schemas.microsoft.com/office/powerpoint/2010/main" val="3925534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7AA5B8-D629-7F11-B063-B8781AB23F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9180" y="152399"/>
            <a:ext cx="5614780" cy="904323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  <a:latin typeface="Arial Rounded MT Bold"/>
                <a:cs typeface="Calibri Light"/>
              </a:rPr>
              <a:t>Year 6</a:t>
            </a:r>
            <a:endParaRPr lang="en-GB" b="1" dirty="0">
              <a:solidFill>
                <a:schemeClr val="bg1"/>
              </a:solidFill>
              <a:latin typeface="Arial Rounded MT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82880"/>
            <a:ext cx="3759200" cy="2819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360" y="3710940"/>
            <a:ext cx="3759200" cy="2819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710940"/>
            <a:ext cx="3495040" cy="26212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360" y="198120"/>
            <a:ext cx="3718560" cy="2788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60" y="4312920"/>
            <a:ext cx="2956560" cy="22174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14800" y="938590"/>
            <a:ext cx="40995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F</a:t>
            </a:r>
            <a:r>
              <a:rPr lang="en-GB" sz="1600" dirty="0"/>
              <a:t>ascinated to learn about Victorian life</a:t>
            </a:r>
            <a:endParaRPr lang="en-GB" sz="3200" dirty="0"/>
          </a:p>
          <a:p>
            <a:r>
              <a:rPr lang="en-GB" sz="3200" dirty="0"/>
              <a:t>R</a:t>
            </a:r>
            <a:r>
              <a:rPr lang="en-GB" sz="1600" dirty="0"/>
              <a:t>ounded when learning about French culture in our French café </a:t>
            </a:r>
            <a:endParaRPr lang="en-GB" sz="3200" dirty="0"/>
          </a:p>
          <a:p>
            <a:r>
              <a:rPr lang="en-GB" sz="3200" dirty="0"/>
              <a:t>E</a:t>
            </a:r>
            <a:r>
              <a:rPr lang="en-GB" sz="1600" dirty="0"/>
              <a:t>ager to make a difference in Mini Enterprise stalls</a:t>
            </a:r>
            <a:endParaRPr lang="en-GB" sz="3200" dirty="0"/>
          </a:p>
          <a:p>
            <a:r>
              <a:rPr lang="en-GB" sz="3200" dirty="0" smtClean="0"/>
              <a:t>S</a:t>
            </a:r>
            <a:r>
              <a:rPr lang="en-GB" sz="1600" dirty="0" smtClean="0"/>
              <a:t>piritual when singing songs for our Leaver’s service</a:t>
            </a:r>
            <a:endParaRPr lang="en-GB" sz="3200" dirty="0"/>
          </a:p>
          <a:p>
            <a:r>
              <a:rPr lang="en-GB" sz="3200" dirty="0"/>
              <a:t>H</a:t>
            </a:r>
            <a:r>
              <a:rPr lang="en-GB" sz="1600" dirty="0"/>
              <a:t>ave high aspirations to achieve </a:t>
            </a:r>
            <a:r>
              <a:rPr lang="en-GB" sz="1600" dirty="0" smtClean="0"/>
              <a:t>the </a:t>
            </a:r>
            <a:r>
              <a:rPr lang="en-GB" sz="1600" dirty="0"/>
              <a:t>wonderful </a:t>
            </a:r>
            <a:r>
              <a:rPr lang="en-GB" sz="1600" dirty="0" smtClean="0"/>
              <a:t>production of Mission Implausible.</a:t>
            </a:r>
            <a:endParaRPr lang="en-GB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696" y="5267643"/>
            <a:ext cx="277018" cy="307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317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61bc0d2-9bcb-4468-b40b-0f4e32fe8496">
      <Terms xmlns="http://schemas.microsoft.com/office/infopath/2007/PartnerControls"/>
    </lcf76f155ced4ddcb4097134ff3c332f>
    <TaxCatchAll xmlns="71e60b83-d745-4233-a03e-6e0d8a26355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5AE238A208964BBDBEC9AC1FF87939" ma:contentTypeVersion="18" ma:contentTypeDescription="Create a new document." ma:contentTypeScope="" ma:versionID="8f91ebe8deb20fa00e797b3680df40d1">
  <xsd:schema xmlns:xsd="http://www.w3.org/2001/XMLSchema" xmlns:xs="http://www.w3.org/2001/XMLSchema" xmlns:p="http://schemas.microsoft.com/office/2006/metadata/properties" xmlns:ns2="261bc0d2-9bcb-4468-b40b-0f4e32fe8496" xmlns:ns3="71e60b83-d745-4233-a03e-6e0d8a263556" targetNamespace="http://schemas.microsoft.com/office/2006/metadata/properties" ma:root="true" ma:fieldsID="69d7bdb17e278743360dd8f0f725cc7f" ns2:_="" ns3:_="">
    <xsd:import namespace="261bc0d2-9bcb-4468-b40b-0f4e32fe8496"/>
    <xsd:import namespace="71e60b83-d745-4233-a03e-6e0d8a2635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1bc0d2-9bcb-4468-b40b-0f4e32fe84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cea22c2-b5f0-429d-8e54-f3649bd8dc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e60b83-d745-4233-a03e-6e0d8a263556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5724709-c2f1-4ee1-8a01-b52a52eab64a}" ma:internalName="TaxCatchAll" ma:showField="CatchAllData" ma:web="71e60b83-d745-4233-a03e-6e0d8a2635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00A043-18AF-4A04-AE82-3D387510F364}">
  <ds:schemaRefs>
    <ds:schemaRef ds:uri="261bc0d2-9bcb-4468-b40b-0f4e32fe8496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71e60b83-d745-4233-a03e-6e0d8a263556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9CC68B8-EE6E-4DFA-98AE-32A256F031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1bc0d2-9bcb-4468-b40b-0f4e32fe8496"/>
    <ds:schemaRef ds:uri="71e60b83-d745-4233-a03e-6e0d8a2635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5ED60A4-A210-43E5-9A20-5F9D7D072C4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635</TotalTime>
  <Words>680</Words>
  <Application>Microsoft Office PowerPoint</Application>
  <PresentationFormat>Custom</PresentationFormat>
  <Paragraphs>59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‘have life… and have it more abundantly’ John 10:10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Year 6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Bovington</dc:creator>
  <cp:lastModifiedBy>Paula Birley</cp:lastModifiedBy>
  <cp:revision>316</cp:revision>
  <cp:lastPrinted>2024-07-15T12:26:32Z</cp:lastPrinted>
  <dcterms:created xsi:type="dcterms:W3CDTF">2023-05-22T08:42:21Z</dcterms:created>
  <dcterms:modified xsi:type="dcterms:W3CDTF">2024-07-19T13:29:52Z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0x010100B95AE238A208964BBDBEC9AC1FF87939</vt:lpwstr>
  </property>
  <property fmtid="{D5CDD505-2E9C-101B-9397-08002B2CF9AE}" pid="3" name="MediaServiceImageTags">
    <vt:lpwstr/>
  </property>
</Properties>
</file>