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C3CC7-6C77-401F-4B2D-7948ACD0B6C3}" v="371" dt="2024-07-22T18:04:33.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Wraparound Care </a:t>
            </a:r>
            <a:r>
              <a:rPr lang="en-US" sz="4400" dirty="0">
                <a:solidFill>
                  <a:srgbClr val="FFFFFF"/>
                </a:solidFill>
              </a:rPr>
              <a:t>Parent Survey</a:t>
            </a:r>
            <a:br>
              <a:rPr lang="en-US" sz="4400" kern="1200" dirty="0"/>
            </a:br>
            <a:r>
              <a:rPr lang="en-US" sz="4400" kern="1200" dirty="0">
                <a:solidFill>
                  <a:srgbClr val="FFFFFF"/>
                </a:solidFill>
                <a:latin typeface="+mj-lt"/>
                <a:ea typeface="+mj-ea"/>
                <a:cs typeface="+mj-cs"/>
              </a:rPr>
              <a:t>July 2024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p:cNvSpPr>
            <a:spLocks noGrp="1"/>
          </p:cNvSpPr>
          <p:nvPr>
            <p:ph type="subTitle" idx="1"/>
          </p:nvPr>
        </p:nvSpPr>
        <p:spPr>
          <a:xfrm>
            <a:off x="4447308" y="591344"/>
            <a:ext cx="6906491" cy="5585619"/>
          </a:xfrm>
        </p:spPr>
        <p:txBody>
          <a:bodyPr vert="horz" lIns="91440" tIns="45720" rIns="91440" bIns="45720" rtlCol="0" anchor="ctr">
            <a:normAutofit/>
          </a:bodyPr>
          <a:lstStyle/>
          <a:p>
            <a:pPr marL="342900" indent="-228600" algn="l">
              <a:buFont typeface="Arial" panose="020B0604020202020204" pitchFamily="34" charset="0"/>
              <a:buChar char="•"/>
            </a:pPr>
            <a:r>
              <a:rPr lang="en-US" dirty="0"/>
              <a:t>83 responses to the survey from classes going into R-Y6 in September 2024  (represented by larger charts)</a:t>
            </a:r>
          </a:p>
          <a:p>
            <a:pPr marL="342900" indent="-228600" algn="l">
              <a:buFont typeface="Arial" panose="020B0604020202020204" pitchFamily="34" charset="0"/>
              <a:buChar char="•"/>
            </a:pPr>
            <a:r>
              <a:rPr lang="en-US" dirty="0"/>
              <a:t>13 responses to the survey from our Y6 leavers (represented by smaller charts)</a:t>
            </a:r>
          </a:p>
          <a:p>
            <a:pPr marL="342900" indent="-228600" algn="l">
              <a:buFont typeface="Arial" panose="020B0604020202020204" pitchFamily="34" charset="0"/>
              <a:buChar char="•"/>
            </a:pPr>
            <a:r>
              <a:rPr lang="en-US" dirty="0"/>
              <a:t>Current number of families inc. new intake around 117</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use the Afterschool Club, this would include a snack and a variety of activities inside and out. This is likely to be provided by an external provider. &#10;Depending on numbers, the provision may be limited to a few days each week to start with. . Number of responses: 69 responses.">
            <a:extLst>
              <a:ext uri="{FF2B5EF4-FFF2-40B4-BE49-F238E27FC236}">
                <a16:creationId xmlns:a16="http://schemas.microsoft.com/office/drawing/2014/main" id="{A20965C6-1172-0531-E41E-7410A95CC202}"/>
              </a:ext>
            </a:extLst>
          </p:cNvPr>
          <p:cNvPicPr>
            <a:picLocks noGrp="1" noChangeAspect="1"/>
          </p:cNvPicPr>
          <p:nvPr>
            <p:ph idx="1"/>
          </p:nvPr>
        </p:nvPicPr>
        <p:blipFill>
          <a:blip r:embed="rId2"/>
          <a:stretch>
            <a:fillRect/>
          </a:stretch>
        </p:blipFill>
        <p:spPr>
          <a:xfrm>
            <a:off x="126089" y="188355"/>
            <a:ext cx="9427283" cy="4794122"/>
          </a:xfrm>
        </p:spPr>
      </p:pic>
      <p:pic>
        <p:nvPicPr>
          <p:cNvPr id="5" name="Picture 4" descr="Forms response chart. Question title: I would have used the Afterschool Club, this would include a snack and a variety of activities inside and out. This is likely to be provided by an external provider. &#10;Depending on numbers, the provision may be limited to a few days each week to start with. . Number of responses: 9 responses.">
            <a:extLst>
              <a:ext uri="{FF2B5EF4-FFF2-40B4-BE49-F238E27FC236}">
                <a16:creationId xmlns:a16="http://schemas.microsoft.com/office/drawing/2014/main" id="{CEA9DE9B-C0F2-FD48-EBEF-41464BFDCE17}"/>
              </a:ext>
            </a:extLst>
          </p:cNvPr>
          <p:cNvPicPr>
            <a:picLocks noChangeAspect="1"/>
          </p:cNvPicPr>
          <p:nvPr/>
        </p:nvPicPr>
        <p:blipFill>
          <a:blip r:embed="rId3"/>
          <a:stretch>
            <a:fillRect/>
          </a:stretch>
        </p:blipFill>
        <p:spPr>
          <a:xfrm>
            <a:off x="5694404" y="3224573"/>
            <a:ext cx="6353433" cy="3220015"/>
          </a:xfrm>
          <a:prstGeom prst="rect">
            <a:avLst/>
          </a:prstGeom>
        </p:spPr>
      </p:pic>
    </p:spTree>
    <p:extLst>
      <p:ext uri="{BB962C8B-B14F-4D97-AF65-F5344CB8AC3E}">
        <p14:creationId xmlns:p14="http://schemas.microsoft.com/office/powerpoint/2010/main" val="406480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use Childcare Vouchers to help pay for this provision. Number of responses: 69 responses.">
            <a:extLst>
              <a:ext uri="{FF2B5EF4-FFF2-40B4-BE49-F238E27FC236}">
                <a16:creationId xmlns:a16="http://schemas.microsoft.com/office/drawing/2014/main" id="{117B9FF0-04FC-6A3D-10C0-3CDA4949E6D0}"/>
              </a:ext>
            </a:extLst>
          </p:cNvPr>
          <p:cNvPicPr>
            <a:picLocks noGrp="1" noChangeAspect="1"/>
          </p:cNvPicPr>
          <p:nvPr>
            <p:ph idx="1"/>
          </p:nvPr>
        </p:nvPicPr>
        <p:blipFill>
          <a:blip r:embed="rId2"/>
          <a:stretch>
            <a:fillRect/>
          </a:stretch>
        </p:blipFill>
        <p:spPr>
          <a:xfrm>
            <a:off x="111768" y="219248"/>
            <a:ext cx="12081735" cy="5061850"/>
          </a:xfrm>
        </p:spPr>
      </p:pic>
      <p:pic>
        <p:nvPicPr>
          <p:cNvPr id="5" name="Picture 4" descr="Forms response chart. Question title: I would have used Childcare Vouchers to help pay for this provision. Number of responses: 9 responses.">
            <a:extLst>
              <a:ext uri="{FF2B5EF4-FFF2-40B4-BE49-F238E27FC236}">
                <a16:creationId xmlns:a16="http://schemas.microsoft.com/office/drawing/2014/main" id="{69CA1D27-B491-1849-1688-DB50A08CDF5B}"/>
              </a:ext>
            </a:extLst>
          </p:cNvPr>
          <p:cNvPicPr>
            <a:picLocks noChangeAspect="1"/>
          </p:cNvPicPr>
          <p:nvPr/>
        </p:nvPicPr>
        <p:blipFill>
          <a:blip r:embed="rId3"/>
          <a:stretch>
            <a:fillRect/>
          </a:stretch>
        </p:blipFill>
        <p:spPr>
          <a:xfrm>
            <a:off x="5787081" y="3592799"/>
            <a:ext cx="6291649" cy="2648319"/>
          </a:xfrm>
          <a:prstGeom prst="rect">
            <a:avLst/>
          </a:prstGeom>
        </p:spPr>
      </p:pic>
    </p:spTree>
    <p:extLst>
      <p:ext uri="{BB962C8B-B14F-4D97-AF65-F5344CB8AC3E}">
        <p14:creationId xmlns:p14="http://schemas.microsoft.com/office/powerpoint/2010/main" val="143747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use the Afterschool Club until &#10;&#10;&#10;(Please note costs are estimated at the time). Number of responses: 69 responses.">
            <a:extLst>
              <a:ext uri="{FF2B5EF4-FFF2-40B4-BE49-F238E27FC236}">
                <a16:creationId xmlns:a16="http://schemas.microsoft.com/office/drawing/2014/main" id="{A69D53DD-3355-2994-A182-23A6E864E8E2}"/>
              </a:ext>
            </a:extLst>
          </p:cNvPr>
          <p:cNvPicPr>
            <a:picLocks noGrp="1" noChangeAspect="1"/>
          </p:cNvPicPr>
          <p:nvPr>
            <p:ph idx="1"/>
          </p:nvPr>
        </p:nvPicPr>
        <p:blipFill>
          <a:blip r:embed="rId2"/>
          <a:stretch>
            <a:fillRect/>
          </a:stretch>
        </p:blipFill>
        <p:spPr>
          <a:xfrm>
            <a:off x="-1502" y="85383"/>
            <a:ext cx="12030247" cy="5051553"/>
          </a:xfrm>
        </p:spPr>
      </p:pic>
      <p:pic>
        <p:nvPicPr>
          <p:cNvPr id="5" name="Picture 4" descr="Forms response chart. Question title: I would have used the Afterschool Club until &#10;&#10;&#10;(Please note costs are estimated at the time). Number of responses: 9 responses.">
            <a:extLst>
              <a:ext uri="{FF2B5EF4-FFF2-40B4-BE49-F238E27FC236}">
                <a16:creationId xmlns:a16="http://schemas.microsoft.com/office/drawing/2014/main" id="{26FD9658-7D7D-C651-C41C-883D1C12A904}"/>
              </a:ext>
            </a:extLst>
          </p:cNvPr>
          <p:cNvPicPr>
            <a:picLocks noChangeAspect="1"/>
          </p:cNvPicPr>
          <p:nvPr/>
        </p:nvPicPr>
        <p:blipFill>
          <a:blip r:embed="rId3"/>
          <a:stretch>
            <a:fillRect/>
          </a:stretch>
        </p:blipFill>
        <p:spPr>
          <a:xfrm>
            <a:off x="5684108" y="3428042"/>
            <a:ext cx="6507892" cy="2740995"/>
          </a:xfrm>
          <a:prstGeom prst="rect">
            <a:avLst/>
          </a:prstGeom>
        </p:spPr>
      </p:pic>
    </p:spTree>
    <p:extLst>
      <p:ext uri="{BB962C8B-B14F-4D97-AF65-F5344CB8AC3E}">
        <p14:creationId xmlns:p14="http://schemas.microsoft.com/office/powerpoint/2010/main" val="54644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be interested in a Holiday club run at Hawridge and Cholesbury CE School. Number of responses: 83 responses.">
            <a:extLst>
              <a:ext uri="{FF2B5EF4-FFF2-40B4-BE49-F238E27FC236}">
                <a16:creationId xmlns:a16="http://schemas.microsoft.com/office/drawing/2014/main" id="{65172D82-99A0-B2D4-1405-8DB001D8CC3A}"/>
              </a:ext>
            </a:extLst>
          </p:cNvPr>
          <p:cNvPicPr>
            <a:picLocks noGrp="1" noChangeAspect="1"/>
          </p:cNvPicPr>
          <p:nvPr>
            <p:ph idx="1"/>
          </p:nvPr>
        </p:nvPicPr>
        <p:blipFill>
          <a:blip r:embed="rId2"/>
          <a:stretch>
            <a:fillRect/>
          </a:stretch>
        </p:blipFill>
        <p:spPr>
          <a:xfrm>
            <a:off x="235335" y="178058"/>
            <a:ext cx="11958167" cy="5020661"/>
          </a:xfrm>
        </p:spPr>
      </p:pic>
      <p:pic>
        <p:nvPicPr>
          <p:cNvPr id="5" name="Picture 4" descr="Forms response chart. Question title: I would be interested in a Holiday club run at Hawridge and Cholesbury CE School. Number of responses: 13 responses.">
            <a:extLst>
              <a:ext uri="{FF2B5EF4-FFF2-40B4-BE49-F238E27FC236}">
                <a16:creationId xmlns:a16="http://schemas.microsoft.com/office/drawing/2014/main" id="{F468A3E1-8507-31E2-110A-57733E0D3762}"/>
              </a:ext>
            </a:extLst>
          </p:cNvPr>
          <p:cNvPicPr>
            <a:picLocks noChangeAspect="1"/>
          </p:cNvPicPr>
          <p:nvPr/>
        </p:nvPicPr>
        <p:blipFill>
          <a:blip r:embed="rId3"/>
          <a:stretch>
            <a:fillRect/>
          </a:stretch>
        </p:blipFill>
        <p:spPr>
          <a:xfrm>
            <a:off x="6023918" y="3428043"/>
            <a:ext cx="6168082" cy="2565940"/>
          </a:xfrm>
          <a:prstGeom prst="rect">
            <a:avLst/>
          </a:prstGeom>
        </p:spPr>
      </p:pic>
    </p:spTree>
    <p:extLst>
      <p:ext uri="{BB962C8B-B14F-4D97-AF65-F5344CB8AC3E}">
        <p14:creationId xmlns:p14="http://schemas.microsoft.com/office/powerpoint/2010/main" val="216982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C0D3-4A48-83C7-5CC9-F27708E9C4F7}"/>
              </a:ext>
            </a:extLst>
          </p:cNvPr>
          <p:cNvSpPr>
            <a:spLocks noGrp="1"/>
          </p:cNvSpPr>
          <p:nvPr>
            <p:ph type="title"/>
          </p:nvPr>
        </p:nvSpPr>
        <p:spPr>
          <a:xfrm>
            <a:off x="838200" y="365125"/>
            <a:ext cx="10515600" cy="697428"/>
          </a:xfrm>
        </p:spPr>
        <p:txBody>
          <a:bodyPr>
            <a:normAutofit fontScale="90000"/>
          </a:bodyPr>
          <a:lstStyle/>
          <a:p>
            <a:r>
              <a:rPr lang="en-US" dirty="0"/>
              <a:t>Any other comments</a:t>
            </a:r>
          </a:p>
        </p:txBody>
      </p:sp>
      <p:sp>
        <p:nvSpPr>
          <p:cNvPr id="3" name="Content Placeholder 2">
            <a:extLst>
              <a:ext uri="{FF2B5EF4-FFF2-40B4-BE49-F238E27FC236}">
                <a16:creationId xmlns:a16="http://schemas.microsoft.com/office/drawing/2014/main" id="{12706D9F-734F-4C7C-562A-E7362420A5B2}"/>
              </a:ext>
            </a:extLst>
          </p:cNvPr>
          <p:cNvSpPr>
            <a:spLocks noGrp="1"/>
          </p:cNvSpPr>
          <p:nvPr>
            <p:ph idx="1"/>
          </p:nvPr>
        </p:nvSpPr>
        <p:spPr>
          <a:xfrm>
            <a:off x="838200" y="1382842"/>
            <a:ext cx="10515600" cy="5288391"/>
          </a:xfrm>
        </p:spPr>
        <p:txBody>
          <a:bodyPr vert="horz" lIns="91440" tIns="45720" rIns="91440" bIns="45720" rtlCol="0" anchor="t">
            <a:normAutofit fontScale="92500" lnSpcReduction="10000"/>
          </a:bodyPr>
          <a:lstStyle/>
          <a:p>
            <a:pPr>
              <a:lnSpc>
                <a:spcPct val="150000"/>
              </a:lnSpc>
            </a:pPr>
            <a:r>
              <a:rPr lang="en-US" sz="1400" dirty="0">
                <a:solidFill>
                  <a:srgbClr val="202124"/>
                </a:solidFill>
                <a:latin typeface="Roboto"/>
                <a:ea typeface="Roboto"/>
                <a:cs typeface="Roboto"/>
              </a:rPr>
              <a:t>Some clubs with activities would be welcome, sports, crafts </a:t>
            </a:r>
            <a:r>
              <a:rPr lang="en-US" sz="1400" err="1">
                <a:solidFill>
                  <a:srgbClr val="202124"/>
                </a:solidFill>
                <a:latin typeface="Roboto"/>
                <a:ea typeface="Roboto"/>
                <a:cs typeface="Roboto"/>
              </a:rPr>
              <a:t>etc</a:t>
            </a:r>
            <a:endParaRPr lang="en-US" sz="1400"/>
          </a:p>
          <a:p>
            <a:pPr>
              <a:lnSpc>
                <a:spcPct val="150000"/>
              </a:lnSpc>
            </a:pPr>
            <a:r>
              <a:rPr lang="en-US" sz="1400" dirty="0">
                <a:solidFill>
                  <a:srgbClr val="202124"/>
                </a:solidFill>
                <a:latin typeface="Roboto"/>
                <a:ea typeface="Roboto"/>
                <a:cs typeface="Roboto"/>
              </a:rPr>
              <a:t>I am very interested in this but </a:t>
            </a:r>
            <a:r>
              <a:rPr lang="en-US" sz="1400" dirty="0" err="1">
                <a:solidFill>
                  <a:srgbClr val="202124"/>
                </a:solidFill>
                <a:latin typeface="Roboto"/>
                <a:ea typeface="Roboto"/>
                <a:cs typeface="Roboto"/>
              </a:rPr>
              <a:t>i</a:t>
            </a:r>
            <a:r>
              <a:rPr lang="en-US" sz="1400" dirty="0">
                <a:solidFill>
                  <a:srgbClr val="202124"/>
                </a:solidFill>
                <a:latin typeface="Roboto"/>
                <a:ea typeface="Roboto"/>
                <a:cs typeface="Roboto"/>
              </a:rPr>
              <a:t> cannot give a full 100% commitment at this point</a:t>
            </a:r>
            <a:endParaRPr lang="en-US" sz="1400"/>
          </a:p>
          <a:p>
            <a:pPr>
              <a:lnSpc>
                <a:spcPct val="150000"/>
              </a:lnSpc>
            </a:pPr>
            <a:r>
              <a:rPr lang="en-US" sz="1400" dirty="0">
                <a:solidFill>
                  <a:srgbClr val="202124"/>
                </a:solidFill>
                <a:latin typeface="Roboto"/>
                <a:ea typeface="Roboto"/>
                <a:cs typeface="Roboto"/>
              </a:rPr>
              <a:t>I’m a full time working mum and I really struggle to jungle my life with the current lack of wrap around the school offers when most schools in Chesham all offer something The afterschool sessions would be so good and if they had Lego club and different activities each day </a:t>
            </a:r>
            <a:endParaRPr lang="en-US" sz="1400"/>
          </a:p>
          <a:p>
            <a:pPr>
              <a:lnSpc>
                <a:spcPct val="150000"/>
              </a:lnSpc>
            </a:pPr>
            <a:r>
              <a:rPr lang="en-US" sz="1400" dirty="0">
                <a:solidFill>
                  <a:srgbClr val="202124"/>
                </a:solidFill>
                <a:latin typeface="Roboto"/>
                <a:ea typeface="Roboto"/>
                <a:cs typeface="Roboto"/>
              </a:rPr>
              <a:t>This would depend on whether I decided to work full time but great to have the option to increase work hours - thanks</a:t>
            </a:r>
            <a:endParaRPr lang="en-US" sz="1400"/>
          </a:p>
          <a:p>
            <a:pPr>
              <a:lnSpc>
                <a:spcPct val="150000"/>
              </a:lnSpc>
            </a:pPr>
            <a:r>
              <a:rPr lang="en-US" sz="1400" dirty="0">
                <a:solidFill>
                  <a:srgbClr val="202124"/>
                </a:solidFill>
                <a:latin typeface="Roboto"/>
                <a:ea typeface="Roboto"/>
                <a:cs typeface="Roboto"/>
              </a:rPr>
              <a:t>This would massively help us out as my working hours are 8am-5pm and it costs a lot of money trying to juggle childcare and do school runs or relying on people</a:t>
            </a:r>
            <a:endParaRPr lang="en-US" sz="1400"/>
          </a:p>
          <a:p>
            <a:pPr>
              <a:lnSpc>
                <a:spcPct val="150000"/>
              </a:lnSpc>
            </a:pPr>
            <a:r>
              <a:rPr lang="en-US" sz="1400" dirty="0">
                <a:solidFill>
                  <a:srgbClr val="202124"/>
                </a:solidFill>
                <a:latin typeface="Roboto"/>
                <a:ea typeface="Roboto"/>
                <a:cs typeface="Roboto"/>
              </a:rPr>
              <a:t>It would be nice to see more variety in after-school clubs like drama &amp; dance for little ones</a:t>
            </a:r>
            <a:endParaRPr lang="en-US" sz="1400"/>
          </a:p>
          <a:p>
            <a:pPr>
              <a:lnSpc>
                <a:spcPct val="150000"/>
              </a:lnSpc>
            </a:pPr>
            <a:r>
              <a:rPr lang="en-US" sz="1400" dirty="0">
                <a:solidFill>
                  <a:srgbClr val="202124"/>
                </a:solidFill>
                <a:latin typeface="Roboto"/>
                <a:ea typeface="Roboto"/>
                <a:cs typeface="Roboto"/>
              </a:rPr>
              <a:t>I’m freelance so may well have additional requirements on top of the days suggested</a:t>
            </a:r>
            <a:endParaRPr lang="en-US" sz="1400"/>
          </a:p>
          <a:p>
            <a:pPr>
              <a:lnSpc>
                <a:spcPct val="150000"/>
              </a:lnSpc>
            </a:pPr>
            <a:r>
              <a:rPr lang="en-US" sz="1400" dirty="0">
                <a:solidFill>
                  <a:srgbClr val="202124"/>
                </a:solidFill>
                <a:latin typeface="Roboto"/>
                <a:ea typeface="Roboto"/>
                <a:cs typeface="Roboto"/>
              </a:rPr>
              <a:t>The current club is really great and proving to be very educational.</a:t>
            </a:r>
            <a:endParaRPr lang="en-US" sz="1400"/>
          </a:p>
          <a:p>
            <a:pPr>
              <a:lnSpc>
                <a:spcPct val="150000"/>
              </a:lnSpc>
            </a:pPr>
            <a:r>
              <a:rPr lang="en-US" sz="1400" dirty="0">
                <a:solidFill>
                  <a:srgbClr val="202124"/>
                </a:solidFill>
                <a:latin typeface="Roboto"/>
                <a:ea typeface="Roboto"/>
                <a:cs typeface="Roboto"/>
              </a:rPr>
              <a:t>Would like more information regarding, cost, time and activities that my child would be doing whilst at wraparound care before making a decision</a:t>
            </a:r>
            <a:endParaRPr lang="en-US" sz="1400"/>
          </a:p>
          <a:p>
            <a:pPr>
              <a:lnSpc>
                <a:spcPct val="150000"/>
              </a:lnSpc>
            </a:pPr>
            <a:r>
              <a:rPr lang="en-US" sz="1400" dirty="0">
                <a:solidFill>
                  <a:srgbClr val="202124"/>
                </a:solidFill>
                <a:latin typeface="Roboto"/>
                <a:ea typeface="Roboto"/>
                <a:cs typeface="Roboto"/>
              </a:rPr>
              <a:t>Great idea!</a:t>
            </a:r>
          </a:p>
          <a:p>
            <a:endParaRPr lang="en-US" dirty="0"/>
          </a:p>
        </p:txBody>
      </p:sp>
    </p:spTree>
    <p:extLst>
      <p:ext uri="{BB962C8B-B14F-4D97-AF65-F5344CB8AC3E}">
        <p14:creationId xmlns:p14="http://schemas.microsoft.com/office/powerpoint/2010/main" val="72238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6E25C-8401-693A-C904-24C970AA6E03}"/>
              </a:ext>
            </a:extLst>
          </p:cNvPr>
          <p:cNvSpPr>
            <a:spLocks noGrp="1"/>
          </p:cNvSpPr>
          <p:nvPr>
            <p:ph idx="1"/>
          </p:nvPr>
        </p:nvSpPr>
        <p:spPr>
          <a:xfrm>
            <a:off x="838200" y="208950"/>
            <a:ext cx="10515600" cy="5968013"/>
          </a:xfrm>
        </p:spPr>
        <p:txBody>
          <a:bodyPr vert="horz" lIns="91440" tIns="45720" rIns="91440" bIns="45720" rtlCol="0" anchor="t">
            <a:noAutofit/>
          </a:bodyPr>
          <a:lstStyle/>
          <a:p>
            <a:pPr>
              <a:lnSpc>
                <a:spcPct val="150000"/>
              </a:lnSpc>
            </a:pPr>
            <a:r>
              <a:rPr lang="en-US" sz="1300" dirty="0">
                <a:solidFill>
                  <a:srgbClr val="202124"/>
                </a:solidFill>
                <a:latin typeface="Roboto"/>
                <a:ea typeface="Roboto"/>
                <a:cs typeface="Roboto"/>
              </a:rPr>
              <a:t>Current homework club days for us is currently </a:t>
            </a:r>
            <a:r>
              <a:rPr lang="en-US" sz="1300">
                <a:solidFill>
                  <a:srgbClr val="202124"/>
                </a:solidFill>
                <a:latin typeface="Roboto"/>
                <a:ea typeface="Roboto"/>
                <a:cs typeface="Roboto"/>
              </a:rPr>
              <a:t>dependent</a:t>
            </a:r>
            <a:r>
              <a:rPr lang="en-US" sz="1300" dirty="0">
                <a:solidFill>
                  <a:srgbClr val="202124"/>
                </a:solidFill>
                <a:latin typeface="Roboto"/>
                <a:ea typeface="Roboto"/>
                <a:cs typeface="Roboto"/>
              </a:rPr>
              <a:t> on other clubs running so we have used this on the days needed where there are no clubs that the children do. Thank you for considering the wrap around options for the school.</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More after club activity welcome like sports and crafts</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Would love a holiday club at </a:t>
            </a:r>
            <a:r>
              <a:rPr lang="en-US" sz="1300" err="1">
                <a:solidFill>
                  <a:srgbClr val="202124"/>
                </a:solidFill>
                <a:latin typeface="Roboto"/>
                <a:ea typeface="Roboto"/>
                <a:cs typeface="Roboto"/>
              </a:rPr>
              <a:t>Hawridge</a:t>
            </a:r>
            <a:r>
              <a:rPr lang="en-US" sz="1300" dirty="0">
                <a:solidFill>
                  <a:srgbClr val="202124"/>
                </a:solidFill>
                <a:latin typeface="Roboto"/>
                <a:ea typeface="Roboto"/>
                <a:cs typeface="Roboto"/>
              </a:rPr>
              <a:t> and </a:t>
            </a:r>
            <a:r>
              <a:rPr lang="en-US" sz="1300" err="1">
                <a:solidFill>
                  <a:srgbClr val="202124"/>
                </a:solidFill>
                <a:latin typeface="Roboto"/>
                <a:ea typeface="Roboto"/>
                <a:cs typeface="Roboto"/>
              </a:rPr>
              <a:t>Cholesbury</a:t>
            </a:r>
            <a:r>
              <a:rPr lang="en-US" sz="1300" dirty="0">
                <a:solidFill>
                  <a:srgbClr val="202124"/>
                </a:solidFill>
                <a:latin typeface="Roboto"/>
                <a:ea typeface="Roboto"/>
                <a:cs typeface="Roboto"/>
              </a:rPr>
              <a:t> as they’d be in a familiar setting with people they know. The same with breakfast or after school club.</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If homework club continues, I would be interested in an alternative after school club only on an occasional basis if it were possible to book only when needed, but will probably still need either homework club or after school club daily. Breakfast club is not something I would expect to need on a regular basis, but if it existed, it would be good to be able to book it for the occasional emergency. However, due to an impending change of circumstances all of my answers are subject to change at the moment.</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Homework club </a:t>
            </a:r>
            <a:r>
              <a:rPr lang="en-US" sz="1300" err="1">
                <a:solidFill>
                  <a:srgbClr val="202124"/>
                </a:solidFill>
                <a:latin typeface="Roboto"/>
                <a:ea typeface="Roboto"/>
                <a:cs typeface="Roboto"/>
              </a:rPr>
              <a:t>would.like</a:t>
            </a:r>
            <a:r>
              <a:rPr lang="en-US" sz="1300" dirty="0">
                <a:solidFill>
                  <a:srgbClr val="202124"/>
                </a:solidFill>
                <a:latin typeface="Roboto"/>
                <a:ea typeface="Roboto"/>
                <a:cs typeface="Roboto"/>
              </a:rPr>
              <a:t> to be until 4.15/4.30</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This would be fantastic if this was provided.</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More info needed in what holiday club would offer.</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We find it very hard to plan childcare in advance due to the nature of our work and both being self employed. It would be great to have options for after school clubs which the children would enjoy but both in the same days for KS1 &amp; KS2.</a:t>
            </a:r>
            <a:endParaRPr lang="en-US" sz="1300">
              <a:latin typeface="Roboto"/>
              <a:ea typeface="Roboto"/>
              <a:cs typeface="Roboto"/>
            </a:endParaRPr>
          </a:p>
          <a:p>
            <a:pPr>
              <a:lnSpc>
                <a:spcPct val="150000"/>
              </a:lnSpc>
            </a:pPr>
            <a:r>
              <a:rPr lang="en-US" sz="1300" dirty="0">
                <a:solidFill>
                  <a:srgbClr val="202124"/>
                </a:solidFill>
                <a:latin typeface="Roboto"/>
                <a:ea typeface="Roboto"/>
                <a:cs typeface="Roboto"/>
              </a:rPr>
              <a:t>Year round or termly after school clubs providing netball/football/rugby training or singing/music/art would really help with children’s morale and performance when taking part in leagues and competitions and other events rather than starting up training near to the event. At some other schools I have encountered all teachers have to run a club/activity as part of their working week.</a:t>
            </a:r>
            <a:endParaRPr lang="en-US" sz="1300">
              <a:latin typeface="Arial"/>
              <a:cs typeface="Arial"/>
            </a:endParaRPr>
          </a:p>
          <a:p>
            <a:endParaRPr lang="en-US" dirty="0"/>
          </a:p>
        </p:txBody>
      </p:sp>
    </p:spTree>
    <p:extLst>
      <p:ext uri="{BB962C8B-B14F-4D97-AF65-F5344CB8AC3E}">
        <p14:creationId xmlns:p14="http://schemas.microsoft.com/office/powerpoint/2010/main" val="199897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C364-7A7B-9991-BF76-12451071EB80}"/>
              </a:ext>
            </a:extLst>
          </p:cNvPr>
          <p:cNvSpPr>
            <a:spLocks noGrp="1"/>
          </p:cNvSpPr>
          <p:nvPr>
            <p:ph type="title"/>
          </p:nvPr>
        </p:nvSpPr>
        <p:spPr/>
        <p:txBody>
          <a:bodyPr/>
          <a:lstStyle/>
          <a:p>
            <a:r>
              <a:rPr lang="en-US" dirty="0"/>
              <a:t>Response by Class (for September 2024)</a:t>
            </a:r>
          </a:p>
        </p:txBody>
      </p:sp>
      <p:pic>
        <p:nvPicPr>
          <p:cNvPr id="4" name="Content Placeholder 3" descr="Forms response chart. Question title: Class Year (in September 2024)&#10;Please tick all applicable. Number of responses: 83 responses.">
            <a:extLst>
              <a:ext uri="{FF2B5EF4-FFF2-40B4-BE49-F238E27FC236}">
                <a16:creationId xmlns:a16="http://schemas.microsoft.com/office/drawing/2014/main" id="{5CC0C5C8-E742-F9AE-A6EC-06F15D30F0E0}"/>
              </a:ext>
            </a:extLst>
          </p:cNvPr>
          <p:cNvPicPr>
            <a:picLocks noGrp="1" noChangeAspect="1"/>
          </p:cNvPicPr>
          <p:nvPr>
            <p:ph sz="half" idx="2"/>
          </p:nvPr>
        </p:nvPicPr>
        <p:blipFill>
          <a:blip r:embed="rId2"/>
          <a:stretch/>
        </p:blipFill>
        <p:spPr>
          <a:xfrm>
            <a:off x="273437" y="1690014"/>
            <a:ext cx="8813327" cy="4109926"/>
          </a:xfrm>
        </p:spPr>
      </p:pic>
      <p:pic>
        <p:nvPicPr>
          <p:cNvPr id="9" name="Content Placeholder 8" descr="Forms response chart. Question title: Class Year (in September 2024)&#10;Please tick all applicable. Number of responses: 13 responses.">
            <a:extLst>
              <a:ext uri="{FF2B5EF4-FFF2-40B4-BE49-F238E27FC236}">
                <a16:creationId xmlns:a16="http://schemas.microsoft.com/office/drawing/2014/main" id="{7E5DDEB4-9B78-9996-54CF-F7A609984D23}"/>
              </a:ext>
            </a:extLst>
          </p:cNvPr>
          <p:cNvPicPr>
            <a:picLocks noGrp="1" noChangeAspect="1"/>
          </p:cNvPicPr>
          <p:nvPr>
            <p:ph sz="quarter" idx="4"/>
          </p:nvPr>
        </p:nvPicPr>
        <p:blipFill>
          <a:blip r:embed="rId3"/>
          <a:stretch>
            <a:fillRect/>
          </a:stretch>
        </p:blipFill>
        <p:spPr>
          <a:xfrm>
            <a:off x="7737389" y="4433354"/>
            <a:ext cx="4452080" cy="2093435"/>
          </a:xfrm>
        </p:spPr>
      </p:pic>
    </p:spTree>
    <p:extLst>
      <p:ext uri="{BB962C8B-B14F-4D97-AF65-F5344CB8AC3E}">
        <p14:creationId xmlns:p14="http://schemas.microsoft.com/office/powerpoint/2010/main" val="38715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be interested in using a Breakfast Club. Number of responses: 83 responses.">
            <a:extLst>
              <a:ext uri="{FF2B5EF4-FFF2-40B4-BE49-F238E27FC236}">
                <a16:creationId xmlns:a16="http://schemas.microsoft.com/office/drawing/2014/main" id="{8D63AAA9-0BFD-AD0F-0463-755D116889A7}"/>
              </a:ext>
            </a:extLst>
          </p:cNvPr>
          <p:cNvPicPr>
            <a:picLocks noGrp="1" noChangeAspect="1"/>
          </p:cNvPicPr>
          <p:nvPr>
            <p:ph sz="half" idx="2"/>
          </p:nvPr>
        </p:nvPicPr>
        <p:blipFill>
          <a:blip r:embed="rId2"/>
          <a:stretch>
            <a:fillRect/>
          </a:stretch>
        </p:blipFill>
        <p:spPr>
          <a:xfrm>
            <a:off x="675031" y="379019"/>
            <a:ext cx="11119920" cy="4682755"/>
          </a:xfrm>
        </p:spPr>
      </p:pic>
      <p:pic>
        <p:nvPicPr>
          <p:cNvPr id="9" name="Content Placeholder 8" descr="Forms response chart. Question title: I would have been interested in using a Breakfast Club. Number of responses: 13 responses.">
            <a:extLst>
              <a:ext uri="{FF2B5EF4-FFF2-40B4-BE49-F238E27FC236}">
                <a16:creationId xmlns:a16="http://schemas.microsoft.com/office/drawing/2014/main" id="{3181ABD3-CB64-E567-1EEA-70B279A1A5D9}"/>
              </a:ext>
            </a:extLst>
          </p:cNvPr>
          <p:cNvPicPr>
            <a:picLocks noGrp="1" noChangeAspect="1"/>
          </p:cNvPicPr>
          <p:nvPr>
            <p:ph sz="quarter" idx="4"/>
          </p:nvPr>
        </p:nvPicPr>
        <p:blipFill>
          <a:blip r:embed="rId3"/>
          <a:stretch>
            <a:fillRect/>
          </a:stretch>
        </p:blipFill>
        <p:spPr>
          <a:xfrm>
            <a:off x="5997146" y="3798286"/>
            <a:ext cx="6192322" cy="2601573"/>
          </a:xfrm>
        </p:spPr>
      </p:pic>
    </p:spTree>
    <p:extLst>
      <p:ext uri="{BB962C8B-B14F-4D97-AF65-F5344CB8AC3E}">
        <p14:creationId xmlns:p14="http://schemas.microsoft.com/office/powerpoint/2010/main" val="212124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use Breakfast Club regularly. Number of responses: 61 responses.">
            <a:extLst>
              <a:ext uri="{FF2B5EF4-FFF2-40B4-BE49-F238E27FC236}">
                <a16:creationId xmlns:a16="http://schemas.microsoft.com/office/drawing/2014/main" id="{0A097F64-420C-58EA-56DF-C6B65EC81EE5}"/>
              </a:ext>
            </a:extLst>
          </p:cNvPr>
          <p:cNvPicPr>
            <a:picLocks noGrp="1" noChangeAspect="1"/>
          </p:cNvPicPr>
          <p:nvPr>
            <p:ph idx="1"/>
          </p:nvPr>
        </p:nvPicPr>
        <p:blipFill>
          <a:blip r:embed="rId2"/>
          <a:stretch>
            <a:fillRect/>
          </a:stretch>
        </p:blipFill>
        <p:spPr>
          <a:xfrm>
            <a:off x="338309" y="229544"/>
            <a:ext cx="11855194" cy="4989770"/>
          </a:xfrm>
        </p:spPr>
      </p:pic>
      <p:pic>
        <p:nvPicPr>
          <p:cNvPr id="5" name="Picture 4" descr="Forms response chart. Question title: I would have used Breakfast Club regularly. Number of responses: 8 responses.">
            <a:extLst>
              <a:ext uri="{FF2B5EF4-FFF2-40B4-BE49-F238E27FC236}">
                <a16:creationId xmlns:a16="http://schemas.microsoft.com/office/drawing/2014/main" id="{F6224AA9-7129-6478-7B8B-269BA880658F}"/>
              </a:ext>
            </a:extLst>
          </p:cNvPr>
          <p:cNvPicPr>
            <a:picLocks noChangeAspect="1"/>
          </p:cNvPicPr>
          <p:nvPr/>
        </p:nvPicPr>
        <p:blipFill>
          <a:blip r:embed="rId3"/>
          <a:stretch>
            <a:fillRect/>
          </a:stretch>
        </p:blipFill>
        <p:spPr>
          <a:xfrm>
            <a:off x="5848864" y="3325070"/>
            <a:ext cx="6343136" cy="2668913"/>
          </a:xfrm>
          <a:prstGeom prst="rect">
            <a:avLst/>
          </a:prstGeom>
        </p:spPr>
      </p:pic>
    </p:spTree>
    <p:extLst>
      <p:ext uri="{BB962C8B-B14F-4D97-AF65-F5344CB8AC3E}">
        <p14:creationId xmlns:p14="http://schemas.microsoft.com/office/powerpoint/2010/main" val="401519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want Breakfast Club to start at. Number of responses: 61 responses.">
            <a:extLst>
              <a:ext uri="{FF2B5EF4-FFF2-40B4-BE49-F238E27FC236}">
                <a16:creationId xmlns:a16="http://schemas.microsoft.com/office/drawing/2014/main" id="{A73384DB-1D1B-E09F-6735-277307FA6850}"/>
              </a:ext>
            </a:extLst>
          </p:cNvPr>
          <p:cNvPicPr>
            <a:picLocks noGrp="1" noChangeAspect="1"/>
          </p:cNvPicPr>
          <p:nvPr>
            <p:ph idx="1"/>
          </p:nvPr>
        </p:nvPicPr>
        <p:blipFill>
          <a:blip r:embed="rId2"/>
          <a:stretch>
            <a:fillRect/>
          </a:stretch>
        </p:blipFill>
        <p:spPr>
          <a:xfrm>
            <a:off x="-1502" y="178058"/>
            <a:ext cx="12195005" cy="5144230"/>
          </a:xfrm>
        </p:spPr>
      </p:pic>
      <p:pic>
        <p:nvPicPr>
          <p:cNvPr id="5" name="Picture 4" descr="Forms response chart. Question title: I would have wanted Breakfast Club to start at. Number of responses: 8 responses.">
            <a:extLst>
              <a:ext uri="{FF2B5EF4-FFF2-40B4-BE49-F238E27FC236}">
                <a16:creationId xmlns:a16="http://schemas.microsoft.com/office/drawing/2014/main" id="{58C150B1-35CF-F996-7D7E-EF1C6DC38972}"/>
              </a:ext>
            </a:extLst>
          </p:cNvPr>
          <p:cNvPicPr>
            <a:picLocks noChangeAspect="1"/>
          </p:cNvPicPr>
          <p:nvPr/>
        </p:nvPicPr>
        <p:blipFill>
          <a:blip r:embed="rId3"/>
          <a:stretch>
            <a:fillRect/>
          </a:stretch>
        </p:blipFill>
        <p:spPr>
          <a:xfrm>
            <a:off x="5797378" y="3716367"/>
            <a:ext cx="6394622" cy="2689508"/>
          </a:xfrm>
          <a:prstGeom prst="rect">
            <a:avLst/>
          </a:prstGeom>
        </p:spPr>
      </p:pic>
    </p:spTree>
    <p:extLst>
      <p:ext uri="{BB962C8B-B14F-4D97-AF65-F5344CB8AC3E}">
        <p14:creationId xmlns:p14="http://schemas.microsoft.com/office/powerpoint/2010/main" val="355938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be willing to pay . Number of responses: 61 responses.">
            <a:extLst>
              <a:ext uri="{FF2B5EF4-FFF2-40B4-BE49-F238E27FC236}">
                <a16:creationId xmlns:a16="http://schemas.microsoft.com/office/drawing/2014/main" id="{3D508AA4-D947-BAF7-7482-B0A401058A7E}"/>
              </a:ext>
            </a:extLst>
          </p:cNvPr>
          <p:cNvPicPr>
            <a:picLocks noGrp="1" noChangeAspect="1"/>
          </p:cNvPicPr>
          <p:nvPr>
            <p:ph idx="1"/>
          </p:nvPr>
        </p:nvPicPr>
        <p:blipFill>
          <a:blip r:embed="rId2"/>
          <a:stretch>
            <a:fillRect/>
          </a:stretch>
        </p:blipFill>
        <p:spPr>
          <a:xfrm>
            <a:off x="142660" y="342815"/>
            <a:ext cx="11741924" cy="4938282"/>
          </a:xfrm>
        </p:spPr>
      </p:pic>
      <p:pic>
        <p:nvPicPr>
          <p:cNvPr id="5" name="Picture 4" descr="Forms response chart. Question title: I would have been willing to pay . Number of responses: 8 responses.">
            <a:extLst>
              <a:ext uri="{FF2B5EF4-FFF2-40B4-BE49-F238E27FC236}">
                <a16:creationId xmlns:a16="http://schemas.microsoft.com/office/drawing/2014/main" id="{ACB85478-A36B-D33B-DB70-25E0BBBCA0E1}"/>
              </a:ext>
            </a:extLst>
          </p:cNvPr>
          <p:cNvPicPr>
            <a:picLocks noChangeAspect="1"/>
          </p:cNvPicPr>
          <p:nvPr/>
        </p:nvPicPr>
        <p:blipFill>
          <a:blip r:embed="rId3"/>
          <a:stretch>
            <a:fillRect/>
          </a:stretch>
        </p:blipFill>
        <p:spPr>
          <a:xfrm>
            <a:off x="6013621" y="3428043"/>
            <a:ext cx="6178379" cy="2565940"/>
          </a:xfrm>
          <a:prstGeom prst="rect">
            <a:avLst/>
          </a:prstGeom>
        </p:spPr>
      </p:pic>
    </p:spTree>
    <p:extLst>
      <p:ext uri="{BB962C8B-B14F-4D97-AF65-F5344CB8AC3E}">
        <p14:creationId xmlns:p14="http://schemas.microsoft.com/office/powerpoint/2010/main" val="210423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be interested in an Afterschool Club or Homework Club. Number of responses: 61 responses.">
            <a:extLst>
              <a:ext uri="{FF2B5EF4-FFF2-40B4-BE49-F238E27FC236}">
                <a16:creationId xmlns:a16="http://schemas.microsoft.com/office/drawing/2014/main" id="{362A89D6-A2AE-C10D-2769-97ACC292A15C}"/>
              </a:ext>
            </a:extLst>
          </p:cNvPr>
          <p:cNvPicPr>
            <a:picLocks noGrp="1" noChangeAspect="1"/>
          </p:cNvPicPr>
          <p:nvPr>
            <p:ph idx="1"/>
          </p:nvPr>
        </p:nvPicPr>
        <p:blipFill>
          <a:blip r:embed="rId2"/>
          <a:stretch>
            <a:fillRect/>
          </a:stretch>
        </p:blipFill>
        <p:spPr>
          <a:xfrm>
            <a:off x="214741" y="147166"/>
            <a:ext cx="11855193" cy="4989770"/>
          </a:xfrm>
        </p:spPr>
      </p:pic>
      <p:pic>
        <p:nvPicPr>
          <p:cNvPr id="5" name="Picture 4" descr="Forms response chart. Question title: I would have been interested in an Afterschool Club or Homework Club. Number of responses: 8 responses.">
            <a:extLst>
              <a:ext uri="{FF2B5EF4-FFF2-40B4-BE49-F238E27FC236}">
                <a16:creationId xmlns:a16="http://schemas.microsoft.com/office/drawing/2014/main" id="{F66F29D5-1983-567C-3752-E6C9A423B4F6}"/>
              </a:ext>
            </a:extLst>
          </p:cNvPr>
          <p:cNvPicPr>
            <a:picLocks noChangeAspect="1"/>
          </p:cNvPicPr>
          <p:nvPr/>
        </p:nvPicPr>
        <p:blipFill>
          <a:blip r:embed="rId3"/>
          <a:stretch>
            <a:fillRect/>
          </a:stretch>
        </p:blipFill>
        <p:spPr>
          <a:xfrm>
            <a:off x="5817972" y="3675178"/>
            <a:ext cx="6250460" cy="2565940"/>
          </a:xfrm>
          <a:prstGeom prst="rect">
            <a:avLst/>
          </a:prstGeom>
        </p:spPr>
      </p:pic>
    </p:spTree>
    <p:extLst>
      <p:ext uri="{BB962C8B-B14F-4D97-AF65-F5344CB8AC3E}">
        <p14:creationId xmlns:p14="http://schemas.microsoft.com/office/powerpoint/2010/main" val="192809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be interested in booking Homework Club until 4pm, this club would be for support with homework. Number of responses: 81 responses.">
            <a:extLst>
              <a:ext uri="{FF2B5EF4-FFF2-40B4-BE49-F238E27FC236}">
                <a16:creationId xmlns:a16="http://schemas.microsoft.com/office/drawing/2014/main" id="{28B11EB3-0979-959A-BF6B-E16644DD95D0}"/>
              </a:ext>
            </a:extLst>
          </p:cNvPr>
          <p:cNvPicPr>
            <a:picLocks noGrp="1" noChangeAspect="1"/>
          </p:cNvPicPr>
          <p:nvPr>
            <p:ph idx="1"/>
          </p:nvPr>
        </p:nvPicPr>
        <p:blipFill>
          <a:blip r:embed="rId2"/>
          <a:stretch>
            <a:fillRect/>
          </a:stretch>
        </p:blipFill>
        <p:spPr>
          <a:xfrm>
            <a:off x="114854" y="250139"/>
            <a:ext cx="11962291" cy="5411958"/>
          </a:xfrm>
        </p:spPr>
      </p:pic>
      <p:pic>
        <p:nvPicPr>
          <p:cNvPr id="5" name="Picture 4" descr="Forms response chart. Question title: I would have been interested in booking Homework Club until 4pm, this club would be for support with homework. Number of responses: 13 responses.">
            <a:extLst>
              <a:ext uri="{FF2B5EF4-FFF2-40B4-BE49-F238E27FC236}">
                <a16:creationId xmlns:a16="http://schemas.microsoft.com/office/drawing/2014/main" id="{8D87F50F-0EA4-2ED2-C440-5A38091D93C7}"/>
              </a:ext>
            </a:extLst>
          </p:cNvPr>
          <p:cNvPicPr>
            <a:picLocks noChangeAspect="1"/>
          </p:cNvPicPr>
          <p:nvPr/>
        </p:nvPicPr>
        <p:blipFill>
          <a:blip r:embed="rId3"/>
          <a:stretch>
            <a:fillRect/>
          </a:stretch>
        </p:blipFill>
        <p:spPr>
          <a:xfrm>
            <a:off x="5869459" y="3331147"/>
            <a:ext cx="6322541" cy="2862706"/>
          </a:xfrm>
          <a:prstGeom prst="rect">
            <a:avLst/>
          </a:prstGeom>
        </p:spPr>
      </p:pic>
    </p:spTree>
    <p:extLst>
      <p:ext uri="{BB962C8B-B14F-4D97-AF65-F5344CB8AC3E}">
        <p14:creationId xmlns:p14="http://schemas.microsoft.com/office/powerpoint/2010/main" val="287784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I would be interested in booking an Afterschool Club provision other than Homework Club. Number of responses: 81 responses.">
            <a:extLst>
              <a:ext uri="{FF2B5EF4-FFF2-40B4-BE49-F238E27FC236}">
                <a16:creationId xmlns:a16="http://schemas.microsoft.com/office/drawing/2014/main" id="{538C70DD-F4A0-6D2C-B8C9-C51BF0247EED}"/>
              </a:ext>
            </a:extLst>
          </p:cNvPr>
          <p:cNvPicPr>
            <a:picLocks noGrp="1" noChangeAspect="1"/>
          </p:cNvPicPr>
          <p:nvPr>
            <p:ph idx="1"/>
          </p:nvPr>
        </p:nvPicPr>
        <p:blipFill>
          <a:blip r:embed="rId2"/>
          <a:stretch>
            <a:fillRect/>
          </a:stretch>
        </p:blipFill>
        <p:spPr>
          <a:xfrm>
            <a:off x="70579" y="188355"/>
            <a:ext cx="11999356" cy="5051553"/>
          </a:xfrm>
        </p:spPr>
      </p:pic>
      <p:pic>
        <p:nvPicPr>
          <p:cNvPr id="5" name="Picture 4" descr="Forms response chart. Question title: I would have been interested in booking an Afterschool Club provision other than Homework Club. Number of responses: 13 responses.">
            <a:extLst>
              <a:ext uri="{FF2B5EF4-FFF2-40B4-BE49-F238E27FC236}">
                <a16:creationId xmlns:a16="http://schemas.microsoft.com/office/drawing/2014/main" id="{7AC125EA-1BED-C0C8-5C01-2D0BDAD857FE}"/>
              </a:ext>
            </a:extLst>
          </p:cNvPr>
          <p:cNvPicPr>
            <a:picLocks noChangeAspect="1"/>
          </p:cNvPicPr>
          <p:nvPr/>
        </p:nvPicPr>
        <p:blipFill>
          <a:blip r:embed="rId3"/>
          <a:stretch>
            <a:fillRect/>
          </a:stretch>
        </p:blipFill>
        <p:spPr>
          <a:xfrm>
            <a:off x="5941540" y="3428043"/>
            <a:ext cx="6250460" cy="2565940"/>
          </a:xfrm>
          <a:prstGeom prst="rect">
            <a:avLst/>
          </a:prstGeom>
        </p:spPr>
      </p:pic>
    </p:spTree>
    <p:extLst>
      <p:ext uri="{BB962C8B-B14F-4D97-AF65-F5344CB8AC3E}">
        <p14:creationId xmlns:p14="http://schemas.microsoft.com/office/powerpoint/2010/main" val="752443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Wraparound Care Parent Survey July 2024</vt:lpstr>
      <vt:lpstr>Response by Class (for September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other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184</cp:revision>
  <dcterms:created xsi:type="dcterms:W3CDTF">2024-07-22T17:38:23Z</dcterms:created>
  <dcterms:modified xsi:type="dcterms:W3CDTF">2024-07-22T18:04:56Z</dcterms:modified>
</cp:coreProperties>
</file>