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  <p:sldMasterId id="2147483758" r:id="rId5"/>
  </p:sldMasterIdLst>
  <p:sldIdLst>
    <p:sldId id="256" r:id="rId6"/>
    <p:sldId id="266" r:id="rId7"/>
    <p:sldId id="269" r:id="rId8"/>
    <p:sldId id="291" r:id="rId9"/>
    <p:sldId id="265" r:id="rId10"/>
    <p:sldId id="284" r:id="rId11"/>
    <p:sldId id="257" r:id="rId12"/>
    <p:sldId id="286" r:id="rId13"/>
    <p:sldId id="268" r:id="rId14"/>
    <p:sldId id="289" r:id="rId15"/>
    <p:sldId id="293" r:id="rId16"/>
    <p:sldId id="258" r:id="rId17"/>
    <p:sldId id="261" r:id="rId18"/>
    <p:sldId id="263" r:id="rId19"/>
    <p:sldId id="262" r:id="rId20"/>
    <p:sldId id="274" r:id="rId21"/>
    <p:sldId id="277" r:id="rId22"/>
    <p:sldId id="278" r:id="rId23"/>
    <p:sldId id="276" r:id="rId24"/>
    <p:sldId id="279" r:id="rId25"/>
    <p:sldId id="292" r:id="rId26"/>
    <p:sldId id="280" r:id="rId27"/>
    <p:sldId id="281" r:id="rId28"/>
    <p:sldId id="282" r:id="rId29"/>
    <p:sldId id="271" r:id="rId30"/>
    <p:sldId id="270" r:id="rId31"/>
    <p:sldId id="273" r:id="rId32"/>
    <p:sldId id="283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>
        <p:scale>
          <a:sx n="70" d="100"/>
          <a:sy n="70" d="100"/>
        </p:scale>
        <p:origin x="-11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1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90" y="4074176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9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3429002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0586A-A92E-4022-9273-DE9FBA863D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7259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94FD9-3A86-4F19-8173-5222F54EE87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3213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9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50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1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90" y="4074176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9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526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27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3429002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4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971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973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327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4514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955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6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6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CE05ACC-90BD-41C7-BEC5-FD8F82D6737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9" y="6250165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E03410C-C8C9-490B-9B01-DBFE514B212A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6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FA8ABCF-0955-4C64-9A48-C7C368670661}" type="datetimeFigureOut">
              <a:rPr lang="en-GB" smtClean="0">
                <a:solidFill>
                  <a:srgbClr val="073E87"/>
                </a:solidFill>
              </a:rPr>
              <a:pPr/>
              <a:t>17/07/2026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9" y="6250165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C89CD03-2DFF-4FD5-B6FC-20E0AB0EE0E3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41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Welcome to Windmills Class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New Entrants Information for Parents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t="16864" r="1834" b="49505"/>
          <a:stretch/>
        </p:blipFill>
        <p:spPr bwMode="auto">
          <a:xfrm>
            <a:off x="179513" y="164183"/>
            <a:ext cx="8784976" cy="185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67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2675468"/>
            <a:ext cx="8280920" cy="2913773"/>
          </a:xfrm>
        </p:spPr>
        <p:txBody>
          <a:bodyPr>
            <a:normAutofit/>
          </a:bodyPr>
          <a:lstStyle/>
          <a:p>
            <a:r>
              <a:rPr lang="en-GB" dirty="0" smtClean="0"/>
              <a:t>Mrs Rosie Phillips – Head teacher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Miss </a:t>
            </a:r>
            <a:r>
              <a:rPr lang="en-GB" dirty="0" err="1" smtClean="0"/>
              <a:t>Muckell</a:t>
            </a:r>
            <a:r>
              <a:rPr lang="en-GB" dirty="0" smtClean="0"/>
              <a:t> – Reception Teacher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Early Years Staff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3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57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School Vision</a:t>
            </a:r>
            <a:endParaRPr lang="en-GB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5040560" cy="32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85807"/>
            <a:ext cx="3672408" cy="2715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57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All about me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39176">
            <a:off x="516600" y="1401535"/>
            <a:ext cx="3550994" cy="42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9" t="20469" r="36050" b="8427"/>
          <a:stretch/>
        </p:blipFill>
        <p:spPr bwMode="auto">
          <a:xfrm rot="873252">
            <a:off x="4985698" y="1617995"/>
            <a:ext cx="3472121" cy="4882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61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Settling in to School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3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420888"/>
            <a:ext cx="7408333" cy="3450696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/>
              <a:t>Beginning of term arrangement for Windmills:</a:t>
            </a:r>
            <a:endParaRPr lang="en-GB" dirty="0"/>
          </a:p>
          <a:p>
            <a:r>
              <a:rPr lang="en-GB" dirty="0"/>
              <a:t>The school year begins on </a:t>
            </a:r>
            <a:r>
              <a:rPr lang="en-GB" b="1" dirty="0"/>
              <a:t>Thursday 3</a:t>
            </a:r>
            <a:r>
              <a:rPr lang="en-GB" b="1" baseline="30000" dirty="0"/>
              <a:t>rd</a:t>
            </a:r>
            <a:r>
              <a:rPr lang="en-GB" b="1" dirty="0"/>
              <a:t> September 2026 </a:t>
            </a:r>
            <a:r>
              <a:rPr lang="en-GB" dirty="0"/>
              <a:t>at 8.35am. To support with transition, we are inviting our Windmills children to attend the morning from 8.35-1.15pm for the first two days of term (Thursday 3</a:t>
            </a:r>
            <a:r>
              <a:rPr lang="en-GB" baseline="30000" dirty="0"/>
              <a:t>rd</a:t>
            </a:r>
            <a:r>
              <a:rPr lang="en-GB" dirty="0"/>
              <a:t> September and Friday 4</a:t>
            </a:r>
            <a:r>
              <a:rPr lang="en-GB" baseline="30000" dirty="0"/>
              <a:t>th</a:t>
            </a:r>
            <a:r>
              <a:rPr lang="en-GB" dirty="0"/>
              <a:t> September). This will allow the children to experience lunch time and prepare them for their first full week of school. The children will be in school all day from Monday 7</a:t>
            </a:r>
            <a:r>
              <a:rPr lang="en-GB" baseline="30000" dirty="0"/>
              <a:t>th</a:t>
            </a:r>
            <a:r>
              <a:rPr lang="en-GB" dirty="0"/>
              <a:t> September, starting at  8.35am and finishing at 3.15pm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84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Separation Anxiety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36914"/>
            <a:ext cx="2681610" cy="148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756" y="4869160"/>
            <a:ext cx="16271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3" y="2143404"/>
            <a:ext cx="7408333" cy="34506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 smtClean="0"/>
              <a:t>Separation anxiety</a:t>
            </a:r>
            <a:endParaRPr lang="en-GB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GB" dirty="0"/>
          </a:p>
          <a:p>
            <a:r>
              <a:rPr lang="en-GB" dirty="0" smtClean="0"/>
              <a:t>‘Come </a:t>
            </a:r>
            <a:r>
              <a:rPr lang="en-GB" dirty="0"/>
              <a:t>and </a:t>
            </a:r>
            <a:r>
              <a:rPr lang="en-GB" dirty="0" smtClean="0"/>
              <a:t>Play’ sessions</a:t>
            </a:r>
            <a:endParaRPr lang="en-GB" dirty="0"/>
          </a:p>
          <a:p>
            <a:pPr lvl="0"/>
            <a:r>
              <a:rPr lang="en-US" dirty="0" smtClean="0"/>
              <a:t>Hug button</a:t>
            </a:r>
          </a:p>
          <a:p>
            <a:r>
              <a:rPr lang="en-GB" dirty="0" smtClean="0"/>
              <a:t>Positive parents</a:t>
            </a:r>
            <a:r>
              <a:rPr lang="en-US" dirty="0"/>
              <a:t> </a:t>
            </a:r>
            <a:endParaRPr lang="en-GB" dirty="0"/>
          </a:p>
          <a:p>
            <a:pPr lvl="0"/>
            <a:r>
              <a:rPr lang="en-GB" dirty="0" smtClean="0"/>
              <a:t>Swift exit and teacher to hold child’s hand</a:t>
            </a:r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US" dirty="0"/>
              <a:t>If your child has specific separation anxiety issues please contact us to discuss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9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15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3" y="2564906"/>
            <a:ext cx="7300333" cy="2913773"/>
          </a:xfrm>
        </p:spPr>
        <p:txBody>
          <a:bodyPr/>
          <a:lstStyle/>
          <a:p>
            <a:r>
              <a:rPr lang="en-GB" dirty="0" smtClean="0"/>
              <a:t>Put </a:t>
            </a:r>
            <a:r>
              <a:rPr lang="en-GB" dirty="0"/>
              <a:t>belongings </a:t>
            </a:r>
            <a:r>
              <a:rPr lang="en-GB" dirty="0" smtClean="0"/>
              <a:t>away</a:t>
            </a:r>
          </a:p>
          <a:p>
            <a:r>
              <a:rPr lang="en-GB" dirty="0" smtClean="0"/>
              <a:t>Find name </a:t>
            </a:r>
          </a:p>
          <a:p>
            <a:r>
              <a:rPr lang="en-GB" dirty="0" smtClean="0"/>
              <a:t>Funky Fingers activities</a:t>
            </a:r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</a:t>
            </a:r>
            <a:r>
              <a:rPr lang="en-GB" dirty="0" smtClean="0"/>
              <a:t>eginning of the day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3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45916"/>
            <a:ext cx="3816424" cy="2835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45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0" t="18453" r="3619" b="16667"/>
          <a:stretch/>
        </p:blipFill>
        <p:spPr bwMode="auto">
          <a:xfrm>
            <a:off x="611560" y="1628800"/>
            <a:ext cx="7866743" cy="47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GB" dirty="0" smtClean="0"/>
              <a:t>School Map</a:t>
            </a:r>
            <a:endParaRPr lang="en-GB" dirty="0"/>
          </a:p>
        </p:txBody>
      </p:sp>
      <p:sp>
        <p:nvSpPr>
          <p:cNvPr id="3" name="Down Arrow 2"/>
          <p:cNvSpPr/>
          <p:nvPr/>
        </p:nvSpPr>
        <p:spPr>
          <a:xfrm rot="12502263">
            <a:off x="3410949" y="2124869"/>
            <a:ext cx="243605" cy="123633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 rot="1741377">
            <a:off x="5481550" y="3484271"/>
            <a:ext cx="244303" cy="114114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own Arrow 8"/>
          <p:cNvSpPr/>
          <p:nvPr/>
        </p:nvSpPr>
        <p:spPr>
          <a:xfrm rot="7425338" flipH="1">
            <a:off x="4273704" y="3168844"/>
            <a:ext cx="183334" cy="181850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Down Arrow 9"/>
          <p:cNvSpPr/>
          <p:nvPr/>
        </p:nvSpPr>
        <p:spPr>
          <a:xfrm rot="1511046">
            <a:off x="3136770" y="3450031"/>
            <a:ext cx="179697" cy="100374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5-Point Star 3"/>
          <p:cNvSpPr/>
          <p:nvPr/>
        </p:nvSpPr>
        <p:spPr>
          <a:xfrm>
            <a:off x="3082602" y="4286461"/>
            <a:ext cx="288033" cy="315693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 rot="1690249">
            <a:off x="3615501" y="2238895"/>
            <a:ext cx="243605" cy="123633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 rot="12502263">
            <a:off x="5355166" y="3294977"/>
            <a:ext cx="243605" cy="123633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 rot="1616545">
            <a:off x="3936097" y="3079390"/>
            <a:ext cx="3714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rgbClr val="FFFF00"/>
                </a:solidFill>
              </a:rPr>
              <a:t>Parking – not in front of driveways</a:t>
            </a:r>
            <a:endParaRPr lang="en-GB" sz="1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431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102" y="5505003"/>
            <a:ext cx="1321818" cy="1170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CF966CEF-68CB-45F6-96D2-51E738C71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35730">
            <a:off x="3984830" y="5658196"/>
            <a:ext cx="759554" cy="101273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927259"/>
            <a:ext cx="2537520" cy="1327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your child will need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1" y="1278607"/>
            <a:ext cx="1206019" cy="1608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203" y="4630941"/>
            <a:ext cx="1554163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7"/>
          <p:cNvSpPr txBox="1">
            <a:spLocks noGrp="1"/>
          </p:cNvSpPr>
          <p:nvPr>
            <p:ph idx="1"/>
          </p:nvPr>
        </p:nvSpPr>
        <p:spPr>
          <a:xfrm>
            <a:off x="7340329" y="6115310"/>
            <a:ext cx="125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1800" dirty="0" smtClean="0"/>
              <a:t>Lunch box</a:t>
            </a:r>
            <a:endParaRPr lang="en-GB" sz="1800" dirty="0"/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7600857" y="2887025"/>
            <a:ext cx="784854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en-GB" sz="1800" dirty="0" smtClean="0"/>
              <a:t>coat</a:t>
            </a:r>
            <a:endParaRPr lang="en-GB" sz="18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117" y="1364332"/>
            <a:ext cx="1235894" cy="165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70159" y="3004946"/>
            <a:ext cx="911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wellies</a:t>
            </a:r>
            <a:endParaRPr lang="en-GB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F14B7C9A-9FD9-4B22-B86A-701FBF16D7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7"/>
          <a:stretch/>
        </p:blipFill>
        <p:spPr bwMode="auto">
          <a:xfrm>
            <a:off x="7168236" y="3256357"/>
            <a:ext cx="690421" cy="122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695290" y="3598462"/>
            <a:ext cx="872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Water </a:t>
            </a:r>
          </a:p>
          <a:p>
            <a:r>
              <a:rPr lang="en-GB" dirty="0" smtClean="0"/>
              <a:t>bottle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5076619" y="6153033"/>
            <a:ext cx="63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hat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620451" y="6050374"/>
            <a:ext cx="3387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Sun cream already applied. Children can bring in a named bottle of sun cream to reapply at lunchtime. </a:t>
            </a:r>
            <a:r>
              <a:rPr lang="en-GB" sz="1200" b="1" dirty="0" smtClean="0">
                <a:solidFill>
                  <a:srgbClr val="FF0000"/>
                </a:solidFill>
              </a:rPr>
              <a:t>Please check it is nut oil free.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03590" y="4066890"/>
            <a:ext cx="4221669" cy="2036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School Uniform</a:t>
            </a:r>
          </a:p>
          <a:p>
            <a:r>
              <a:rPr lang="en-GB" sz="2000" dirty="0" smtClean="0"/>
              <a:t>PE kit </a:t>
            </a:r>
            <a:endParaRPr lang="en-GB" sz="2000" dirty="0"/>
          </a:p>
          <a:p>
            <a:r>
              <a:rPr lang="en-GB" sz="2000" dirty="0" smtClean="0"/>
              <a:t>Bag in school containing a change of clothes</a:t>
            </a:r>
          </a:p>
          <a:p>
            <a:r>
              <a:rPr lang="en-GB" sz="2000" dirty="0" smtClean="0"/>
              <a:t>Book bag</a:t>
            </a:r>
          </a:p>
          <a:p>
            <a:endParaRPr lang="en-GB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441" y="3374278"/>
            <a:ext cx="1622147" cy="202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29" y="1216136"/>
            <a:ext cx="2297702" cy="291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44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Fruit time and Lunchtime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544" y="2055477"/>
            <a:ext cx="3822192" cy="40324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Children are provided with fruit and milk. You may provide a piece of fruit in a container.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At lunchtime we will eat lunch in the hall or have a picnic outside.  All children are entitled to free school lunches from Reception – Year 2. You will receive an email about how to order.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319" y="1340768"/>
            <a:ext cx="1554163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1256928" cy="125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EYFS Best Practice in Schools: Foundation Stage Units - All in one |  Nursery Worl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73016"/>
            <a:ext cx="334837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261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School Lunches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7711770" cy="3447288"/>
          </a:xfrm>
        </p:spPr>
        <p:txBody>
          <a:bodyPr/>
          <a:lstStyle/>
          <a:p>
            <a:r>
              <a:rPr lang="en-GB" dirty="0" smtClean="0"/>
              <a:t>Our school lunches are being provided by a company called ‘The Pantry’.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7715250" cy="480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60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 of the Day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19" y="6048204"/>
            <a:ext cx="3837060" cy="80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721652" y="2580677"/>
            <a:ext cx="8170827" cy="30431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Parents/Adults 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wait in the playground until the teacher brings the children to the Early Years garden </a:t>
            </a:r>
            <a:r>
              <a:rPr lang="en-US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gate.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24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Regular </a:t>
            </a:r>
            <a:r>
              <a:rPr lang="en-US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collection arrangement forms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endParaRPr lang="en-US" sz="1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Please notify the office of any changes including 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	       Last minute changes – use password 					and call school office.</a:t>
            </a:r>
          </a:p>
        </p:txBody>
      </p:sp>
    </p:spTree>
    <p:extLst>
      <p:ext uri="{BB962C8B-B14F-4D97-AF65-F5344CB8AC3E}">
        <p14:creationId xmlns:p14="http://schemas.microsoft.com/office/powerpoint/2010/main" val="76066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Friendships and Positive </a:t>
            </a:r>
            <a:r>
              <a:rPr lang="en-US" b="1" dirty="0" err="1"/>
              <a:t>Behaviour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 rot="712284">
            <a:off x="5628524" y="2769693"/>
            <a:ext cx="2286000" cy="3508653"/>
          </a:xfrm>
          <a:prstGeom prst="rect">
            <a:avLst/>
          </a:prstGeom>
          <a:ln w="381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/>
              <a:t>School Values</a:t>
            </a:r>
          </a:p>
          <a:p>
            <a:pPr algn="ctr"/>
            <a:endParaRPr lang="en-GB" dirty="0" smtClean="0"/>
          </a:p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Respect </a:t>
            </a:r>
          </a:p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Teamwork </a:t>
            </a:r>
          </a:p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Responsibility </a:t>
            </a:r>
          </a:p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Understanding</a:t>
            </a:r>
          </a:p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Peace</a:t>
            </a:r>
          </a:p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Honesty</a:t>
            </a:r>
            <a:endParaRPr lang="en-GB" sz="2400" b="1" dirty="0">
              <a:solidFill>
                <a:schemeClr val="accent1"/>
              </a:solidFill>
            </a:endParaRPr>
          </a:p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4"/>
          </p:nvPr>
        </p:nvSpPr>
        <p:spPr>
          <a:xfrm>
            <a:off x="755577" y="2492896"/>
            <a:ext cx="4248472" cy="324036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School Values</a:t>
            </a:r>
          </a:p>
          <a:p>
            <a:r>
              <a:rPr lang="en-GB" sz="2400" dirty="0" smtClean="0"/>
              <a:t>Morning Welcome</a:t>
            </a:r>
          </a:p>
          <a:p>
            <a:r>
              <a:rPr lang="en-GB" sz="2400" dirty="0" smtClean="0"/>
              <a:t>House points</a:t>
            </a:r>
          </a:p>
          <a:p>
            <a:r>
              <a:rPr lang="en-GB" sz="2400" dirty="0" smtClean="0"/>
              <a:t>Stamps and stickers</a:t>
            </a:r>
          </a:p>
          <a:p>
            <a:r>
              <a:rPr lang="en-GB" sz="2400" dirty="0" smtClean="0"/>
              <a:t>Celebration assembly - Star </a:t>
            </a:r>
            <a:r>
              <a:rPr lang="en-GB" sz="2400" dirty="0"/>
              <a:t>of the Week </a:t>
            </a:r>
            <a:r>
              <a:rPr lang="en-GB" sz="2400" dirty="0" smtClean="0"/>
              <a:t>awards</a:t>
            </a: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9601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Communication between </a:t>
            </a:r>
            <a:br>
              <a:rPr lang="en-GB" dirty="0" smtClean="0"/>
            </a:br>
            <a:r>
              <a:rPr lang="en-GB" dirty="0" smtClean="0"/>
              <a:t>Home and School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95537" y="2204866"/>
            <a:ext cx="7704856" cy="329097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GB" altLang="en-US" sz="2400" dirty="0" smtClean="0"/>
              <a:t>Class Updates/School Newsletters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400" dirty="0" smtClean="0"/>
              <a:t>Class Floor Book – photos and examples of child-led learning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400" dirty="0" smtClean="0"/>
              <a:t>Reading record/</a:t>
            </a:r>
            <a:r>
              <a:rPr lang="en-US" altLang="en-US" sz="2400" dirty="0" smtClean="0"/>
              <a:t>Home Learning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Show and Tell/Mystery Reader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 smtClean="0"/>
              <a:t>Parent workshops (e.g. Phonics workshop)</a:t>
            </a:r>
            <a:endParaRPr lang="en-GB" altLang="en-US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400" dirty="0" smtClean="0"/>
              <a:t>Absence Notification / Phone Call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400" dirty="0" smtClean="0"/>
              <a:t>Parent Consultation appointments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400" dirty="0" smtClean="0"/>
              <a:t>End of year report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4427984" y="5877272"/>
            <a:ext cx="4572000" cy="8125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endParaRPr lang="en-GB" altLang="en-US" sz="1600" i="1" dirty="0"/>
          </a:p>
          <a:p>
            <a:pPr algn="ctr">
              <a:lnSpc>
                <a:spcPct val="90000"/>
              </a:lnSpc>
              <a:defRPr/>
            </a:pPr>
            <a:r>
              <a:rPr lang="en-GB" altLang="en-US" b="1" i="1" dirty="0"/>
              <a:t>Come and talk to us – </a:t>
            </a:r>
          </a:p>
          <a:p>
            <a:pPr algn="ctr">
              <a:lnSpc>
                <a:spcPct val="90000"/>
              </a:lnSpc>
              <a:defRPr/>
            </a:pPr>
            <a:r>
              <a:rPr lang="en-GB" altLang="en-US" b="1" i="1" dirty="0"/>
              <a:t>appointments or general queries welcome</a:t>
            </a:r>
          </a:p>
        </p:txBody>
      </p:sp>
      <p:pic>
        <p:nvPicPr>
          <p:cNvPr id="2050" name="Picture 2" descr="Flexi Schooling | Apple 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45" y="3501008"/>
            <a:ext cx="2409304" cy="219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1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EYFS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724694" y="2564906"/>
            <a:ext cx="7696200" cy="503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4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3600" dirty="0" smtClean="0"/>
              <a:t>What is the Early Years Foundation Stage? </a:t>
            </a:r>
            <a:endParaRPr lang="en-GB" altLang="en-US" sz="3600" dirty="0" smtClean="0"/>
          </a:p>
        </p:txBody>
      </p:sp>
      <p:sp>
        <p:nvSpPr>
          <p:cNvPr id="13" name="Text Box 4"/>
          <p:cNvSpPr txBox="1">
            <a:spLocks noGrp="1" noChangeArrowheads="1"/>
          </p:cNvSpPr>
          <p:nvPr>
            <p:ph sz="half" idx="2"/>
          </p:nvPr>
        </p:nvSpPr>
        <p:spPr bwMode="auto">
          <a:xfrm>
            <a:off x="396331" y="3555015"/>
            <a:ext cx="835292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  <a:buNone/>
            </a:pPr>
            <a:r>
              <a:rPr lang="en-GB" altLang="en-US" sz="2800" dirty="0">
                <a:latin typeface="+mn-lt"/>
              </a:rPr>
              <a:t>The Foundation Stage is the </a:t>
            </a:r>
            <a:r>
              <a:rPr lang="en-GB" altLang="en-US" sz="2800" dirty="0" smtClean="0">
                <a:latin typeface="+mn-lt"/>
              </a:rPr>
              <a:t>stage </a:t>
            </a:r>
            <a:r>
              <a:rPr lang="en-GB" altLang="en-US" sz="2800" dirty="0">
                <a:latin typeface="+mn-lt"/>
              </a:rPr>
              <a:t>of education for children from </a:t>
            </a:r>
            <a:r>
              <a:rPr lang="en-GB" altLang="en-US" sz="2800" dirty="0" smtClean="0">
                <a:solidFill>
                  <a:schemeClr val="accent1"/>
                </a:solidFill>
                <a:latin typeface="+mn-lt"/>
              </a:rPr>
              <a:t>three</a:t>
            </a:r>
            <a:r>
              <a:rPr lang="en-GB" altLang="en-US" sz="2800" dirty="0" smtClean="0">
                <a:latin typeface="+mn-lt"/>
              </a:rPr>
              <a:t> </a:t>
            </a:r>
            <a:r>
              <a:rPr lang="en-GB" altLang="en-US" sz="2800" dirty="0">
                <a:latin typeface="+mn-lt"/>
              </a:rPr>
              <a:t>to the </a:t>
            </a:r>
            <a:r>
              <a:rPr lang="en-GB" altLang="en-US" sz="2800" dirty="0">
                <a:solidFill>
                  <a:schemeClr val="accent1"/>
                </a:solidFill>
                <a:latin typeface="+mn-lt"/>
              </a:rPr>
              <a:t>end of the Reception year</a:t>
            </a:r>
            <a:r>
              <a:rPr lang="en-GB" altLang="en-US" sz="2800" dirty="0">
                <a:latin typeface="+mn-lt"/>
              </a:rPr>
              <a:t>. 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0" y="4797154"/>
            <a:ext cx="91455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dirty="0">
                <a:latin typeface="+mn-lt"/>
              </a:rPr>
              <a:t>The </a:t>
            </a:r>
            <a:r>
              <a:rPr lang="en-US" altLang="en-US" sz="2400" dirty="0" smtClean="0">
                <a:latin typeface="+mn-lt"/>
              </a:rPr>
              <a:t>Early Years Foundation </a:t>
            </a:r>
            <a:r>
              <a:rPr lang="en-US" altLang="en-US" sz="2400" dirty="0">
                <a:latin typeface="+mn-lt"/>
              </a:rPr>
              <a:t>Stage Curriculum is based on the recognition that children learn best through </a:t>
            </a:r>
            <a:r>
              <a:rPr lang="en-US" altLang="en-US" sz="2400" b="1" dirty="0" smtClean="0">
                <a:solidFill>
                  <a:schemeClr val="accent1"/>
                </a:solidFill>
                <a:latin typeface="+mn-lt"/>
              </a:rPr>
              <a:t>play 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</a:rPr>
              <a:t>and active learning</a:t>
            </a:r>
            <a:r>
              <a:rPr lang="en-US" altLang="en-US" sz="2400" dirty="0">
                <a:solidFill>
                  <a:schemeClr val="folHlink"/>
                </a:solidFill>
                <a:latin typeface="+mn-lt"/>
              </a:rPr>
              <a:t>.</a:t>
            </a:r>
            <a:r>
              <a:rPr lang="en-US" altLang="en-US" sz="24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601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Seven Areas of Learning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99593" y="2780928"/>
            <a:ext cx="7408333" cy="3450696"/>
          </a:xfrm>
        </p:spPr>
        <p:txBody>
          <a:bodyPr>
            <a:noAutofit/>
          </a:bodyPr>
          <a:lstStyle/>
          <a:p>
            <a:pPr>
              <a:buFontTx/>
              <a:buAutoNum type="arabicPeriod"/>
            </a:pPr>
            <a:r>
              <a:rPr lang="en-GB" altLang="en-US" dirty="0" smtClean="0">
                <a:latin typeface="Candara" pitchFamily="34" charset="0"/>
              </a:rPr>
              <a:t>Communication </a:t>
            </a:r>
            <a:r>
              <a:rPr lang="en-GB" altLang="en-US" dirty="0">
                <a:latin typeface="Candara" pitchFamily="34" charset="0"/>
              </a:rPr>
              <a:t>and Language</a:t>
            </a:r>
          </a:p>
          <a:p>
            <a:pPr>
              <a:buFontTx/>
              <a:buAutoNum type="arabicPeriod"/>
            </a:pPr>
            <a:r>
              <a:rPr lang="en-GB" altLang="en-US" dirty="0">
                <a:latin typeface="Candara" pitchFamily="34" charset="0"/>
              </a:rPr>
              <a:t>Physical Development</a:t>
            </a:r>
          </a:p>
          <a:p>
            <a:pPr>
              <a:buFontTx/>
              <a:buAutoNum type="arabicPeriod"/>
            </a:pPr>
            <a:r>
              <a:rPr lang="en-GB" altLang="en-US" dirty="0" smtClean="0">
                <a:latin typeface="Candara" pitchFamily="34" charset="0"/>
              </a:rPr>
              <a:t>Personal</a:t>
            </a:r>
            <a:r>
              <a:rPr lang="en-GB" altLang="en-US" dirty="0">
                <a:latin typeface="Candara" pitchFamily="34" charset="0"/>
              </a:rPr>
              <a:t>, Social and Emotional </a:t>
            </a:r>
            <a:r>
              <a:rPr lang="en-GB" altLang="en-US" dirty="0" smtClean="0">
                <a:latin typeface="Candara" pitchFamily="34" charset="0"/>
              </a:rPr>
              <a:t>Development</a:t>
            </a:r>
            <a:endParaRPr lang="en-GB" altLang="en-US" dirty="0">
              <a:latin typeface="Candara" pitchFamily="34" charset="0"/>
            </a:endParaRPr>
          </a:p>
          <a:p>
            <a:pPr>
              <a:buFontTx/>
              <a:buAutoNum type="arabicPeriod"/>
            </a:pPr>
            <a:r>
              <a:rPr lang="en-GB" altLang="en-US" dirty="0" smtClean="0">
                <a:latin typeface="Candara" pitchFamily="34" charset="0"/>
              </a:rPr>
              <a:t>Literacy</a:t>
            </a:r>
            <a:endParaRPr lang="en-GB" altLang="en-US" dirty="0">
              <a:latin typeface="Candara" pitchFamily="34" charset="0"/>
            </a:endParaRPr>
          </a:p>
          <a:p>
            <a:pPr>
              <a:buFontTx/>
              <a:buAutoNum type="arabicPeriod"/>
            </a:pPr>
            <a:r>
              <a:rPr lang="en-GB" altLang="en-US" dirty="0" smtClean="0">
                <a:latin typeface="Candara" pitchFamily="34" charset="0"/>
              </a:rPr>
              <a:t>Mathematics</a:t>
            </a:r>
            <a:endParaRPr lang="en-GB" altLang="en-US" dirty="0">
              <a:latin typeface="Candara" pitchFamily="34" charset="0"/>
            </a:endParaRPr>
          </a:p>
          <a:p>
            <a:pPr>
              <a:buFontTx/>
              <a:buAutoNum type="arabicPeriod"/>
            </a:pPr>
            <a:r>
              <a:rPr lang="en-GB" altLang="en-US" dirty="0" smtClean="0">
                <a:latin typeface="Candara" pitchFamily="34" charset="0"/>
              </a:rPr>
              <a:t>Understanding </a:t>
            </a:r>
            <a:r>
              <a:rPr lang="en-GB" altLang="en-US" dirty="0">
                <a:latin typeface="Candara" pitchFamily="34" charset="0"/>
              </a:rPr>
              <a:t>the </a:t>
            </a:r>
            <a:r>
              <a:rPr lang="en-GB" altLang="en-US" dirty="0" smtClean="0">
                <a:latin typeface="Candara" pitchFamily="34" charset="0"/>
              </a:rPr>
              <a:t>World</a:t>
            </a:r>
            <a:endParaRPr lang="en-GB" altLang="en-US" dirty="0">
              <a:latin typeface="Candara" pitchFamily="34" charset="0"/>
            </a:endParaRPr>
          </a:p>
          <a:p>
            <a:pPr>
              <a:buFontTx/>
              <a:buAutoNum type="arabicPeriod"/>
            </a:pPr>
            <a:r>
              <a:rPr lang="en-GB" altLang="en-US" dirty="0" smtClean="0">
                <a:latin typeface="Candara" pitchFamily="34" charset="0"/>
              </a:rPr>
              <a:t>Expressive </a:t>
            </a:r>
            <a:r>
              <a:rPr lang="en-GB" altLang="en-US" dirty="0">
                <a:latin typeface="Candara" pitchFamily="34" charset="0"/>
              </a:rPr>
              <a:t>Arts and Design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5512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09111" y="100013"/>
            <a:ext cx="7377112" cy="1600201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Communication and Language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947069" y="2411403"/>
            <a:ext cx="6186487" cy="44640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Pct val="175000"/>
            </a:pPr>
            <a:endParaRPr lang="en-GB" altLang="en-US" dirty="0" smtClean="0"/>
          </a:p>
          <a:p>
            <a:pPr eaLnBrk="1" hangingPunct="1">
              <a:lnSpc>
                <a:spcPct val="90000"/>
              </a:lnSpc>
              <a:buSzPct val="175000"/>
            </a:pPr>
            <a:r>
              <a:rPr lang="en-GB" altLang="en-US" dirty="0" smtClean="0"/>
              <a:t>talk confidently and clearly</a:t>
            </a:r>
          </a:p>
          <a:p>
            <a:pPr eaLnBrk="1" hangingPunct="1">
              <a:lnSpc>
                <a:spcPct val="90000"/>
              </a:lnSpc>
              <a:buSzPct val="175000"/>
            </a:pPr>
            <a:r>
              <a:rPr lang="en-GB" altLang="en-US" dirty="0" smtClean="0"/>
              <a:t>enjoy listening attentively to and participating actively in stories, songs and poems</a:t>
            </a:r>
          </a:p>
          <a:p>
            <a:pPr eaLnBrk="1" hangingPunct="1">
              <a:lnSpc>
                <a:spcPct val="90000"/>
              </a:lnSpc>
              <a:buSzPct val="175000"/>
            </a:pPr>
            <a:r>
              <a:rPr lang="en-GB" altLang="en-US" dirty="0" smtClean="0"/>
              <a:t>follow instructions and demonstrate understanding.</a:t>
            </a:r>
          </a:p>
          <a:p>
            <a:pPr eaLnBrk="1" hangingPunct="1">
              <a:lnSpc>
                <a:spcPct val="90000"/>
              </a:lnSpc>
              <a:buSzPct val="175000"/>
            </a:pPr>
            <a:r>
              <a:rPr lang="en-GB" altLang="en-US" i="1" dirty="0" smtClean="0">
                <a:solidFill>
                  <a:schemeClr val="accent1"/>
                </a:solidFill>
              </a:rPr>
              <a:t>Emphasis on rich range of vocabulary and extending vocabulary</a:t>
            </a:r>
          </a:p>
          <a:p>
            <a:pPr eaLnBrk="1" hangingPunct="1">
              <a:lnSpc>
                <a:spcPct val="90000"/>
              </a:lnSpc>
              <a:buSzPct val="175000"/>
              <a:buFontTx/>
              <a:buNone/>
            </a:pPr>
            <a:endParaRPr lang="en-GB" altLang="en-US" sz="1400" dirty="0" smtClean="0"/>
          </a:p>
          <a:p>
            <a:pPr eaLnBrk="1" hangingPunct="1">
              <a:lnSpc>
                <a:spcPct val="90000"/>
              </a:lnSpc>
              <a:buSzPct val="175000"/>
              <a:buFontTx/>
              <a:buNone/>
            </a:pPr>
            <a:endParaRPr lang="en-GB" altLang="en-US" sz="2800" dirty="0" smtClean="0"/>
          </a:p>
        </p:txBody>
      </p:sp>
      <p:pic>
        <p:nvPicPr>
          <p:cNvPr id="15364" name="Picture 4" descr="j02321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836" y="4869162"/>
            <a:ext cx="16478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901673" y="2314575"/>
            <a:ext cx="626427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SzPct val="175000"/>
            </a:pPr>
            <a:r>
              <a:rPr lang="en-GB" altLang="en-US" sz="2800" dirty="0">
                <a:latin typeface="Candara" pitchFamily="34" charset="0"/>
              </a:rPr>
              <a:t>The children will learn to: 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9" y="1916832"/>
            <a:ext cx="186531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97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3" y="332656"/>
            <a:ext cx="6870700" cy="1260476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Physical Development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04305" y="3139231"/>
            <a:ext cx="6624637" cy="2907556"/>
          </a:xfrm>
        </p:spPr>
        <p:txBody>
          <a:bodyPr>
            <a:normAutofit/>
          </a:bodyPr>
          <a:lstStyle/>
          <a:p>
            <a:pPr eaLnBrk="1" hangingPunct="1">
              <a:buSzPct val="175000"/>
            </a:pPr>
            <a:r>
              <a:rPr lang="en-GB" altLang="en-US" dirty="0" smtClean="0"/>
              <a:t>move confidently and control their body using large and small movements;</a:t>
            </a:r>
          </a:p>
          <a:p>
            <a:pPr eaLnBrk="1" hangingPunct="1">
              <a:buSzPct val="175000"/>
            </a:pPr>
            <a:r>
              <a:rPr lang="en-GB" altLang="en-US" dirty="0" smtClean="0"/>
              <a:t>handle equipment effectively including pencils for writing letters correctly</a:t>
            </a:r>
          </a:p>
          <a:p>
            <a:pPr eaLnBrk="1" hangingPunct="1">
              <a:buSzPct val="175000"/>
            </a:pPr>
            <a:r>
              <a:rPr lang="en-GB" altLang="en-US" i="1" dirty="0" smtClean="0">
                <a:solidFill>
                  <a:schemeClr val="accent1"/>
                </a:solidFill>
              </a:rPr>
              <a:t>Separation of fine motor skills and gross motor skills </a:t>
            </a:r>
          </a:p>
        </p:txBody>
      </p:sp>
      <p:pic>
        <p:nvPicPr>
          <p:cNvPr id="31748" name="Picture 4" descr="j023273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035" y="1827833"/>
            <a:ext cx="1657102" cy="1610511"/>
          </a:xfrm>
        </p:spPr>
      </p:pic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2136106" y="2492896"/>
            <a:ext cx="5761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dirty="0">
                <a:latin typeface="Candara" pitchFamily="34" charset="0"/>
              </a:rPr>
              <a:t>The children will learn to: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354" y="5370194"/>
            <a:ext cx="1389959" cy="148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19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9" y="244475"/>
            <a:ext cx="7631113" cy="16002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Personal, Social and Emotional Development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908175" y="2420938"/>
            <a:ext cx="5976938" cy="4464050"/>
          </a:xfrm>
        </p:spPr>
        <p:txBody>
          <a:bodyPr>
            <a:normAutofit/>
          </a:bodyPr>
          <a:lstStyle/>
          <a:p>
            <a:pPr eaLnBrk="1" hangingPunct="1">
              <a:buSzPct val="175000"/>
              <a:buFontTx/>
              <a:buNone/>
            </a:pPr>
            <a:r>
              <a:rPr lang="en-GB" altLang="en-US" sz="1200" dirty="0" smtClean="0"/>
              <a:t> </a:t>
            </a:r>
          </a:p>
          <a:p>
            <a:pPr eaLnBrk="1" hangingPunct="1">
              <a:buSzPct val="175000"/>
            </a:pPr>
            <a:r>
              <a:rPr lang="en-GB" altLang="en-US" dirty="0" smtClean="0"/>
              <a:t>be self-confident</a:t>
            </a:r>
          </a:p>
          <a:p>
            <a:pPr eaLnBrk="1" hangingPunct="1">
              <a:buSzPct val="175000"/>
            </a:pPr>
            <a:r>
              <a:rPr lang="en-GB" altLang="en-US" dirty="0" smtClean="0"/>
              <a:t>take an interest in things</a:t>
            </a:r>
          </a:p>
          <a:p>
            <a:pPr eaLnBrk="1" hangingPunct="1">
              <a:buSzPct val="175000"/>
            </a:pPr>
            <a:r>
              <a:rPr lang="en-GB" altLang="en-US" dirty="0" smtClean="0"/>
              <a:t>know what their own needs are</a:t>
            </a:r>
          </a:p>
          <a:p>
            <a:pPr eaLnBrk="1" hangingPunct="1">
              <a:buSzPct val="175000"/>
            </a:pPr>
            <a:r>
              <a:rPr lang="en-GB" altLang="en-US" dirty="0" smtClean="0"/>
              <a:t>tell the difference between right and wrong</a:t>
            </a:r>
          </a:p>
          <a:p>
            <a:pPr eaLnBrk="1" hangingPunct="1">
              <a:buSzPct val="175000"/>
            </a:pPr>
            <a:r>
              <a:rPr lang="en-GB" altLang="en-US" dirty="0" smtClean="0"/>
              <a:t>be able to dress and undress. </a:t>
            </a:r>
          </a:p>
          <a:p>
            <a:pPr eaLnBrk="1" hangingPunct="1">
              <a:buSzPct val="175000"/>
            </a:pPr>
            <a:r>
              <a:rPr lang="en-GB" altLang="en-US" i="1" dirty="0" smtClean="0">
                <a:solidFill>
                  <a:schemeClr val="accent1"/>
                </a:solidFill>
              </a:rPr>
              <a:t>Emphasis on self regulation and self care including dental hygiene</a:t>
            </a:r>
          </a:p>
        </p:txBody>
      </p:sp>
      <p:pic>
        <p:nvPicPr>
          <p:cNvPr id="13316" name="Picture 4" descr="j023288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871665"/>
            <a:ext cx="1495425" cy="1773237"/>
          </a:xfrm>
        </p:spPr>
      </p:pic>
      <p:pic>
        <p:nvPicPr>
          <p:cNvPr id="13317" name="Picture 6" descr="j02320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97152"/>
            <a:ext cx="1706563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1835151" y="2060850"/>
            <a:ext cx="6121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175000"/>
            </a:pPr>
            <a:r>
              <a:rPr lang="en-GB" altLang="en-US" sz="2800" dirty="0">
                <a:latin typeface="Candara" pitchFamily="34" charset="0"/>
              </a:rPr>
              <a:t>The children will learn to: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79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3568" y="550862"/>
            <a:ext cx="6870700" cy="649288"/>
          </a:xfrm>
        </p:spPr>
        <p:txBody>
          <a:bodyPr>
            <a:normAutofit fontScale="90000"/>
          </a:bodyPr>
          <a:lstStyle/>
          <a:p>
            <a:r>
              <a:rPr lang="en-GB" altLang="en-US" dirty="0" smtClean="0"/>
              <a:t>Literacy</a:t>
            </a:r>
            <a:r>
              <a:rPr lang="en-GB" altLang="en-US" b="1" u="sng" dirty="0" smtClean="0"/>
              <a:t/>
            </a:r>
            <a:br>
              <a:rPr lang="en-GB" altLang="en-US" b="1" u="sng" dirty="0" smtClean="0"/>
            </a:br>
            <a:endParaRPr lang="en-GB" altLang="en-US" sz="2800" dirty="0" smtClean="0"/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467545" y="2216150"/>
            <a:ext cx="7273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buFontTx/>
              <a:buChar char="•"/>
            </a:pPr>
            <a:endParaRPr lang="en-GB" alt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90853" y="1953887"/>
            <a:ext cx="40338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2800" kern="0" dirty="0">
                <a:solidFill>
                  <a:srgbClr val="000000"/>
                </a:solidFill>
                <a:latin typeface="Candara" pitchFamily="34" charset="0"/>
                <a:ea typeface="+mj-ea"/>
                <a:cs typeface="Arial"/>
              </a:rPr>
              <a:t>The children will:</a:t>
            </a:r>
            <a:endParaRPr lang="en-GB" dirty="0">
              <a:latin typeface="Candara" pitchFamily="34" charset="0"/>
              <a:cs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20523" y="2596091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 smtClean="0"/>
              <a:t>develop </a:t>
            </a:r>
            <a:r>
              <a:rPr lang="en-GB" altLang="en-US" dirty="0"/>
              <a:t>a love of reading</a:t>
            </a:r>
          </a:p>
          <a:p>
            <a:r>
              <a:rPr lang="en-GB" altLang="en-US" dirty="0"/>
              <a:t>b</a:t>
            </a:r>
            <a:r>
              <a:rPr lang="en-GB" altLang="en-US" dirty="0" smtClean="0"/>
              <a:t>ecome skilled and speedy word readers using phonics and recognition of familiar words</a:t>
            </a:r>
          </a:p>
          <a:p>
            <a:r>
              <a:rPr lang="en-GB" altLang="en-US" dirty="0" smtClean="0"/>
              <a:t>write a </a:t>
            </a:r>
            <a:r>
              <a:rPr lang="en-GB" altLang="en-US" dirty="0"/>
              <a:t>range of simple </a:t>
            </a:r>
            <a:r>
              <a:rPr lang="en-GB" altLang="en-US" dirty="0" smtClean="0"/>
              <a:t>words including </a:t>
            </a:r>
            <a:r>
              <a:rPr lang="en-GB" altLang="en-US" dirty="0"/>
              <a:t>their </a:t>
            </a:r>
            <a:r>
              <a:rPr lang="en-GB" altLang="en-US" dirty="0" smtClean="0"/>
              <a:t>name and compose sentences which they can read.</a:t>
            </a:r>
            <a:endParaRPr lang="en-GB" altLang="en-US" dirty="0"/>
          </a:p>
          <a:p>
            <a:r>
              <a:rPr lang="en-GB" altLang="en-US" i="1" dirty="0" smtClean="0">
                <a:solidFill>
                  <a:schemeClr val="accent1"/>
                </a:solidFill>
              </a:rPr>
              <a:t>Greater emphasis on language comprehension and speedy word recognition </a:t>
            </a:r>
            <a:endParaRPr lang="en-GB" altLang="en-US" i="1" dirty="0">
              <a:solidFill>
                <a:schemeClr val="accent1"/>
              </a:solidFill>
            </a:endParaRPr>
          </a:p>
          <a:p>
            <a:endParaRPr lang="en-GB" altLang="en-US" i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869160"/>
            <a:ext cx="184785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75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Phonics</a:t>
            </a:r>
            <a:endParaRPr lang="en-GB" dirty="0"/>
          </a:p>
        </p:txBody>
      </p:sp>
      <p:pic>
        <p:nvPicPr>
          <p:cNvPr id="2050" name="Picture 2" descr="Phonics - Ruth Miskin Litera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96752"/>
            <a:ext cx="4320480" cy="135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00753" y="2852936"/>
            <a:ext cx="797463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/>
              <a:t> </a:t>
            </a:r>
            <a:r>
              <a:rPr lang="en-GB" altLang="en-US" sz="2800" dirty="0"/>
              <a:t>The children </a:t>
            </a:r>
            <a:r>
              <a:rPr lang="en-GB" altLang="en-US" sz="2800" dirty="0" smtClean="0"/>
              <a:t>will</a:t>
            </a:r>
            <a:r>
              <a:rPr lang="en-GB" altLang="en-US" sz="2800" dirty="0"/>
              <a:t> </a:t>
            </a:r>
            <a:r>
              <a:rPr lang="en-GB" altLang="en-US" sz="2800" dirty="0" smtClean="0"/>
              <a:t>be taught to read and write using the phonics scheme Read Write Inc.</a:t>
            </a:r>
          </a:p>
          <a:p>
            <a:endParaRPr lang="en-GB" altLang="en-US" sz="2800" dirty="0"/>
          </a:p>
          <a:p>
            <a:r>
              <a:rPr lang="en-GB" altLang="en-US" sz="2800" b="1" dirty="0" smtClean="0"/>
              <a:t>There will be a phonics meeting at the beginning of the Autumn Term.</a:t>
            </a:r>
          </a:p>
          <a:p>
            <a:endParaRPr lang="en-GB" altLang="en-US" sz="2800" b="1" dirty="0"/>
          </a:p>
          <a:p>
            <a:endParaRPr lang="en-GB" altLang="en-US" sz="2000" dirty="0" smtClean="0"/>
          </a:p>
          <a:p>
            <a:endParaRPr lang="en-GB" altLang="en-US" sz="2000" dirty="0" smtClean="0"/>
          </a:p>
          <a:p>
            <a:endParaRPr lang="en-GB" altLang="en-US" sz="2000" dirty="0"/>
          </a:p>
          <a:p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0381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1" y="332656"/>
            <a:ext cx="8388350" cy="16002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Mathematics</a:t>
            </a:r>
            <a:r>
              <a:rPr lang="en-GB" altLang="en-US" b="1" u="sng" dirty="0" smtClean="0"/>
              <a:t/>
            </a:r>
            <a:br>
              <a:rPr lang="en-GB" altLang="en-US" b="1" u="sng" dirty="0" smtClean="0"/>
            </a:br>
            <a:endParaRPr lang="en-GB" altLang="en-US" b="1" u="sng" dirty="0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9903" y="2132856"/>
            <a:ext cx="7696200" cy="50403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/>
              <a:t> </a:t>
            </a:r>
            <a:r>
              <a:rPr lang="en-GB" altLang="en-US" sz="2800" dirty="0" smtClean="0"/>
              <a:t>The children will: </a:t>
            </a:r>
          </a:p>
          <a:p>
            <a:pPr eaLnBrk="1" hangingPunct="1"/>
            <a:r>
              <a:rPr lang="en-GB" altLang="en-US" dirty="0" smtClean="0"/>
              <a:t>develop a positive interests and attitudes in maths through stories, songs, games and imaginative play</a:t>
            </a:r>
          </a:p>
          <a:p>
            <a:pPr eaLnBrk="1" hangingPunct="1"/>
            <a:r>
              <a:rPr lang="en-GB" altLang="en-US" dirty="0" smtClean="0"/>
              <a:t>Develop a strong grounding in number </a:t>
            </a:r>
            <a:r>
              <a:rPr lang="en-GB" altLang="en-US" i="1" dirty="0" smtClean="0">
                <a:solidFill>
                  <a:schemeClr val="accent1"/>
                </a:solidFill>
              </a:rPr>
              <a:t>and a deep understanding of numbers to 10 and patterns in numbers</a:t>
            </a:r>
            <a:r>
              <a:rPr lang="en-GB" altLang="en-US" dirty="0" smtClean="0"/>
              <a:t>.</a:t>
            </a:r>
          </a:p>
          <a:p>
            <a:pPr eaLnBrk="1" hangingPunct="1"/>
            <a:r>
              <a:rPr lang="en-GB" altLang="en-US" dirty="0" smtClean="0"/>
              <a:t>Secure understanding of mathematical vocabulary</a:t>
            </a:r>
          </a:p>
          <a:p>
            <a:pPr eaLnBrk="1" hangingPunct="1"/>
            <a:r>
              <a:rPr lang="en-GB" altLang="en-US" dirty="0" smtClean="0"/>
              <a:t>Develop spatial reasoning skills (shape, space and measure) </a:t>
            </a:r>
            <a:r>
              <a:rPr lang="en-GB" altLang="en-US" i="1" dirty="0" smtClean="0">
                <a:solidFill>
                  <a:schemeClr val="accent1"/>
                </a:solidFill>
              </a:rPr>
              <a:t>but this will no longer be assessed</a:t>
            </a:r>
            <a:endParaRPr lang="en-GB" altLang="en-US" sz="2800" i="1" dirty="0" smtClean="0">
              <a:solidFill>
                <a:schemeClr val="accent1"/>
              </a:solidFill>
            </a:endParaRPr>
          </a:p>
        </p:txBody>
      </p:sp>
      <p:pic>
        <p:nvPicPr>
          <p:cNvPr id="17412" name="Picture 4" descr="j02320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818" y="4005265"/>
            <a:ext cx="1906183" cy="21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27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76251"/>
            <a:ext cx="7848600" cy="1008063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Understanding the World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1560" y="2242344"/>
            <a:ext cx="7200900" cy="4032250"/>
          </a:xfrm>
        </p:spPr>
        <p:txBody>
          <a:bodyPr/>
          <a:lstStyle/>
          <a:p>
            <a:pPr eaLnBrk="1" hangingPunct="1">
              <a:buSzPct val="175000"/>
            </a:pPr>
            <a:endParaRPr lang="en-GB" altLang="en-US" sz="1000" dirty="0" smtClean="0"/>
          </a:p>
          <a:p>
            <a:pPr eaLnBrk="1" hangingPunct="1">
              <a:buSzPct val="175000"/>
            </a:pPr>
            <a:r>
              <a:rPr lang="en-GB" altLang="en-US" dirty="0" smtClean="0"/>
              <a:t>find out about past events in their own life  and their families’ </a:t>
            </a:r>
          </a:p>
          <a:p>
            <a:pPr eaLnBrk="1" hangingPunct="1">
              <a:buSzPct val="175000"/>
            </a:pPr>
            <a:r>
              <a:rPr lang="en-GB" altLang="en-US" dirty="0" smtClean="0"/>
              <a:t>understand similarities and differences between themselves and others </a:t>
            </a:r>
          </a:p>
          <a:p>
            <a:pPr eaLnBrk="1" hangingPunct="1">
              <a:buSzPct val="175000"/>
            </a:pPr>
            <a:r>
              <a:rPr lang="en-GB" altLang="en-US" dirty="0" smtClean="0"/>
              <a:t>explore and find out about the world around them, asking questions about it</a:t>
            </a:r>
          </a:p>
          <a:p>
            <a:pPr eaLnBrk="1" hangingPunct="1">
              <a:buSzPct val="175000"/>
            </a:pPr>
            <a:r>
              <a:rPr lang="en-GB" altLang="en-US" i="1" dirty="0" smtClean="0">
                <a:solidFill>
                  <a:schemeClr val="accent1"/>
                </a:solidFill>
              </a:rPr>
              <a:t>Greater definition in terms of early science, geography and history skills</a:t>
            </a:r>
          </a:p>
          <a:p>
            <a:pPr eaLnBrk="1" hangingPunct="1">
              <a:buSzPct val="175000"/>
            </a:pPr>
            <a:endParaRPr lang="en-GB" altLang="en-US" sz="1200" dirty="0" smtClean="0"/>
          </a:p>
          <a:p>
            <a:pPr eaLnBrk="1" hangingPunct="1">
              <a:buSzPct val="175000"/>
            </a:pPr>
            <a:endParaRPr lang="en-GB" altLang="en-US" sz="1200" dirty="0" smtClean="0"/>
          </a:p>
        </p:txBody>
      </p:sp>
      <p:pic>
        <p:nvPicPr>
          <p:cNvPr id="18436" name="Picture 4" descr="j023206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2281" y="5085184"/>
            <a:ext cx="1908175" cy="1611312"/>
          </a:xfrm>
        </p:spPr>
      </p:pic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611560" y="1844824"/>
            <a:ext cx="5976938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175000"/>
            </a:pPr>
            <a:r>
              <a:rPr lang="en-GB" altLang="en-US" sz="2800" dirty="0">
                <a:latin typeface="Candara" pitchFamily="34" charset="0"/>
              </a:rPr>
              <a:t>The children will: </a:t>
            </a:r>
          </a:p>
          <a:p>
            <a:pPr eaLnBrk="1" hangingPunct="1">
              <a:spcBef>
                <a:spcPct val="50000"/>
              </a:spcBef>
            </a:pPr>
            <a:endParaRPr lang="en-GB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64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1" y="620713"/>
            <a:ext cx="6870700" cy="90011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Expressive Arts and Design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842342"/>
            <a:ext cx="8064574" cy="43041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GB" altLang="en-US" sz="3600" dirty="0" smtClean="0"/>
              <a:t> </a:t>
            </a:r>
            <a:r>
              <a:rPr lang="en-GB" altLang="en-US" sz="2800" dirty="0" smtClean="0"/>
              <a:t> </a:t>
            </a:r>
          </a:p>
          <a:p>
            <a:pPr eaLnBrk="1" hangingPunct="1"/>
            <a:r>
              <a:rPr lang="en-GB" altLang="en-US" dirty="0"/>
              <a:t>c</a:t>
            </a:r>
            <a:r>
              <a:rPr lang="en-GB" altLang="en-US" dirty="0" smtClean="0"/>
              <a:t>olour mixing</a:t>
            </a:r>
          </a:p>
          <a:p>
            <a:pPr eaLnBrk="1" hangingPunct="1"/>
            <a:r>
              <a:rPr lang="en-GB" altLang="en-US" dirty="0" smtClean="0"/>
              <a:t>making things and different materials</a:t>
            </a:r>
          </a:p>
          <a:p>
            <a:pPr eaLnBrk="1" hangingPunct="1"/>
            <a:r>
              <a:rPr lang="en-GB" altLang="en-US" dirty="0" smtClean="0"/>
              <a:t>movement              </a:t>
            </a:r>
          </a:p>
          <a:p>
            <a:pPr eaLnBrk="1" hangingPunct="1"/>
            <a:r>
              <a:rPr lang="en-GB" altLang="en-US" dirty="0" smtClean="0"/>
              <a:t>making music </a:t>
            </a:r>
          </a:p>
          <a:p>
            <a:pPr eaLnBrk="1" hangingPunct="1"/>
            <a:r>
              <a:rPr lang="en-GB" altLang="en-US" dirty="0" smtClean="0"/>
              <a:t>express their own ideas and feelings imaginatively.</a:t>
            </a:r>
          </a:p>
          <a:p>
            <a:pPr eaLnBrk="1" hangingPunct="1"/>
            <a:r>
              <a:rPr lang="en-GB" altLang="en-US" i="1" dirty="0" smtClean="0">
                <a:solidFill>
                  <a:schemeClr val="accent1"/>
                </a:solidFill>
              </a:rPr>
              <a:t>Using vocabulary from books, poems and songs  they</a:t>
            </a:r>
          </a:p>
          <a:p>
            <a:pPr marL="0" indent="0" eaLnBrk="1" hangingPunct="1">
              <a:buNone/>
            </a:pPr>
            <a:r>
              <a:rPr lang="en-GB" altLang="en-US" i="1" dirty="0" smtClean="0">
                <a:solidFill>
                  <a:schemeClr val="accent1"/>
                </a:solidFill>
              </a:rPr>
              <a:t> have learnt in their play and retelling stories</a:t>
            </a:r>
          </a:p>
        </p:txBody>
      </p:sp>
      <p:pic>
        <p:nvPicPr>
          <p:cNvPr id="19460" name="Picture 4" descr="j023206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0233" y="2277001"/>
            <a:ext cx="1865313" cy="1674813"/>
          </a:xfrm>
        </p:spPr>
      </p:pic>
      <p:pic>
        <p:nvPicPr>
          <p:cNvPr id="19461" name="Picture 5" descr="j02325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3" y="4835520"/>
            <a:ext cx="1855787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93127" y="1842342"/>
            <a:ext cx="5688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dirty="0">
                <a:latin typeface="Candara" pitchFamily="34" charset="0"/>
              </a:rPr>
              <a:t>The children will explore: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71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GB" altLang="en-US" sz="4000" b="1" dirty="0" smtClean="0"/>
              <a:t>Monitoring progress</a:t>
            </a:r>
            <a:r>
              <a:rPr lang="en-GB" altLang="en-US" sz="4000" b="1" dirty="0"/>
              <a:t> </a:t>
            </a:r>
            <a:r>
              <a:rPr lang="en-GB" altLang="en-US" sz="4000" b="1" dirty="0" smtClean="0"/>
              <a:t>and assessment </a:t>
            </a:r>
            <a:endParaRPr lang="en-GB" altLang="en-US" b="1" dirty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39553" y="2199175"/>
            <a:ext cx="8280919" cy="360608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dirty="0" smtClean="0"/>
              <a:t>Baseline Assessment </a:t>
            </a:r>
          </a:p>
          <a:p>
            <a:pPr eaLnBrk="1" hangingPunct="1"/>
            <a:r>
              <a:rPr lang="en-US" altLang="en-US" dirty="0" smtClean="0"/>
              <a:t>Observations during Playing and Learning Time</a:t>
            </a:r>
          </a:p>
          <a:p>
            <a:pPr eaLnBrk="1" hangingPunct="1"/>
            <a:r>
              <a:rPr lang="en-US" altLang="en-US" dirty="0" smtClean="0"/>
              <a:t>Tracking progress of Phonics, Reading and </a:t>
            </a:r>
            <a:r>
              <a:rPr lang="en-US" altLang="en-US" dirty="0" err="1" smtClean="0"/>
              <a:t>Maths</a:t>
            </a:r>
            <a:endParaRPr lang="en-US" altLang="en-US" dirty="0" smtClean="0"/>
          </a:p>
          <a:p>
            <a:pPr eaLnBrk="1" hangingPunct="1"/>
            <a:r>
              <a:rPr lang="en-US" altLang="en-US" dirty="0" smtClean="0"/>
              <a:t>Speech Link Assessment</a:t>
            </a:r>
            <a:endParaRPr lang="en-GB" altLang="en-US" dirty="0" smtClean="0"/>
          </a:p>
          <a:p>
            <a:pPr eaLnBrk="1" hangingPunct="1"/>
            <a:r>
              <a:rPr lang="en-GB" altLang="en-US" dirty="0" smtClean="0"/>
              <a:t>Each of the 7 areas of learning have </a:t>
            </a:r>
            <a:r>
              <a:rPr lang="en-GB" altLang="en-US" b="1" dirty="0" smtClean="0">
                <a:solidFill>
                  <a:schemeClr val="accent1"/>
                </a:solidFill>
              </a:rPr>
              <a:t>‘Early Learning Goals</a:t>
            </a:r>
            <a:r>
              <a:rPr lang="en-GB" altLang="en-US" dirty="0" smtClean="0">
                <a:solidFill>
                  <a:schemeClr val="accent1"/>
                </a:solidFill>
              </a:rPr>
              <a:t>’ </a:t>
            </a:r>
            <a:r>
              <a:rPr lang="en-GB" altLang="en-US" dirty="0" smtClean="0">
                <a:solidFill>
                  <a:schemeClr val="tx1"/>
                </a:solidFill>
              </a:rPr>
              <a:t>which</a:t>
            </a:r>
            <a:r>
              <a:rPr lang="en-GB" altLang="en-US" dirty="0" smtClean="0"/>
              <a:t> determine what most children are expected to achieve by the</a:t>
            </a:r>
            <a:r>
              <a:rPr lang="en-GB" altLang="en-US" dirty="0" smtClean="0">
                <a:solidFill>
                  <a:schemeClr val="accent1"/>
                </a:solidFill>
              </a:rPr>
              <a:t> </a:t>
            </a:r>
            <a:r>
              <a:rPr lang="en-GB" altLang="en-US" b="1" i="1" u="sng" dirty="0" smtClean="0">
                <a:solidFill>
                  <a:schemeClr val="accent1"/>
                </a:solidFill>
              </a:rPr>
              <a:t>end</a:t>
            </a:r>
            <a:r>
              <a:rPr lang="en-GB" altLang="en-US" u="sng" dirty="0" smtClean="0">
                <a:solidFill>
                  <a:schemeClr val="accent1"/>
                </a:solidFill>
              </a:rPr>
              <a:t> </a:t>
            </a:r>
            <a:r>
              <a:rPr lang="en-GB" altLang="en-US" dirty="0" smtClean="0"/>
              <a:t>of reception class.</a:t>
            </a:r>
          </a:p>
          <a:p>
            <a:pPr eaLnBrk="1" hangingPunct="1"/>
            <a:r>
              <a:rPr lang="en-GB" altLang="en-US" dirty="0" smtClean="0"/>
              <a:t>Early Years Foundation Stage Profile </a:t>
            </a:r>
          </a:p>
          <a:p>
            <a:pPr eaLnBrk="1" hangingPunct="1"/>
            <a:r>
              <a:rPr lang="en-GB" altLang="en-US" i="1" dirty="0" smtClean="0">
                <a:solidFill>
                  <a:schemeClr val="accent1"/>
                </a:solidFill>
              </a:rPr>
              <a:t>New emphasis on less paperwork for teachers and more time interacting with the children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25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>Characteristics of Effective Learning</a:t>
            </a:r>
            <a:r>
              <a:rPr lang="en-GB" dirty="0" smtClean="0">
                <a:latin typeface="Tempus Sans ITC" pitchFamily="82" charset="0"/>
              </a:rPr>
              <a:t/>
            </a:r>
            <a:br>
              <a:rPr lang="en-GB" dirty="0" smtClean="0">
                <a:latin typeface="Tempus Sans ITC" pitchFamily="82" charset="0"/>
              </a:rPr>
            </a:br>
            <a:endParaRPr lang="en-US" dirty="0" smtClean="0"/>
          </a:p>
        </p:txBody>
      </p:sp>
      <p:sp>
        <p:nvSpPr>
          <p:cNvPr id="8" name="Content Placeholder 2"/>
          <p:cNvSpPr txBox="1">
            <a:spLocks noGrp="1"/>
          </p:cNvSpPr>
          <p:nvPr>
            <p:ph sz="half" idx="2"/>
          </p:nvPr>
        </p:nvSpPr>
        <p:spPr bwMode="auto">
          <a:xfrm>
            <a:off x="683569" y="2594741"/>
            <a:ext cx="7999124" cy="334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2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altLang="x-none" sz="9600" kern="0" dirty="0" smtClean="0">
                <a:latin typeface="+mj-lt"/>
              </a:rPr>
              <a:t>We observe children to see how they are learning and their attitudes towards learning. We look at these three areas:</a:t>
            </a:r>
          </a:p>
          <a:p>
            <a:pPr marL="0" indent="0">
              <a:buFontTx/>
              <a:buNone/>
              <a:defRPr/>
            </a:pPr>
            <a:endParaRPr lang="en-GB" altLang="x-none" sz="9600" kern="0" dirty="0" smtClean="0">
              <a:latin typeface="+mj-lt"/>
            </a:endParaRPr>
          </a:p>
          <a:p>
            <a:pPr>
              <a:defRPr/>
            </a:pPr>
            <a:r>
              <a:rPr lang="en-GB" altLang="x-none" sz="9600" b="1" kern="0" dirty="0" smtClean="0">
                <a:latin typeface="+mj-lt"/>
              </a:rPr>
              <a:t>Playing and exploring</a:t>
            </a:r>
            <a:r>
              <a:rPr lang="en-GB" altLang="x-none" sz="9600" kern="0" dirty="0" smtClean="0">
                <a:latin typeface="+mj-lt"/>
              </a:rPr>
              <a:t>- Engagement- Do they show curiosity and a ‘can do’ attitude?</a:t>
            </a:r>
          </a:p>
          <a:p>
            <a:pPr>
              <a:defRPr/>
            </a:pPr>
            <a:r>
              <a:rPr lang="en-GB" altLang="x-none" sz="9600" b="1" kern="0" dirty="0" smtClean="0">
                <a:latin typeface="+mj-lt"/>
              </a:rPr>
              <a:t>Active Learning - </a:t>
            </a:r>
            <a:r>
              <a:rPr lang="en-GB" altLang="x-none" sz="9600" kern="0" dirty="0" smtClean="0">
                <a:latin typeface="+mj-lt"/>
              </a:rPr>
              <a:t>Motivation- </a:t>
            </a:r>
            <a:r>
              <a:rPr lang="en-GB" altLang="x-none" sz="9600" kern="0" dirty="0">
                <a:latin typeface="+mj-lt"/>
              </a:rPr>
              <a:t>C</a:t>
            </a:r>
            <a:r>
              <a:rPr lang="en-GB" altLang="x-none" sz="9600" kern="0" dirty="0" smtClean="0">
                <a:latin typeface="+mj-lt"/>
              </a:rPr>
              <a:t>an they persevere when a challenge occurs? Can they concentrate and focus?</a:t>
            </a:r>
          </a:p>
          <a:p>
            <a:pPr>
              <a:defRPr/>
            </a:pPr>
            <a:r>
              <a:rPr lang="en-GB" altLang="x-none" sz="9600" b="1" kern="0" dirty="0" smtClean="0">
                <a:latin typeface="+mj-lt"/>
              </a:rPr>
              <a:t>Creating and thinking critically- </a:t>
            </a:r>
            <a:r>
              <a:rPr lang="en-GB" altLang="x-none" sz="9600" kern="0" dirty="0" smtClean="0">
                <a:latin typeface="+mj-lt"/>
              </a:rPr>
              <a:t>Can they problem solve? Can they test out their ideas and review how well an approach is working?</a:t>
            </a:r>
            <a:endParaRPr lang="en-GB" altLang="x-none" sz="9600" b="1" kern="0" dirty="0" smtClean="0">
              <a:latin typeface="+mj-lt"/>
            </a:endParaRPr>
          </a:p>
          <a:p>
            <a:pPr>
              <a:defRPr/>
            </a:pPr>
            <a:endParaRPr lang="en-US" kern="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99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Wild Wood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920081" y="2340883"/>
            <a:ext cx="3886200" cy="246422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805106"/>
            <a:ext cx="1872208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69829" y="3207693"/>
            <a:ext cx="3544065" cy="1522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61048"/>
            <a:ext cx="2736304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69113" y="1027038"/>
            <a:ext cx="3401180" cy="1913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4"/>
          <a:stretch/>
        </p:blipFill>
        <p:spPr bwMode="auto">
          <a:xfrm rot="5400000">
            <a:off x="419055" y="291325"/>
            <a:ext cx="1321116" cy="1368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74872" y="2564108"/>
            <a:ext cx="4188666" cy="2240202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en-US" dirty="0" smtClean="0"/>
              <a:t>Learn through nature</a:t>
            </a:r>
          </a:p>
          <a:p>
            <a:pPr eaLnBrk="1" hangingPunct="1"/>
            <a:r>
              <a:rPr lang="en-US" altLang="en-US" dirty="0" smtClean="0"/>
              <a:t>Take risks and problem solve</a:t>
            </a:r>
          </a:p>
          <a:p>
            <a:pPr eaLnBrk="1" hangingPunct="1"/>
            <a:r>
              <a:rPr lang="en-US" altLang="en-US" dirty="0" smtClean="0"/>
              <a:t>Be adventurous and curious</a:t>
            </a:r>
          </a:p>
          <a:p>
            <a:pPr eaLnBrk="1" hangingPunct="1"/>
            <a:r>
              <a:rPr lang="en-US" altLang="en-US" dirty="0" smtClean="0"/>
              <a:t>Details and days </a:t>
            </a:r>
            <a:r>
              <a:rPr lang="en-US" altLang="en-US" dirty="0" err="1" smtClean="0"/>
              <a:t>tbc</a:t>
            </a:r>
            <a:endParaRPr lang="en-US" altLang="en-US" dirty="0" smtClean="0"/>
          </a:p>
          <a:p>
            <a:pPr eaLnBrk="1" hangingPunct="1"/>
            <a:r>
              <a:rPr lang="en-US" altLang="en-US" dirty="0" smtClean="0"/>
              <a:t>Forest School Clothes</a:t>
            </a:r>
          </a:p>
        </p:txBody>
      </p:sp>
    </p:spTree>
    <p:extLst>
      <p:ext uri="{BB962C8B-B14F-4D97-AF65-F5344CB8AC3E}">
        <p14:creationId xmlns:p14="http://schemas.microsoft.com/office/powerpoint/2010/main" val="272744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2492896"/>
            <a:ext cx="7408333" cy="2913773"/>
          </a:xfrm>
        </p:spPr>
        <p:txBody>
          <a:bodyPr>
            <a:normAutofit/>
          </a:bodyPr>
          <a:lstStyle/>
          <a:p>
            <a:r>
              <a:rPr lang="en-GB" dirty="0"/>
              <a:t>Email the school office</a:t>
            </a:r>
          </a:p>
          <a:p>
            <a:r>
              <a:rPr lang="en-GB" dirty="0" smtClean="0"/>
              <a:t>More information to come re. PE days and Forest School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46789"/>
            <a:ext cx="3840163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39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F97A131D-8644-402F-B1DE-E5505A6C7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542925"/>
            <a:ext cx="8015103" cy="5410200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/>
              <a:t>We are looking forward to sharing lots of fun times in Windmills Class.</a:t>
            </a:r>
            <a:endParaRPr lang="en-GB" sz="36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  <a:p>
            <a:pPr algn="ctr"/>
            <a:r>
              <a:rPr lang="en-GB" sz="3600" dirty="0" smtClean="0"/>
              <a:t>See you in September! </a:t>
            </a:r>
            <a:endParaRPr lang="en-GB" sz="36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9"/>
          <a:stretch/>
        </p:blipFill>
        <p:spPr bwMode="auto">
          <a:xfrm>
            <a:off x="3342067" y="1698018"/>
            <a:ext cx="2414789" cy="318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57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Custom 2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0070C0"/>
      </a:accent1>
      <a:accent2>
        <a:srgbClr val="FFFF00"/>
      </a:accent2>
      <a:accent3>
        <a:srgbClr val="08A1D9"/>
      </a:accent3>
      <a:accent4>
        <a:srgbClr val="40AFFF"/>
      </a:accent4>
      <a:accent5>
        <a:srgbClr val="FFFF65"/>
      </a:accent5>
      <a:accent6>
        <a:srgbClr val="506E94"/>
      </a:accent6>
      <a:hlink>
        <a:srgbClr val="5F5F5F"/>
      </a:hlink>
      <a:folHlink>
        <a:srgbClr val="969696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5AE238A208964BBDBEC9AC1FF87939" ma:contentTypeVersion="20" ma:contentTypeDescription="Create a new document." ma:contentTypeScope="" ma:versionID="0d00a49c03c24c3662f2db982ab1719d">
  <xsd:schema xmlns:xsd="http://www.w3.org/2001/XMLSchema" xmlns:xs="http://www.w3.org/2001/XMLSchema" xmlns:p="http://schemas.microsoft.com/office/2006/metadata/properties" xmlns:ns2="261bc0d2-9bcb-4468-b40b-0f4e32fe8496" xmlns:ns3="71e60b83-d745-4233-a03e-6e0d8a263556" targetNamespace="http://schemas.microsoft.com/office/2006/metadata/properties" ma:root="true" ma:fieldsID="87518a7c7f73986e1a0f25ada93d927b" ns2:_="" ns3:_="">
    <xsd:import namespace="261bc0d2-9bcb-4468-b40b-0f4e32fe8496"/>
    <xsd:import namespace="71e60b83-d745-4233-a03e-6e0d8a2635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1bc0d2-9bcb-4468-b40b-0f4e32fe84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ea22c2-b5f0-429d-8e54-f3649bd8dc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time" ma:index="27" nillable="true" ma:displayName="time" ma:format="DateTime" ma:internalName="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e60b83-d745-4233-a03e-6e0d8a26355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5724709-c2f1-4ee1-8a01-b52a52eab64a}" ma:internalName="TaxCatchAll" ma:showField="CatchAllData" ma:web="71e60b83-d745-4233-a03e-6e0d8a2635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1bc0d2-9bcb-4468-b40b-0f4e32fe8496">
      <Terms xmlns="http://schemas.microsoft.com/office/infopath/2007/PartnerControls"/>
    </lcf76f155ced4ddcb4097134ff3c332f>
    <TaxCatchAll xmlns="71e60b83-d745-4233-a03e-6e0d8a263556" xsi:nil="true"/>
    <time xmlns="261bc0d2-9bcb-4468-b40b-0f4e32fe8496" xsi:nil="true"/>
  </documentManagement>
</p:properties>
</file>

<file path=customXml/itemProps1.xml><?xml version="1.0" encoding="utf-8"?>
<ds:datastoreItem xmlns:ds="http://schemas.openxmlformats.org/officeDocument/2006/customXml" ds:itemID="{8984AEE8-BD78-4DF5-B248-95E20E2041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1bc0d2-9bcb-4468-b40b-0f4e32fe8496"/>
    <ds:schemaRef ds:uri="71e60b83-d745-4233-a03e-6e0d8a2635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124DD0-D3C8-4156-B281-20049B356A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565BBE-0CDF-4634-8A40-8D1846F4C247}">
  <ds:schemaRefs>
    <ds:schemaRef ds:uri="261bc0d2-9bcb-4468-b40b-0f4e32fe8496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71e60b83-d745-4233-a03e-6e0d8a263556"/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3104</TotalTime>
  <Words>1069</Words>
  <Application>Microsoft Office PowerPoint</Application>
  <PresentationFormat>On-screen Show (4:3)</PresentationFormat>
  <Paragraphs>179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Waveform</vt:lpstr>
      <vt:lpstr>1_Waveform</vt:lpstr>
      <vt:lpstr>Welcome to Windmills Class</vt:lpstr>
      <vt:lpstr>Early Years Staff</vt:lpstr>
      <vt:lpstr>School Vision</vt:lpstr>
      <vt:lpstr>All about me</vt:lpstr>
      <vt:lpstr>Settling in to School</vt:lpstr>
      <vt:lpstr>Separation Anxiety</vt:lpstr>
      <vt:lpstr>Beginning of the day</vt:lpstr>
      <vt:lpstr>School Map</vt:lpstr>
      <vt:lpstr>What your child will need</vt:lpstr>
      <vt:lpstr>Fruit time and Lunchtime</vt:lpstr>
      <vt:lpstr>School Lunches </vt:lpstr>
      <vt:lpstr>End of the Day</vt:lpstr>
      <vt:lpstr>Friendships and Positive Behaviour</vt:lpstr>
      <vt:lpstr>Communication between  Home and School</vt:lpstr>
      <vt:lpstr>EYFS</vt:lpstr>
      <vt:lpstr>Seven Areas of Learning</vt:lpstr>
      <vt:lpstr>Communication and Language </vt:lpstr>
      <vt:lpstr>Physical Development</vt:lpstr>
      <vt:lpstr>Personal, Social and Emotional Development</vt:lpstr>
      <vt:lpstr>Literacy </vt:lpstr>
      <vt:lpstr>Phonics</vt:lpstr>
      <vt:lpstr>Mathematics </vt:lpstr>
      <vt:lpstr>Understanding the World</vt:lpstr>
      <vt:lpstr>Expressive Arts and Design</vt:lpstr>
      <vt:lpstr>Monitoring progress and assessment </vt:lpstr>
      <vt:lpstr> Characteristics of Effective Learning </vt:lpstr>
      <vt:lpstr>Wild Wood </vt:lpstr>
      <vt:lpstr>Any questions?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Windmills Class</dc:title>
  <dc:creator>Jemma Wale</dc:creator>
  <cp:lastModifiedBy>Daniella Muckell</cp:lastModifiedBy>
  <cp:revision>61</cp:revision>
  <dcterms:created xsi:type="dcterms:W3CDTF">2020-07-06T18:15:42Z</dcterms:created>
  <dcterms:modified xsi:type="dcterms:W3CDTF">2026-07-17T13:05:26Z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0x010100B95AE238A208964BBDBEC9AC1FF87939</vt:lpwstr>
  </property>
  <property fmtid="{D5CDD505-2E9C-101B-9397-08002B2CF9AE}" pid="3" name="MediaServiceImageTags">
    <vt:lpwstr/>
  </property>
</Properties>
</file>