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63" r:id="rId6"/>
    <p:sldId id="257" r:id="rId7"/>
    <p:sldId id="258" r:id="rId8"/>
    <p:sldId id="262" r:id="rId9"/>
    <p:sldId id="259" r:id="rId10"/>
    <p:sldId id="260" r:id="rId11"/>
    <p:sldId id="261" r:id="rId12"/>
    <p:sldId id="264" r:id="rId13"/>
    <p:sldId id="265" r:id="rId14"/>
    <p:sldId id="267" r:id="rId15"/>
    <p:sldId id="266" r:id="rId16"/>
    <p:sldId id="269" r:id="rId17"/>
    <p:sldId id="268" r:id="rId18"/>
    <p:sldId id="272" r:id="rId19"/>
    <p:sldId id="271" r:id="rId20"/>
    <p:sldId id="273" r:id="rId21"/>
    <p:sldId id="2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AD503E-8E79-9852-002B-78307CA10918}" v="9" dt="2024-09-12T13:49:40.606"/>
    <p1510:client id="{B1372CC7-0223-9906-5302-3AF0201A8FAC}" v="3" dt="2024-09-11T17:41:44.0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620" y="-5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li Apuzzo" userId="S::eapuzzo@hcschool.uk::252edcef-6556-4a79-9712-9a05b01bc367" providerId="AD" clId="Web-{75AD503E-8E79-9852-002B-78307CA10918}"/>
    <pc:docChg chg="modSld">
      <pc:chgData name="Emli Apuzzo" userId="S::eapuzzo@hcschool.uk::252edcef-6556-4a79-9712-9a05b01bc367" providerId="AD" clId="Web-{75AD503E-8E79-9852-002B-78307CA10918}" dt="2024-09-12T13:49:37.247" v="7" actId="20577"/>
      <pc:docMkLst>
        <pc:docMk/>
      </pc:docMkLst>
      <pc:sldChg chg="modSp">
        <pc:chgData name="Emli Apuzzo" userId="S::eapuzzo@hcschool.uk::252edcef-6556-4a79-9712-9a05b01bc367" providerId="AD" clId="Web-{75AD503E-8E79-9852-002B-78307CA10918}" dt="2024-09-12T13:49:37.247" v="7" actId="20577"/>
        <pc:sldMkLst>
          <pc:docMk/>
          <pc:sldMk cId="2537588719" sldId="256"/>
        </pc:sldMkLst>
        <pc:spChg chg="mod">
          <ac:chgData name="Emli Apuzzo" userId="S::eapuzzo@hcschool.uk::252edcef-6556-4a79-9712-9a05b01bc367" providerId="AD" clId="Web-{75AD503E-8E79-9852-002B-78307CA10918}" dt="2024-09-12T13:49:37.247" v="7" actId="20577"/>
          <ac:spMkLst>
            <pc:docMk/>
            <pc:sldMk cId="2537588719" sldId="256"/>
            <ac:spMk id="3" creationId="{C84EB71F-50DB-17C6-FACE-ABAB92A0E133}"/>
          </ac:spMkLst>
        </pc:spChg>
      </pc:sldChg>
    </pc:docChg>
  </pc:docChgLst>
  <pc:docChgLst>
    <pc:chgData name="Emli Apuzzo" userId="S::eapuzzo@hcschool.uk::252edcef-6556-4a79-9712-9a05b01bc367" providerId="AD" clId="Web-{B1372CC7-0223-9906-5302-3AF0201A8FAC}"/>
    <pc:docChg chg="addSld delSld modSld">
      <pc:chgData name="Emli Apuzzo" userId="S::eapuzzo@hcschool.uk::252edcef-6556-4a79-9712-9a05b01bc367" providerId="AD" clId="Web-{B1372CC7-0223-9906-5302-3AF0201A8FAC}" dt="2024-09-11T17:41:44.065" v="3" actId="20577"/>
      <pc:docMkLst>
        <pc:docMk/>
      </pc:docMkLst>
      <pc:sldChg chg="modSp">
        <pc:chgData name="Emli Apuzzo" userId="S::eapuzzo@hcschool.uk::252edcef-6556-4a79-9712-9a05b01bc367" providerId="AD" clId="Web-{B1372CC7-0223-9906-5302-3AF0201A8FAC}" dt="2024-09-11T17:41:44.065" v="3" actId="20577"/>
        <pc:sldMkLst>
          <pc:docMk/>
          <pc:sldMk cId="63895789" sldId="263"/>
        </pc:sldMkLst>
        <pc:spChg chg="mod">
          <ac:chgData name="Emli Apuzzo" userId="S::eapuzzo@hcschool.uk::252edcef-6556-4a79-9712-9a05b01bc367" providerId="AD" clId="Web-{B1372CC7-0223-9906-5302-3AF0201A8FAC}" dt="2024-09-11T17:41:44.065" v="3" actId="20577"/>
          <ac:spMkLst>
            <pc:docMk/>
            <pc:sldMk cId="63895789" sldId="263"/>
            <ac:spMk id="3" creationId="{C84EB71F-50DB-17C6-FACE-ABAB92A0E133}"/>
          </ac:spMkLst>
        </pc:spChg>
      </pc:sldChg>
      <pc:sldChg chg="new del">
        <pc:chgData name="Emli Apuzzo" userId="S::eapuzzo@hcschool.uk::252edcef-6556-4a79-9712-9a05b01bc367" providerId="AD" clId="Web-{B1372CC7-0223-9906-5302-3AF0201A8FAC}" dt="2024-09-11T17:31:00.683" v="1"/>
        <pc:sldMkLst>
          <pc:docMk/>
          <pc:sldMk cId="3654401815" sldId="2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F9D4F-96D7-468E-8C2C-791DF6C9DAEA}" type="datetimeFigureOut">
              <a:rPr lang="en-GB" smtClean="0"/>
              <a:t>21/01/2025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D43E5C-C388-46C6-BA78-EC5C2AEC2EB7}" type="slidenum">
              <a:rPr lang="en-GB" smtClean="0"/>
              <a:t>‹#›</a:t>
            </a:fld>
            <a:endParaRPr lang="en-GB"/>
          </a:p>
        </p:txBody>
      </p:sp>
    </p:spTree>
    <p:extLst>
      <p:ext uri="{BB962C8B-B14F-4D97-AF65-F5344CB8AC3E}">
        <p14:creationId xmlns:p14="http://schemas.microsoft.com/office/powerpoint/2010/main" val="965401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BD43E5C-C388-46C6-BA78-EC5C2AEC2EB7}" type="slidenum">
              <a:rPr lang="en-GB" smtClean="0"/>
              <a:t>13</a:t>
            </a:fld>
            <a:endParaRPr lang="en-GB"/>
          </a:p>
        </p:txBody>
      </p:sp>
    </p:spTree>
    <p:extLst>
      <p:ext uri="{BB962C8B-B14F-4D97-AF65-F5344CB8AC3E}">
        <p14:creationId xmlns:p14="http://schemas.microsoft.com/office/powerpoint/2010/main" val="2318218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EA3DEF-F9E1-623F-2CF3-F16A39F3EF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2741CC75-914E-8124-43F6-A30BD6C830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6F0240A1-EF63-98FB-5328-6C90B8A83B86}"/>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5" name="Footer Placeholder 4">
            <a:extLst>
              <a:ext uri="{FF2B5EF4-FFF2-40B4-BE49-F238E27FC236}">
                <a16:creationId xmlns="" xmlns:a16="http://schemas.microsoft.com/office/drawing/2014/main" id="{455DE0D1-28C8-1CE0-FFC1-46F40F3506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8B49423B-F925-D2A5-19AC-289A754560B3}"/>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2434246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F2FB3C-3835-C329-8AB7-BA236CCDB7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A8AEE012-5CDC-5D44-3037-BBD713F97E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9B3F49-6E28-7EBE-7849-D6F958F6221E}"/>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5" name="Footer Placeholder 4">
            <a:extLst>
              <a:ext uri="{FF2B5EF4-FFF2-40B4-BE49-F238E27FC236}">
                <a16:creationId xmlns="" xmlns:a16="http://schemas.microsoft.com/office/drawing/2014/main" id="{C048A6CA-DB8F-F64B-9494-436000E595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0867794-B0DF-C4F3-3450-0199480DCCCD}"/>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247886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FF36367-4E35-010E-1F66-F74AB2F598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FF7A98EB-8DC4-D2EC-6158-14DEC835D0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1271830-EF5B-3DF7-7C1E-AB4BB83BF3D8}"/>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5" name="Footer Placeholder 4">
            <a:extLst>
              <a:ext uri="{FF2B5EF4-FFF2-40B4-BE49-F238E27FC236}">
                <a16:creationId xmlns="" xmlns:a16="http://schemas.microsoft.com/office/drawing/2014/main" id="{D39453F4-4D8F-B17B-99C7-BD7CA6FC14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DF7CA47E-4581-476C-A297-DB2F586A0D0E}"/>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38387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45B747-3B41-DD11-6726-E175094D83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9BDD50-EBC6-3FF8-0B71-6CD304E79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D2402808-E81A-7A7F-18AF-74F7C93D567B}"/>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5" name="Footer Placeholder 4">
            <a:extLst>
              <a:ext uri="{FF2B5EF4-FFF2-40B4-BE49-F238E27FC236}">
                <a16:creationId xmlns="" xmlns:a16="http://schemas.microsoft.com/office/drawing/2014/main" id="{D25BF326-FB21-EEE2-B087-63093F4907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5F707C6-FBB8-0DAE-168E-5D1652BAF2F2}"/>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333703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5AE262-EDCB-802A-5B37-486B957768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F11EE28-E587-D6B4-B0B7-FBEEC6C42E4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02FEA5A-9674-65CB-F6DC-2C452F896000}"/>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5" name="Footer Placeholder 4">
            <a:extLst>
              <a:ext uri="{FF2B5EF4-FFF2-40B4-BE49-F238E27FC236}">
                <a16:creationId xmlns="" xmlns:a16="http://schemas.microsoft.com/office/drawing/2014/main" id="{89843D46-1190-8CB4-3D60-E8D6E4BEC3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F0B93EC-39B4-2292-5A4C-762C39423BD7}"/>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230667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8D9913-AC04-F5EA-7BAE-C0232662E6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2A745F80-6067-A5A2-46E3-7531C0ABD2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55D79DF3-5874-D0A9-3464-F9A36842F3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52799F5-082E-B727-333A-2CE2B41A27C8}"/>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6" name="Footer Placeholder 5">
            <a:extLst>
              <a:ext uri="{FF2B5EF4-FFF2-40B4-BE49-F238E27FC236}">
                <a16:creationId xmlns="" xmlns:a16="http://schemas.microsoft.com/office/drawing/2014/main" id="{773A28A8-302A-2A2B-8FE8-DAFE7AA2A7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56151072-C6EE-5B65-CCF9-F59E5419580B}"/>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207463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52E000-796C-1219-9F2A-25F022FC6B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06E29622-B0F4-AE74-4EA8-337A34B2D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B99521C9-4D89-6057-EE21-89F7A8785F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4D34C563-0484-A911-5287-058DCCED56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1F4A4903-9D5B-A877-D661-26A620F279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CE88952C-2A19-9050-AA26-4536D8ED44AF}"/>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8" name="Footer Placeholder 7">
            <a:extLst>
              <a:ext uri="{FF2B5EF4-FFF2-40B4-BE49-F238E27FC236}">
                <a16:creationId xmlns="" xmlns:a16="http://schemas.microsoft.com/office/drawing/2014/main" id="{35FF4D1B-78FF-BEBF-D840-02D35577B6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5DE341F8-0253-1CE2-F5A5-9B62AAAB49DE}"/>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2334292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FA78BB-43C1-C7CA-6B60-6303EC1C8E2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176AD940-653D-7C9F-A74E-0C464394F0D8}"/>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4" name="Footer Placeholder 3">
            <a:extLst>
              <a:ext uri="{FF2B5EF4-FFF2-40B4-BE49-F238E27FC236}">
                <a16:creationId xmlns="" xmlns:a16="http://schemas.microsoft.com/office/drawing/2014/main" id="{2FE736B5-8B32-EE63-B880-1552E63E65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A530DA86-3CF1-BF35-8F93-40226E615E4E}"/>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17884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3C6DCA4-B2AE-A3CF-32AC-1F85D233BABA}"/>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3" name="Footer Placeholder 2">
            <a:extLst>
              <a:ext uri="{FF2B5EF4-FFF2-40B4-BE49-F238E27FC236}">
                <a16:creationId xmlns="" xmlns:a16="http://schemas.microsoft.com/office/drawing/2014/main" id="{575CDCC5-641F-CE30-CB42-0D43F33F50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BE2CDA5D-E3F5-C405-109B-CA6C09B54BA1}"/>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3644327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E416BB-24A4-4056-E013-749B0194B9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8FE2275A-2DF7-4605-E608-04ADE7B8AF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EEE93504-BD5D-D9A2-DC35-6084D3C27C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E25023C-0169-040C-E94F-9CBAF1A02DBD}"/>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6" name="Footer Placeholder 5">
            <a:extLst>
              <a:ext uri="{FF2B5EF4-FFF2-40B4-BE49-F238E27FC236}">
                <a16:creationId xmlns="" xmlns:a16="http://schemas.microsoft.com/office/drawing/2014/main" id="{22FAAD61-77DA-5A78-0A95-96C09DB087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CE9E992E-67C2-DDC1-41F8-CF7FD739E5EB}"/>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327575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D5A413-6541-0715-60D2-1CBF488D6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3EE7FD83-F357-0306-A916-792D4FF36E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AE46B742-87C1-2159-486B-440AB2AA4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9D6E9AB-682E-77D7-5FF0-1ECABBEBEC25}"/>
              </a:ext>
            </a:extLst>
          </p:cNvPr>
          <p:cNvSpPr>
            <a:spLocks noGrp="1"/>
          </p:cNvSpPr>
          <p:nvPr>
            <p:ph type="dt" sz="half" idx="10"/>
          </p:nvPr>
        </p:nvSpPr>
        <p:spPr/>
        <p:txBody>
          <a:bodyPr/>
          <a:lstStyle/>
          <a:p>
            <a:fld id="{89FD7537-3D8D-47DC-98E8-C6B353D6786D}" type="datetimeFigureOut">
              <a:rPr lang="en-GB" smtClean="0"/>
              <a:t>21/01/2025</a:t>
            </a:fld>
            <a:endParaRPr lang="en-GB"/>
          </a:p>
        </p:txBody>
      </p:sp>
      <p:sp>
        <p:nvSpPr>
          <p:cNvPr id="6" name="Footer Placeholder 5">
            <a:extLst>
              <a:ext uri="{FF2B5EF4-FFF2-40B4-BE49-F238E27FC236}">
                <a16:creationId xmlns="" xmlns:a16="http://schemas.microsoft.com/office/drawing/2014/main" id="{402C7D43-18D4-8167-C3E9-1156C1E293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AAB8DC13-CE1D-4279-93FF-8C3CFCC9FFF4}"/>
              </a:ext>
            </a:extLst>
          </p:cNvPr>
          <p:cNvSpPr>
            <a:spLocks noGrp="1"/>
          </p:cNvSpPr>
          <p:nvPr>
            <p:ph type="sldNum" sz="quarter" idx="12"/>
          </p:nvPr>
        </p:nvSpPr>
        <p:spPr/>
        <p:txBody>
          <a:bodyPr/>
          <a:lstStyle/>
          <a:p>
            <a:fld id="{4BDE91DE-0423-4A77-8307-3EDED739F12A}" type="slidenum">
              <a:rPr lang="en-GB" smtClean="0"/>
              <a:t>‹#›</a:t>
            </a:fld>
            <a:endParaRPr lang="en-GB"/>
          </a:p>
        </p:txBody>
      </p:sp>
    </p:spTree>
    <p:extLst>
      <p:ext uri="{BB962C8B-B14F-4D97-AF65-F5344CB8AC3E}">
        <p14:creationId xmlns:p14="http://schemas.microsoft.com/office/powerpoint/2010/main" val="306725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55AF2E4-1511-6883-DF9F-C472666F9C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CD21D308-45AD-EF08-661B-7F4C55629B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B49E39AC-E548-5F97-DCB0-71CC63B55F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9FD7537-3D8D-47DC-98E8-C6B353D6786D}" type="datetimeFigureOut">
              <a:rPr lang="en-GB" smtClean="0"/>
              <a:t>21/01/2025</a:t>
            </a:fld>
            <a:endParaRPr lang="en-GB"/>
          </a:p>
        </p:txBody>
      </p:sp>
      <p:sp>
        <p:nvSpPr>
          <p:cNvPr id="5" name="Footer Placeholder 4">
            <a:extLst>
              <a:ext uri="{FF2B5EF4-FFF2-40B4-BE49-F238E27FC236}">
                <a16:creationId xmlns="" xmlns:a16="http://schemas.microsoft.com/office/drawing/2014/main" id="{59B06121-FC59-0F57-F7FA-594C5263AC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 xmlns:a16="http://schemas.microsoft.com/office/drawing/2014/main" id="{295EA1C3-F9AE-C542-BDD8-F7F09C47BF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DE91DE-0423-4A77-8307-3EDED739F12A}" type="slidenum">
              <a:rPr lang="en-GB" smtClean="0"/>
              <a:t>‹#›</a:t>
            </a:fld>
            <a:endParaRPr lang="en-GB"/>
          </a:p>
        </p:txBody>
      </p:sp>
    </p:spTree>
    <p:extLst>
      <p:ext uri="{BB962C8B-B14F-4D97-AF65-F5344CB8AC3E}">
        <p14:creationId xmlns:p14="http://schemas.microsoft.com/office/powerpoint/2010/main" val="926875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p:txBody>
          <a:bodyPr>
            <a:normAutofit fontScale="90000"/>
          </a:bodyPr>
          <a:lstStyle/>
          <a:p>
            <a:r>
              <a:rPr lang="en-GB"/>
              <a:t>Reception Curriculum Meeting</a:t>
            </a:r>
            <a:br>
              <a:rPr lang="en-GB"/>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p:txBody>
          <a:bodyPr vert="horz" lIns="91440" tIns="45720" rIns="91440" bIns="45720" rtlCol="0" anchor="t">
            <a:normAutofit/>
          </a:bodyPr>
          <a:lstStyle/>
          <a:p>
            <a:r>
              <a:rPr lang="en-GB"/>
              <a:t>Thursday 12</a:t>
            </a:r>
            <a:r>
              <a:rPr lang="en-GB" baseline="30000"/>
              <a:t>th</a:t>
            </a:r>
            <a:r>
              <a:rPr lang="en-GB"/>
              <a:t> September 2024</a:t>
            </a:r>
          </a:p>
        </p:txBody>
      </p:sp>
    </p:spTree>
    <p:extLst>
      <p:ext uri="{BB962C8B-B14F-4D97-AF65-F5344CB8AC3E}">
        <p14:creationId xmlns:p14="http://schemas.microsoft.com/office/powerpoint/2010/main" val="2537588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4470400"/>
            <a:ext cx="9144000" cy="2387600"/>
          </a:xfrm>
        </p:spPr>
        <p:txBody>
          <a:bodyPr>
            <a:normAutofit fontScale="90000"/>
          </a:bodyPr>
          <a:lstStyle/>
          <a:p>
            <a:pPr rtl="0" fontAlgn="base"/>
            <a:r>
              <a:rPr lang="en-GB" sz="4000" b="0" i="0" u="sng">
                <a:solidFill>
                  <a:srgbClr val="000000"/>
                </a:solidFill>
                <a:effectLst/>
                <a:latin typeface="Comic Sans MS" panose="030F0702030302020204" pitchFamily="66" charset="0"/>
              </a:rPr>
              <a:t/>
            </a:r>
            <a:br>
              <a:rPr lang="en-GB" sz="4000" b="0" i="0" u="sng">
                <a:solidFill>
                  <a:srgbClr val="000000"/>
                </a:solidFill>
                <a:effectLst/>
                <a:latin typeface="Comic Sans MS" panose="030F0702030302020204" pitchFamily="66" charset="0"/>
              </a:rPr>
            </a:br>
            <a:r>
              <a:rPr lang="en-GB" sz="4000" b="0" i="0" u="sng">
                <a:solidFill>
                  <a:srgbClr val="000000"/>
                </a:solidFill>
                <a:effectLst/>
                <a:latin typeface="Comic Sans MS" panose="030F0702030302020204" pitchFamily="66" charset="0"/>
              </a:rPr>
              <a:t>Reading</a:t>
            </a:r>
            <a:br>
              <a:rPr lang="en-GB" sz="4000" b="0" i="0" u="sng">
                <a:solidFill>
                  <a:srgbClr val="000000"/>
                </a:solidFill>
                <a:effectLst/>
                <a:latin typeface="Comic Sans MS" panose="030F0702030302020204" pitchFamily="66" charset="0"/>
              </a:rPr>
            </a:br>
            <a:r>
              <a:rPr lang="en-GB" sz="4000" b="0" i="0">
                <a:solidFill>
                  <a:srgbClr val="000000"/>
                </a:solidFill>
                <a:effectLst/>
                <a:latin typeface="Comic Sans MS" panose="030F0702030302020204" pitchFamily="66" charset="0"/>
              </a:rPr>
              <a:t> </a:t>
            </a:r>
            <a:r>
              <a:rPr lang="en-GB" b="0" i="0">
                <a:solidFill>
                  <a:srgbClr val="000000"/>
                </a:solidFill>
                <a:effectLst/>
                <a:latin typeface="Segoe UI" panose="020B0502040204020203" pitchFamily="34" charset="0"/>
              </a:rPr>
              <a:t/>
            </a:r>
            <a:br>
              <a:rPr lang="en-GB" b="0" i="0">
                <a:solidFill>
                  <a:srgbClr val="000000"/>
                </a:solidFill>
                <a:effectLst/>
                <a:latin typeface="Segoe UI" panose="020B0502040204020203" pitchFamily="34" charset="0"/>
              </a:rPr>
            </a:br>
            <a:r>
              <a:rPr lang="en-GB" sz="2700" b="0" i="0">
                <a:solidFill>
                  <a:srgbClr val="000000"/>
                </a:solidFill>
                <a:effectLst/>
                <a:latin typeface="Comic Sans MS" panose="030F0702030302020204" pitchFamily="66" charset="0"/>
              </a:rPr>
              <a:t>We will be focusing on encouraging ‘Reading for Pleasure’ and </a:t>
            </a:r>
            <a:r>
              <a:rPr lang="en-GB" sz="2700">
                <a:solidFill>
                  <a:srgbClr val="000000"/>
                </a:solidFill>
                <a:latin typeface="Comic Sans MS" panose="030F0702030302020204" pitchFamily="66" charset="0"/>
              </a:rPr>
              <a:t>the ‘L</a:t>
            </a:r>
            <a:r>
              <a:rPr lang="en-GB" sz="2700" b="0" i="0">
                <a:solidFill>
                  <a:srgbClr val="000000"/>
                </a:solidFill>
                <a:effectLst/>
                <a:latin typeface="Comic Sans MS" panose="030F0702030302020204" pitchFamily="66" charset="0"/>
              </a:rPr>
              <a:t>ove of </a:t>
            </a:r>
            <a:r>
              <a:rPr lang="en-GB" sz="2700">
                <a:solidFill>
                  <a:srgbClr val="000000"/>
                </a:solidFill>
                <a:latin typeface="Comic Sans MS" panose="030F0702030302020204" pitchFamily="66" charset="0"/>
              </a:rPr>
              <a:t>B</a:t>
            </a:r>
            <a:r>
              <a:rPr lang="en-GB" sz="2700" b="0" i="0">
                <a:solidFill>
                  <a:srgbClr val="000000"/>
                </a:solidFill>
                <a:effectLst/>
                <a:latin typeface="Comic Sans MS" panose="030F0702030302020204" pitchFamily="66" charset="0"/>
              </a:rPr>
              <a:t>ooks’</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t>
            </a:r>
            <a:r>
              <a:rPr lang="en-GB" sz="2700" b="0" i="0">
                <a:solidFill>
                  <a:srgbClr val="000000"/>
                </a:solidFill>
                <a:effectLst/>
                <a:latin typeface="Segoe UI" panose="020B0502040204020203" pitchFamily="34" charset="0"/>
              </a:rPr>
              <a:t/>
            </a:r>
            <a:br>
              <a:rPr lang="en-GB" sz="2700" b="0" i="0">
                <a:solidFill>
                  <a:srgbClr val="000000"/>
                </a:solidFill>
                <a:effectLst/>
                <a:latin typeface="Segoe UI" panose="020B0502040204020203" pitchFamily="34" charset="0"/>
              </a:rPr>
            </a:br>
            <a:r>
              <a:rPr lang="en-GB" sz="2700" b="0" i="0">
                <a:solidFill>
                  <a:srgbClr val="000000"/>
                </a:solidFill>
                <a:effectLst/>
                <a:latin typeface="Comic Sans MS" panose="030F0702030302020204" pitchFamily="66" charset="0"/>
              </a:rPr>
              <a:t>Borrowing School Library books and School Reading books</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Access to Oxford Owl</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Our Mystery Reader Initiative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Reading, sharing and acting out stories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Poetry Basket</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Learning to read using Phonics</a:t>
            </a: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Tree>
    <p:extLst>
      <p:ext uri="{BB962C8B-B14F-4D97-AF65-F5344CB8AC3E}">
        <p14:creationId xmlns:p14="http://schemas.microsoft.com/office/powerpoint/2010/main" val="50080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66103" y="4703842"/>
            <a:ext cx="9144000" cy="2387600"/>
          </a:xfrm>
        </p:spPr>
        <p:txBody>
          <a:bodyPr>
            <a:normAutofit/>
          </a:bodyPr>
          <a:lstStyle/>
          <a:p>
            <a:endParaRPr lang="en-GB" sz="24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66103" y="1574271"/>
            <a:ext cx="9144000" cy="2042809"/>
          </a:xfrm>
        </p:spPr>
        <p:txBody>
          <a:bodyPr>
            <a:noAutofit/>
          </a:bodyPr>
          <a:lstStyle/>
          <a:p>
            <a:r>
              <a:rPr lang="en-GB" sz="3600" b="0" i="0" u="sng">
                <a:solidFill>
                  <a:srgbClr val="000000"/>
                </a:solidFill>
                <a:effectLst/>
                <a:latin typeface="Comic Sans MS"/>
              </a:rPr>
              <a:t>Reading</a:t>
            </a:r>
          </a:p>
          <a:p>
            <a:r>
              <a:rPr lang="en-GB">
                <a:solidFill>
                  <a:srgbClr val="000000"/>
                </a:solidFill>
                <a:latin typeface="Comic Sans MS"/>
              </a:rPr>
              <a:t/>
            </a:r>
            <a:br>
              <a:rPr lang="en-GB">
                <a:solidFill>
                  <a:srgbClr val="000000"/>
                </a:solidFill>
                <a:latin typeface="Comic Sans MS"/>
              </a:rPr>
            </a:br>
            <a:r>
              <a:rPr lang="en-GB">
                <a:solidFill>
                  <a:srgbClr val="000000"/>
                </a:solidFill>
                <a:latin typeface="Comic Sans MS"/>
              </a:rPr>
              <a:t>        Reading is an important skill as it has an exponential affect across all subjects. </a:t>
            </a:r>
            <a:br>
              <a:rPr lang="en-GB">
                <a:solidFill>
                  <a:srgbClr val="000000"/>
                </a:solidFill>
                <a:latin typeface="Comic Sans MS"/>
              </a:rPr>
            </a:br>
            <a:r>
              <a:rPr lang="en-GB">
                <a:solidFill>
                  <a:srgbClr val="000000"/>
                </a:solidFill>
                <a:latin typeface="Comic Sans MS"/>
              </a:rPr>
              <a:t>If at all possible, please set aside a designated quiet place and time when you read with your child.</a:t>
            </a:r>
            <a:br>
              <a:rPr lang="en-GB">
                <a:solidFill>
                  <a:srgbClr val="000000"/>
                </a:solidFill>
                <a:latin typeface="Comic Sans MS"/>
              </a:rPr>
            </a:br>
            <a:endParaRPr lang="en-GB"/>
          </a:p>
        </p:txBody>
      </p:sp>
      <p:pic>
        <p:nvPicPr>
          <p:cNvPr id="5" name="Picture 4" descr="Read Write Inc. Phonics: Fred Frog ...">
            <a:extLst>
              <a:ext uri="{FF2B5EF4-FFF2-40B4-BE49-F238E27FC236}">
                <a16:creationId xmlns="" xmlns:a16="http://schemas.microsoft.com/office/drawing/2014/main" id="{B054FF64-3CC1-EAE0-82D8-185CECE4F77E}"/>
              </a:ext>
            </a:extLst>
          </p:cNvPr>
          <p:cNvPicPr>
            <a:picLocks noChangeAspect="1"/>
          </p:cNvPicPr>
          <p:nvPr/>
        </p:nvPicPr>
        <p:blipFill>
          <a:blip r:embed="rId3"/>
          <a:stretch>
            <a:fillRect/>
          </a:stretch>
        </p:blipFill>
        <p:spPr>
          <a:xfrm>
            <a:off x="275741" y="4942462"/>
            <a:ext cx="2078353" cy="1910361"/>
          </a:xfrm>
          <a:prstGeom prst="rect">
            <a:avLst/>
          </a:prstGeom>
        </p:spPr>
      </p:pic>
      <p:pic>
        <p:nvPicPr>
          <p:cNvPr id="6" name="Picture 5" descr="Read Write Inc">
            <a:extLst>
              <a:ext uri="{FF2B5EF4-FFF2-40B4-BE49-F238E27FC236}">
                <a16:creationId xmlns="" xmlns:a16="http://schemas.microsoft.com/office/drawing/2014/main" id="{8B39B411-40E9-3734-B52D-33FEB77B143A}"/>
              </a:ext>
            </a:extLst>
          </p:cNvPr>
          <p:cNvPicPr>
            <a:picLocks noChangeAspect="1"/>
          </p:cNvPicPr>
          <p:nvPr/>
        </p:nvPicPr>
        <p:blipFill>
          <a:blip r:embed="rId4"/>
          <a:stretch>
            <a:fillRect/>
          </a:stretch>
        </p:blipFill>
        <p:spPr>
          <a:xfrm>
            <a:off x="9095362" y="308262"/>
            <a:ext cx="2779152" cy="992086"/>
          </a:xfrm>
          <a:prstGeom prst="rect">
            <a:avLst/>
          </a:prstGeom>
        </p:spPr>
      </p:pic>
    </p:spTree>
    <p:extLst>
      <p:ext uri="{BB962C8B-B14F-4D97-AF65-F5344CB8AC3E}">
        <p14:creationId xmlns:p14="http://schemas.microsoft.com/office/powerpoint/2010/main" val="197083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582904"/>
            <a:ext cx="9144000" cy="2393410"/>
          </a:xfrm>
        </p:spPr>
        <p:txBody>
          <a:bodyPr>
            <a:noAutofit/>
          </a:bodyPr>
          <a:lstStyle/>
          <a:p>
            <a:r>
              <a:rPr lang="en-GB" sz="2400">
                <a:latin typeface="Comic Sans MS"/>
              </a:rPr>
              <a:t/>
            </a:r>
            <a:br>
              <a:rPr lang="en-GB" sz="2400">
                <a:latin typeface="Comic Sans MS"/>
              </a:rPr>
            </a:br>
            <a:r>
              <a:rPr lang="en-GB" sz="2400">
                <a:latin typeface="Comic Sans MS"/>
              </a:rPr>
              <a:t> </a:t>
            </a:r>
            <a:br>
              <a:rPr lang="en-GB" sz="2400">
                <a:latin typeface="Comic Sans MS"/>
              </a:rPr>
            </a:br>
            <a:r>
              <a:rPr lang="en-GB" sz="2400">
                <a:latin typeface="Comic Sans MS"/>
              </a:rPr>
              <a:t/>
            </a:r>
            <a:br>
              <a:rPr lang="en-GB" sz="2400">
                <a:latin typeface="Comic Sans MS"/>
              </a:rPr>
            </a:br>
            <a:r>
              <a:rPr lang="en-GB" sz="2400">
                <a:latin typeface="Comic Sans MS"/>
              </a:rPr>
              <a:t> </a:t>
            </a:r>
            <a:br>
              <a:rPr lang="en-GB" sz="2400">
                <a:latin typeface="Comic Sans MS"/>
              </a:rPr>
            </a:br>
            <a:r>
              <a:rPr lang="en-GB" sz="3600" u="sng">
                <a:latin typeface="Comic Sans MS"/>
              </a:rPr>
              <a:t>Phonics</a:t>
            </a:r>
            <a:br>
              <a:rPr lang="en-GB" sz="3600" u="sng">
                <a:latin typeface="Comic Sans MS"/>
              </a:rPr>
            </a:br>
            <a:r>
              <a:rPr lang="en-GB" sz="2400">
                <a:latin typeface="Comic Sans MS"/>
              </a:rPr>
              <a:t/>
            </a:r>
            <a:br>
              <a:rPr lang="en-GB" sz="2400">
                <a:latin typeface="Comic Sans MS"/>
              </a:rPr>
            </a:br>
            <a:r>
              <a:rPr lang="en-GB" sz="2400">
                <a:latin typeface="Comic Sans MS"/>
              </a:rPr>
              <a:t>The children have daily RWI phonics sessions in school where they learn the letter sounds and practise segmenting and blending sounds together. ‘Fred the Frog’ will help us listen to sounds in words for reading and writing. Then they will start to apply these skills to reading RWI books. </a:t>
            </a:r>
            <a:endParaRPr lang="en-GB" sz="24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3999" y="4132410"/>
            <a:ext cx="9144000" cy="1655762"/>
          </a:xfrm>
        </p:spPr>
        <p:txBody>
          <a:bodyPr/>
          <a:lstStyle/>
          <a:p>
            <a:r>
              <a:rPr lang="en-GB" sz="2400">
                <a:latin typeface="Comic Sans MS"/>
              </a:rPr>
              <a:t>There is more information on the school website so please have a look as some of the letter sounds are said slightly differently from other schemes you may have come across</a:t>
            </a:r>
            <a:endParaRPr lang="en-GB"/>
          </a:p>
        </p:txBody>
      </p:sp>
      <p:pic>
        <p:nvPicPr>
          <p:cNvPr id="5" name="Picture 4" descr="Read Write Inc. Phonics: Fred Frog ...">
            <a:extLst>
              <a:ext uri="{FF2B5EF4-FFF2-40B4-BE49-F238E27FC236}">
                <a16:creationId xmlns="" xmlns:a16="http://schemas.microsoft.com/office/drawing/2014/main" id="{EB505126-AEFE-4B1B-B7C4-9AFB58B13D7C}"/>
              </a:ext>
            </a:extLst>
          </p:cNvPr>
          <p:cNvPicPr>
            <a:picLocks noChangeAspect="1"/>
          </p:cNvPicPr>
          <p:nvPr/>
        </p:nvPicPr>
        <p:blipFill>
          <a:blip r:embed="rId3"/>
          <a:stretch>
            <a:fillRect/>
          </a:stretch>
        </p:blipFill>
        <p:spPr>
          <a:xfrm>
            <a:off x="484823" y="37475"/>
            <a:ext cx="2078353" cy="1910361"/>
          </a:xfrm>
          <a:prstGeom prst="rect">
            <a:avLst/>
          </a:prstGeom>
        </p:spPr>
      </p:pic>
      <p:pic>
        <p:nvPicPr>
          <p:cNvPr id="6" name="Picture 5" descr="Read Write Inc">
            <a:extLst>
              <a:ext uri="{FF2B5EF4-FFF2-40B4-BE49-F238E27FC236}">
                <a16:creationId xmlns="" xmlns:a16="http://schemas.microsoft.com/office/drawing/2014/main" id="{1AC5176D-87D9-DBF4-DE81-1BA4F97D2C0B}"/>
              </a:ext>
            </a:extLst>
          </p:cNvPr>
          <p:cNvPicPr>
            <a:picLocks noChangeAspect="1"/>
          </p:cNvPicPr>
          <p:nvPr/>
        </p:nvPicPr>
        <p:blipFill>
          <a:blip r:embed="rId4"/>
          <a:stretch>
            <a:fillRect/>
          </a:stretch>
        </p:blipFill>
        <p:spPr>
          <a:xfrm>
            <a:off x="9095362" y="308262"/>
            <a:ext cx="2779152" cy="992086"/>
          </a:xfrm>
          <a:prstGeom prst="rect">
            <a:avLst/>
          </a:prstGeom>
        </p:spPr>
      </p:pic>
    </p:spTree>
    <p:extLst>
      <p:ext uri="{BB962C8B-B14F-4D97-AF65-F5344CB8AC3E}">
        <p14:creationId xmlns:p14="http://schemas.microsoft.com/office/powerpoint/2010/main" val="29786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295501"/>
            <a:ext cx="9144000" cy="2366396"/>
          </a:xfrm>
        </p:spPr>
        <p:txBody>
          <a:bodyPr>
            <a:normAutofit fontScale="90000"/>
          </a:bodyPr>
          <a:lstStyle/>
          <a:p>
            <a:pPr rtl="0" fontAlgn="base"/>
            <a:r>
              <a:rPr lang="en-GB" sz="3600" b="0" i="0" u="sng">
                <a:solidFill>
                  <a:srgbClr val="000000"/>
                </a:solidFill>
                <a:effectLst/>
                <a:latin typeface="Comic Sans MS" panose="030F0702030302020204" pitchFamily="66" charset="0"/>
              </a:rPr>
              <a:t>Maths</a:t>
            </a:r>
            <a:r>
              <a:rPr lang="en-GB" sz="1800" b="0" i="0">
                <a:solidFill>
                  <a:srgbClr val="000000"/>
                </a:solidFill>
                <a:effectLst/>
                <a:latin typeface="Comic Sans MS" panose="030F0702030302020204" pitchFamily="66" charset="0"/>
              </a:rPr>
              <a:t> </a:t>
            </a:r>
            <a:br>
              <a:rPr lang="en-GB" sz="1800" b="0" i="0">
                <a:solidFill>
                  <a:srgbClr val="000000"/>
                </a:solidFill>
                <a:effectLst/>
                <a:latin typeface="Comic Sans MS" panose="030F0702030302020204" pitchFamily="66" charset="0"/>
              </a:rPr>
            </a:br>
            <a:r>
              <a:rPr lang="en-GB" sz="1800">
                <a:solidFill>
                  <a:srgbClr val="000000"/>
                </a:solidFill>
                <a:latin typeface="Segoe UI" panose="020B0502040204020203" pitchFamily="34" charset="0"/>
              </a:rPr>
              <a:t/>
            </a:r>
            <a:br>
              <a:rPr lang="en-GB" sz="1800">
                <a:solidFill>
                  <a:srgbClr val="000000"/>
                </a:solidFill>
                <a:latin typeface="Segoe UI" panose="020B0502040204020203" pitchFamily="34" charset="0"/>
              </a:rPr>
            </a:br>
            <a:r>
              <a:rPr lang="en-GB" sz="2700" b="0" i="0">
                <a:solidFill>
                  <a:srgbClr val="000000"/>
                </a:solidFill>
                <a:effectLst/>
                <a:latin typeface="Comic Sans MS" panose="030F0702030302020204" pitchFamily="66" charset="0"/>
              </a:rPr>
              <a:t>Throughout the year in daily maths sessions, we will be focussing on encouraging Maths Talk and building confidence </a:t>
            </a:r>
            <a:r>
              <a:rPr lang="en-GB" sz="2700">
                <a:solidFill>
                  <a:srgbClr val="000000"/>
                </a:solidFill>
                <a:latin typeface="Comic Sans MS" panose="030F0702030302020204" pitchFamily="66" charset="0"/>
              </a:rPr>
              <a:t>to</a:t>
            </a:r>
            <a:r>
              <a:rPr lang="en-GB" sz="2700" b="0" i="0">
                <a:solidFill>
                  <a:srgbClr val="000000"/>
                </a:solidFill>
                <a:effectLst/>
                <a:latin typeface="Comic Sans MS" panose="030F0702030302020204" pitchFamily="66" charset="0"/>
              </a:rPr>
              <a:t> use Mathematical vocabulary to describe numbers, shapes, size and patterns.  This term we will be focussing on developing key mathematical principles which will build a strong foundation for future maths </a:t>
            </a:r>
            <a:r>
              <a:rPr lang="en-GB" sz="2700">
                <a:solidFill>
                  <a:srgbClr val="000000"/>
                </a:solidFill>
                <a:latin typeface="Comic Sans MS" panose="030F0702030302020204" pitchFamily="66" charset="0"/>
              </a:rPr>
              <a:t>l</a:t>
            </a:r>
            <a:r>
              <a:rPr lang="en-GB" sz="2700" b="0" i="0">
                <a:solidFill>
                  <a:srgbClr val="000000"/>
                </a:solidFill>
                <a:effectLst/>
                <a:latin typeface="Comic Sans MS" panose="030F0702030302020204" pitchFamily="66" charset="0"/>
              </a:rPr>
              <a:t>earning: </a:t>
            </a: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3"/>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998706" y="4192620"/>
            <a:ext cx="9144000" cy="1857983"/>
          </a:xfrm>
        </p:spPr>
        <p:txBody>
          <a:bodyPr>
            <a:normAutofit lnSpcReduction="10000"/>
          </a:bodyPr>
          <a:lstStyle/>
          <a:p>
            <a:pPr marL="285750" indent="-285750" algn="l" rtl="0" fontAlgn="base">
              <a:buFont typeface="Arial" panose="020B0604020202020204" pitchFamily="34" charset="0"/>
              <a:buChar char="•"/>
            </a:pPr>
            <a:r>
              <a:rPr lang="en-GB" sz="2000" b="0" i="0">
                <a:solidFill>
                  <a:srgbClr val="000000"/>
                </a:solidFill>
                <a:effectLst/>
                <a:latin typeface="Comic Sans MS" panose="030F0702030302020204" pitchFamily="66" charset="0"/>
              </a:rPr>
              <a:t>One to One principle – one number name for each object      </a:t>
            </a:r>
            <a:endParaRPr lang="en-GB" sz="2000" b="0" i="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sz="2000" b="0" i="0">
                <a:solidFill>
                  <a:srgbClr val="000000"/>
                </a:solidFill>
                <a:effectLst/>
                <a:latin typeface="Comic Sans MS" panose="030F0702030302020204" pitchFamily="66" charset="0"/>
              </a:rPr>
              <a:t>Cardinal Principle – How many? A number can be assigned to a group  </a:t>
            </a:r>
            <a:endParaRPr lang="en-GB" sz="2000" b="0" i="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sz="2000" b="0" i="0">
                <a:solidFill>
                  <a:srgbClr val="000000"/>
                </a:solidFill>
                <a:effectLst/>
                <a:latin typeface="Comic Sans MS" panose="030F0702030302020204" pitchFamily="66" charset="0"/>
              </a:rPr>
              <a:t>Stable order principle – numbers have to be said in a certain order   </a:t>
            </a:r>
            <a:endParaRPr lang="en-GB" sz="2000" b="0" i="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sz="2000" b="0" i="0">
                <a:solidFill>
                  <a:srgbClr val="000000"/>
                </a:solidFill>
                <a:effectLst/>
                <a:latin typeface="Comic Sans MS" panose="030F0702030302020204" pitchFamily="66" charset="0"/>
              </a:rPr>
              <a:t>Abstraction principle – Anything can be counted – concrete or imaginary </a:t>
            </a:r>
            <a:endParaRPr lang="en-GB" sz="2000" b="0" i="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sz="2000" b="0" i="0">
                <a:solidFill>
                  <a:srgbClr val="000000"/>
                </a:solidFill>
                <a:effectLst/>
                <a:latin typeface="Comic Sans MS" panose="030F0702030302020204" pitchFamily="66" charset="0"/>
              </a:rPr>
              <a:t>Subitising – recognising how many in a group without counting  </a:t>
            </a:r>
            <a:endParaRPr lang="en-GB" sz="2000" b="0" i="0">
              <a:solidFill>
                <a:srgbClr val="000000"/>
              </a:solidFill>
              <a:effectLst/>
              <a:latin typeface="Segoe UI" panose="020B0502040204020203" pitchFamily="34" charset="0"/>
            </a:endParaRPr>
          </a:p>
          <a:p>
            <a:pPr algn="l"/>
            <a:endParaRPr lang="en-GB"/>
          </a:p>
        </p:txBody>
      </p:sp>
    </p:spTree>
    <p:extLst>
      <p:ext uri="{BB962C8B-B14F-4D97-AF65-F5344CB8AC3E}">
        <p14:creationId xmlns:p14="http://schemas.microsoft.com/office/powerpoint/2010/main" val="370105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254867"/>
            <a:ext cx="9144000" cy="2485309"/>
          </a:xfrm>
        </p:spPr>
        <p:txBody>
          <a:bodyPr>
            <a:noAutofit/>
          </a:bodyPr>
          <a:lstStyle/>
          <a:p>
            <a:r>
              <a:rPr lang="en-GB" sz="2400" b="0" i="0">
                <a:solidFill>
                  <a:srgbClr val="000000"/>
                </a:solidFill>
                <a:effectLst/>
                <a:latin typeface="Comic Sans MS" panose="030F0702030302020204" pitchFamily="66" charset="0"/>
              </a:rPr>
              <a:t>The children will have access to a range of manipulatives (e.g. Numicon, counting objects, bead strings) to help them explore how numbers are made (e.g. finding different ways to make 5).  We will develop the children's understanding of key mathematical concepts by using concrete objects in the first instance and then moving on to using pictorial representations followed by abstract examples such as number sentences e.g. 2+2=4</a:t>
            </a:r>
            <a:endParaRPr lang="en-GB" sz="24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4000" y="3881336"/>
            <a:ext cx="9144000" cy="1376464"/>
          </a:xfrm>
        </p:spPr>
        <p:txBody>
          <a:bodyPr/>
          <a:lstStyle/>
          <a:p>
            <a:endParaRPr lang="en-GB"/>
          </a:p>
        </p:txBody>
      </p:sp>
      <p:pic>
        <p:nvPicPr>
          <p:cNvPr id="1026" name="Picture 2" descr="Learning Resources The Original Three Bear Family Basic Six Colour Rainbow Counter Set (Set of 96) Compare Bears Maths Counters, Classroom Maths">
            <a:extLst>
              <a:ext uri="{FF2B5EF4-FFF2-40B4-BE49-F238E27FC236}">
                <a16:creationId xmlns="" xmlns:a16="http://schemas.microsoft.com/office/drawing/2014/main" id="{D18F2795-2CB5-9CD3-661E-019B226C62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6519" y="5449571"/>
            <a:ext cx="952468" cy="118771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See the source image">
            <a:extLst>
              <a:ext uri="{FF2B5EF4-FFF2-40B4-BE49-F238E27FC236}">
                <a16:creationId xmlns="" xmlns:a16="http://schemas.microsoft.com/office/drawing/2014/main" id="{89881A8C-5B4C-BA32-594A-7CA059387A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764" y="4220478"/>
            <a:ext cx="1572146" cy="17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17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496111"/>
            <a:ext cx="9144000" cy="5661498"/>
          </a:xfrm>
        </p:spPr>
        <p:txBody>
          <a:bodyPr>
            <a:normAutofit fontScale="90000"/>
          </a:bodyPr>
          <a:lstStyle/>
          <a:p>
            <a:pPr rtl="0" fontAlgn="base"/>
            <a:r>
              <a:rPr lang="en-GB" sz="4000" b="0" i="0" u="sng">
                <a:solidFill>
                  <a:srgbClr val="000000"/>
                </a:solidFill>
                <a:effectLst/>
                <a:latin typeface="Comic Sans MS" panose="030F0702030302020204" pitchFamily="66" charset="0"/>
              </a:rPr>
              <a:t/>
            </a:r>
            <a:br>
              <a:rPr lang="en-GB" sz="4000" b="0" i="0" u="sng">
                <a:solidFill>
                  <a:srgbClr val="000000"/>
                </a:solidFill>
                <a:effectLst/>
                <a:latin typeface="Comic Sans MS" panose="030F0702030302020204" pitchFamily="66" charset="0"/>
              </a:rPr>
            </a:br>
            <a:r>
              <a:rPr lang="en-GB" sz="4000" b="0" i="0" u="sng">
                <a:solidFill>
                  <a:srgbClr val="000000"/>
                </a:solidFill>
                <a:effectLst/>
                <a:latin typeface="Comic Sans MS" panose="030F0702030302020204" pitchFamily="66" charset="0"/>
              </a:rPr>
              <a:t>Fun Outdoors</a:t>
            </a:r>
            <a:r>
              <a:rPr lang="en-GB" sz="4000" b="0" i="0">
                <a:solidFill>
                  <a:srgbClr val="000000"/>
                </a:solidFill>
                <a:effectLst/>
                <a:latin typeface="Comic Sans MS" panose="030F0702030302020204" pitchFamily="66" charset="0"/>
              </a:rPr>
              <a:t> </a:t>
            </a:r>
            <a:br>
              <a:rPr lang="en-GB" sz="4000" b="0" i="0">
                <a:solidFill>
                  <a:srgbClr val="000000"/>
                </a:solidFill>
                <a:effectLst/>
                <a:latin typeface="Comic Sans MS" panose="030F0702030302020204" pitchFamily="66" charset="0"/>
              </a:rPr>
            </a:br>
            <a:r>
              <a:rPr lang="en-GB" sz="2700" b="0" i="0">
                <a:solidFill>
                  <a:srgbClr val="000000"/>
                </a:solidFill>
                <a:effectLst/>
                <a:latin typeface="Segoe UI" panose="020B0502040204020203" pitchFamily="34" charset="0"/>
              </a:rPr>
              <a:t/>
            </a:r>
            <a:br>
              <a:rPr lang="en-GB" sz="2700" b="0" i="0">
                <a:solidFill>
                  <a:srgbClr val="000000"/>
                </a:solidFill>
                <a:effectLst/>
                <a:latin typeface="Segoe UI" panose="020B0502040204020203" pitchFamily="34" charset="0"/>
              </a:rPr>
            </a:br>
            <a:r>
              <a:rPr lang="en-GB" sz="2400" b="0" i="0">
                <a:solidFill>
                  <a:srgbClr val="000000"/>
                </a:solidFill>
                <a:effectLst/>
                <a:latin typeface="Comic Sans MS" panose="030F0702030302020204" pitchFamily="66" charset="0"/>
              </a:rPr>
              <a:t>PE sessions will be on a Thursday. Please send your child into school wearing their PE kit. This will change after the October 1/2 term.</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Forest School is on a Friday morning. Please send your child into school wearing warm old clothes and with waterproofs in a bag. In addition to this, please could you send in your child’s school uniform in case they need to change because of wet/muddy clothing.</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Wellies should be kept in school, as we are outside in the Windmills garden every day! </a:t>
            </a: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455906" y="4705722"/>
            <a:ext cx="9144000" cy="1655762"/>
          </a:xfrm>
        </p:spPr>
        <p:txBody>
          <a:bodyPr/>
          <a:lstStyle/>
          <a:p>
            <a:endParaRPr lang="en-GB"/>
          </a:p>
        </p:txBody>
      </p:sp>
    </p:spTree>
    <p:extLst>
      <p:ext uri="{BB962C8B-B14F-4D97-AF65-F5344CB8AC3E}">
        <p14:creationId xmlns:p14="http://schemas.microsoft.com/office/powerpoint/2010/main" val="375937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2062163" y="2428081"/>
            <a:ext cx="7928042" cy="4785089"/>
          </a:xfrm>
        </p:spPr>
        <p:txBody>
          <a:bodyPr>
            <a:normAutofit fontScale="90000"/>
          </a:bodyPr>
          <a:lstStyle/>
          <a:p>
            <a:pPr rtl="0" fontAlgn="base"/>
            <a:r>
              <a:rPr lang="en-GB" sz="4000" b="0" i="0" u="sng">
                <a:solidFill>
                  <a:srgbClr val="000000"/>
                </a:solidFill>
                <a:effectLst/>
                <a:latin typeface="Comic Sans MS" panose="030F0702030302020204" pitchFamily="66" charset="0"/>
              </a:rPr>
              <a:t/>
            </a:r>
            <a:br>
              <a:rPr lang="en-GB" sz="4000" b="0" i="0" u="sng">
                <a:solidFill>
                  <a:srgbClr val="000000"/>
                </a:solidFill>
                <a:effectLst/>
                <a:latin typeface="Comic Sans MS" panose="030F0702030302020204" pitchFamily="66" charset="0"/>
              </a:rPr>
            </a:br>
            <a:r>
              <a:rPr lang="en-GB" sz="4000" b="0" i="0" u="sng">
                <a:solidFill>
                  <a:srgbClr val="000000"/>
                </a:solidFill>
                <a:effectLst/>
                <a:latin typeface="Comic Sans MS" panose="030F0702030302020204" pitchFamily="66" charset="0"/>
              </a:rPr>
              <a:t/>
            </a:r>
            <a:br>
              <a:rPr lang="en-GB" sz="4000" b="0" i="0" u="sng">
                <a:solidFill>
                  <a:srgbClr val="000000"/>
                </a:solidFill>
                <a:effectLst/>
                <a:latin typeface="Comic Sans MS" panose="030F0702030302020204" pitchFamily="66" charset="0"/>
              </a:rPr>
            </a:br>
            <a:r>
              <a:rPr lang="en-GB" sz="4000" b="0" i="0" u="sng">
                <a:solidFill>
                  <a:srgbClr val="000000"/>
                </a:solidFill>
                <a:effectLst/>
                <a:latin typeface="Comic Sans MS" panose="030F0702030302020204" pitchFamily="66" charset="0"/>
              </a:rPr>
              <a:t>Home Learning/Home School Communication</a:t>
            </a:r>
            <a:r>
              <a:rPr lang="en-GB" sz="4000" b="0" i="0">
                <a:solidFill>
                  <a:srgbClr val="000000"/>
                </a:solidFill>
                <a:effectLst/>
                <a:latin typeface="Comic Sans MS" panose="030F0702030302020204" pitchFamily="66" charset="0"/>
              </a:rPr>
              <a:t> </a:t>
            </a:r>
            <a:br>
              <a:rPr lang="en-GB" sz="4000" b="0" i="0">
                <a:solidFill>
                  <a:srgbClr val="000000"/>
                </a:solidFill>
                <a:effectLst/>
                <a:latin typeface="Comic Sans MS" panose="030F0702030302020204" pitchFamily="66" charset="0"/>
              </a:rPr>
            </a:br>
            <a:r>
              <a:rPr lang="en-GB" b="0" i="0">
                <a:solidFill>
                  <a:srgbClr val="000000"/>
                </a:solidFill>
                <a:effectLst/>
                <a:latin typeface="Segoe UI" panose="020B0502040204020203" pitchFamily="34" charset="0"/>
              </a:rPr>
              <a:t/>
            </a:r>
            <a:br>
              <a:rPr lang="en-GB" b="0" i="0">
                <a:solidFill>
                  <a:srgbClr val="000000"/>
                </a:solidFill>
                <a:effectLst/>
                <a:latin typeface="Segoe UI" panose="020B0502040204020203" pitchFamily="34" charset="0"/>
              </a:rPr>
            </a:br>
            <a:r>
              <a:rPr lang="en-GB" sz="1800" b="0" i="0">
                <a:solidFill>
                  <a:srgbClr val="000000"/>
                </a:solidFill>
                <a:effectLst/>
                <a:latin typeface="Comic Sans MS" panose="030F0702030302020204" pitchFamily="66" charset="0"/>
              </a:rPr>
              <a:t>Sharing books and stories at home (watch out for the yellow Reading Record)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Practising fine motor skills, writing their name and forming letter shapes (please ensure you check the letter formation shee</a:t>
            </a:r>
            <a:r>
              <a:rPr lang="en-GB" sz="1800">
                <a:solidFill>
                  <a:srgbClr val="000000"/>
                </a:solidFill>
                <a:latin typeface="Comic Sans MS" panose="030F0702030302020204" pitchFamily="66" charset="0"/>
              </a:rPr>
              <a:t>t)</a:t>
            </a:r>
            <a:r>
              <a:rPr lang="en-GB" sz="1800" b="0" i="0">
                <a:solidFill>
                  <a:srgbClr val="000000"/>
                </a:solidFill>
                <a:effectLst/>
                <a:latin typeface="Comic Sans MS" panose="030F0702030302020204" pitchFamily="66" charset="0"/>
              </a:rPr>
              <a:t>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t>
            </a:r>
            <a:r>
              <a:rPr lang="en-GB" b="0" i="0">
                <a:solidFill>
                  <a:srgbClr val="000000"/>
                </a:solidFill>
                <a:effectLst/>
                <a:latin typeface="Segoe UI" panose="020B0502040204020203" pitchFamily="34" charset="0"/>
              </a:rPr>
              <a:t/>
            </a:r>
            <a:br>
              <a:rPr lang="en-GB" b="0" i="0">
                <a:solidFill>
                  <a:srgbClr val="000000"/>
                </a:solidFill>
                <a:effectLst/>
                <a:latin typeface="Segoe UI" panose="020B0502040204020203" pitchFamily="34" charset="0"/>
              </a:rPr>
            </a:br>
            <a:r>
              <a:rPr lang="en-GB" sz="1800" b="0" i="0">
                <a:solidFill>
                  <a:srgbClr val="000000"/>
                </a:solidFill>
                <a:effectLst/>
                <a:latin typeface="Comic Sans MS" panose="030F0702030302020204" pitchFamily="66" charset="0"/>
              </a:rPr>
              <a:t> Please be reassured </a:t>
            </a:r>
            <a:r>
              <a:rPr lang="en-GB" sz="1800">
                <a:solidFill>
                  <a:srgbClr val="000000"/>
                </a:solidFill>
                <a:latin typeface="Comic Sans MS" panose="030F0702030302020204" pitchFamily="66" charset="0"/>
              </a:rPr>
              <a:t>that if for any reason you have any questions or concerns</a:t>
            </a:r>
            <a:br>
              <a:rPr lang="en-GB" sz="1800">
                <a:solidFill>
                  <a:srgbClr val="000000"/>
                </a:solidFill>
                <a:latin typeface="Comic Sans MS" panose="030F0702030302020204" pitchFamily="66" charset="0"/>
              </a:rPr>
            </a:br>
            <a:r>
              <a:rPr lang="en-GB" sz="1800">
                <a:solidFill>
                  <a:srgbClr val="000000"/>
                </a:solidFill>
                <a:latin typeface="Comic Sans MS" panose="030F0702030302020204" pitchFamily="66" charset="0"/>
              </a:rPr>
              <a:t>Mrs Wade and myself are always here. The mornings are sometimes rather busy so it may need to be in the afternoon but if something is urgent let us know and we will attend to the issue sooner.</a:t>
            </a: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b="0" i="0">
                <a:solidFill>
                  <a:srgbClr val="000000"/>
                </a:solidFill>
                <a:effectLst/>
                <a:latin typeface="Segoe UI" panose="020B0502040204020203" pitchFamily="34" charset="0"/>
              </a:rPr>
              <a:t/>
            </a:r>
            <a:br>
              <a:rPr lang="en-GB" b="0" i="0">
                <a:solidFill>
                  <a:srgbClr val="000000"/>
                </a:solidFill>
                <a:effectLst/>
                <a:latin typeface="Segoe UI" panose="020B0502040204020203" pitchFamily="34" charset="0"/>
              </a:rPr>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92094" y="5889176"/>
            <a:ext cx="9144000" cy="481519"/>
          </a:xfrm>
        </p:spPr>
        <p:txBody>
          <a:bodyPr/>
          <a:lstStyle/>
          <a:p>
            <a:endParaRPr lang="en-GB"/>
          </a:p>
        </p:txBody>
      </p:sp>
    </p:spTree>
    <p:extLst>
      <p:ext uri="{BB962C8B-B14F-4D97-AF65-F5344CB8AC3E}">
        <p14:creationId xmlns:p14="http://schemas.microsoft.com/office/powerpoint/2010/main" val="93082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2131979" y="532109"/>
            <a:ext cx="7928042" cy="4785089"/>
          </a:xfrm>
        </p:spPr>
        <p:txBody>
          <a:bodyPr>
            <a:normAutofit/>
          </a:bodyPr>
          <a:lstStyle/>
          <a:p>
            <a:pPr rtl="0" fontAlgn="base"/>
            <a:r>
              <a:rPr lang="en-GB" sz="4000" b="0" i="0" u="sng">
                <a:solidFill>
                  <a:srgbClr val="000000"/>
                </a:solidFill>
                <a:effectLst/>
                <a:latin typeface="Comic Sans MS" panose="030F0702030302020204" pitchFamily="66" charset="0"/>
              </a:rPr>
              <a:t/>
            </a:r>
            <a:br>
              <a:rPr lang="en-GB" sz="4000" b="0" i="0" u="sng">
                <a:solidFill>
                  <a:srgbClr val="000000"/>
                </a:solidFill>
                <a:effectLst/>
                <a:latin typeface="Comic Sans MS" panose="030F0702030302020204" pitchFamily="66" charset="0"/>
              </a:rPr>
            </a:br>
            <a:r>
              <a:rPr lang="en-GB" sz="4000" b="0" i="0" u="sng">
                <a:solidFill>
                  <a:srgbClr val="000000"/>
                </a:solidFill>
                <a:effectLst/>
                <a:latin typeface="Comic Sans MS" panose="030F0702030302020204" pitchFamily="66" charset="0"/>
              </a:rPr>
              <a:t/>
            </a:r>
            <a:br>
              <a:rPr lang="en-GB" sz="4000" b="0" i="0" u="sng">
                <a:solidFill>
                  <a:srgbClr val="000000"/>
                </a:solidFill>
                <a:effectLst/>
                <a:latin typeface="Comic Sans MS" panose="030F0702030302020204" pitchFamily="66" charset="0"/>
              </a:rPr>
            </a:br>
            <a:r>
              <a:rPr lang="en-GB" sz="4000" b="0" i="0" u="sng">
                <a:solidFill>
                  <a:srgbClr val="000000"/>
                </a:solidFill>
                <a:effectLst/>
                <a:latin typeface="Comic Sans MS" panose="030F0702030302020204" pitchFamily="66" charset="0"/>
              </a:rPr>
              <a:t>Does anyone have any questions? </a:t>
            </a:r>
            <a:r>
              <a:rPr lang="en-GB" sz="4000" b="0" i="0">
                <a:solidFill>
                  <a:srgbClr val="000000"/>
                </a:solidFill>
                <a:effectLst/>
                <a:latin typeface="Comic Sans MS" panose="030F0702030302020204" pitchFamily="66" charset="0"/>
              </a:rPr>
              <a:t/>
            </a:r>
            <a:br>
              <a:rPr lang="en-GB" sz="40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b="0" i="0">
                <a:solidFill>
                  <a:srgbClr val="000000"/>
                </a:solidFill>
                <a:effectLst/>
                <a:latin typeface="Segoe UI" panose="020B0502040204020203" pitchFamily="34" charset="0"/>
              </a:rPr>
              <a:t/>
            </a:r>
            <a:br>
              <a:rPr lang="en-GB" b="0" i="0">
                <a:solidFill>
                  <a:srgbClr val="000000"/>
                </a:solidFill>
                <a:effectLst/>
                <a:latin typeface="Segoe UI" panose="020B0502040204020203" pitchFamily="34" charset="0"/>
              </a:rPr>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92094" y="5889176"/>
            <a:ext cx="9144000" cy="481519"/>
          </a:xfrm>
        </p:spPr>
        <p:txBody>
          <a:bodyPr/>
          <a:lstStyle/>
          <a:p>
            <a:endParaRPr lang="en-GB"/>
          </a:p>
        </p:txBody>
      </p:sp>
    </p:spTree>
    <p:extLst>
      <p:ext uri="{BB962C8B-B14F-4D97-AF65-F5344CB8AC3E}">
        <p14:creationId xmlns:p14="http://schemas.microsoft.com/office/powerpoint/2010/main" val="371424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p:txBody>
          <a:bodyPr/>
          <a:lstStyle/>
          <a:p>
            <a:r>
              <a:rPr lang="en-GB"/>
              <a:t>Thank you for coming</a:t>
            </a:r>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790453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p:txBody>
          <a:bodyPr>
            <a:normAutofit fontScale="90000"/>
          </a:bodyPr>
          <a:lstStyle/>
          <a:p>
            <a:r>
              <a:rPr lang="en-GB"/>
              <a:t>Welcome and thank you very much for coming along this morning.</a:t>
            </a:r>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4000" y="3602037"/>
            <a:ext cx="9144000" cy="1971911"/>
          </a:xfrm>
        </p:spPr>
        <p:txBody>
          <a:bodyPr vert="horz" lIns="91440" tIns="45720" rIns="91440" bIns="45720" rtlCol="0" anchor="t">
            <a:normAutofit lnSpcReduction="10000"/>
          </a:bodyPr>
          <a:lstStyle/>
          <a:p>
            <a:r>
              <a:rPr lang="en-GB"/>
              <a:t>For those who have not met me, I am Mrs Apuzzo and together with Mrs Wade will be teaching your children in Windmills. </a:t>
            </a:r>
          </a:p>
          <a:p>
            <a:r>
              <a:rPr lang="en-GB"/>
              <a:t>Mrs Wade will be working from Monday to Wednesday and I will be in school on Thursdays and Fridays. </a:t>
            </a:r>
          </a:p>
          <a:p>
            <a:r>
              <a:rPr lang="en-GB"/>
              <a:t>Mrs McCall will be with us every day.</a:t>
            </a:r>
          </a:p>
          <a:p>
            <a:endParaRPr lang="en-GB"/>
          </a:p>
          <a:p>
            <a:endParaRPr lang="en-GB"/>
          </a:p>
          <a:p>
            <a:endParaRPr lang="en-GB"/>
          </a:p>
        </p:txBody>
      </p:sp>
    </p:spTree>
    <p:extLst>
      <p:ext uri="{BB962C8B-B14F-4D97-AF65-F5344CB8AC3E}">
        <p14:creationId xmlns:p14="http://schemas.microsoft.com/office/powerpoint/2010/main" val="6389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957256"/>
            <a:ext cx="9144000" cy="3326858"/>
          </a:xfrm>
        </p:spPr>
        <p:txBody>
          <a:bodyPr>
            <a:normAutofit fontScale="90000"/>
          </a:bodyPr>
          <a:lstStyle/>
          <a:p>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
            </a:r>
            <a:br>
              <a:rPr lang="en-GB" sz="2700" b="0" i="0">
                <a:solidFill>
                  <a:srgbClr val="000000"/>
                </a:solidFill>
                <a:effectLst/>
                <a:latin typeface="Comic Sans MS" panose="030F0702030302020204" pitchFamily="66" charset="0"/>
              </a:rPr>
            </a:br>
            <a:r>
              <a:rPr lang="en-GB" sz="2700" b="0" i="0">
                <a:solidFill>
                  <a:srgbClr val="000000"/>
                </a:solidFill>
                <a:effectLst/>
                <a:latin typeface="Comic Sans MS" panose="030F0702030302020204" pitchFamily="66" charset="0"/>
              </a:rPr>
              <a:t>Over the first half of this term the Windmills staff will be spending lots of time getting to know the children. </a:t>
            </a:r>
            <a:r>
              <a:rPr lang="en-GB" sz="2700">
                <a:solidFill>
                  <a:srgbClr val="000000"/>
                </a:solidFill>
                <a:latin typeface="Comic Sans MS" panose="030F0702030302020204" pitchFamily="66" charset="0"/>
              </a:rPr>
              <a:t>We will be</a:t>
            </a:r>
            <a:r>
              <a:rPr lang="en-GB" sz="2700" b="0" i="0">
                <a:solidFill>
                  <a:srgbClr val="000000"/>
                </a:solidFill>
                <a:effectLst/>
                <a:latin typeface="Comic Sans MS" panose="030F0702030302020204" pitchFamily="66" charset="0"/>
              </a:rPr>
              <a:t> providing them with a mixture of opportunities for learning through play and adult led activities.  We will focus on </a:t>
            </a:r>
            <a:r>
              <a:rPr lang="en-GB" sz="2700">
                <a:solidFill>
                  <a:srgbClr val="000000"/>
                </a:solidFill>
                <a:latin typeface="Comic Sans MS" panose="030F0702030302020204" pitchFamily="66" charset="0"/>
              </a:rPr>
              <a:t>classroom</a:t>
            </a:r>
            <a:r>
              <a:rPr lang="en-GB" sz="2700" b="0" i="0">
                <a:solidFill>
                  <a:srgbClr val="000000"/>
                </a:solidFill>
                <a:effectLst/>
                <a:latin typeface="Comic Sans MS" panose="030F0702030302020204" pitchFamily="66" charset="0"/>
              </a:rPr>
              <a:t> routines, developing personal, social and emotional skills as well as learning to build friendships.</a:t>
            </a:r>
            <a:r>
              <a:rPr lang="en-GB" sz="2700">
                <a:solidFill>
                  <a:srgbClr val="000000"/>
                </a:solidFill>
                <a:latin typeface="Comic Sans MS" panose="030F0702030302020204" pitchFamily="66" charset="0"/>
              </a:rPr>
              <a:t> We will also be </a:t>
            </a:r>
            <a:r>
              <a:rPr lang="en-GB" sz="2700" b="0" i="0">
                <a:solidFill>
                  <a:srgbClr val="000000"/>
                </a:solidFill>
                <a:effectLst/>
                <a:latin typeface="Comic Sans MS" panose="030F0702030302020204" pitchFamily="66" charset="0"/>
              </a:rPr>
              <a:t> learning to take responsibility for our belongings and ourselves. </a:t>
            </a:r>
            <a:r>
              <a:rPr lang="en-GB" sz="2000" b="0" i="0">
                <a:solidFill>
                  <a:srgbClr val="000000"/>
                </a:solidFill>
                <a:effectLst/>
                <a:latin typeface="Comic Sans MS" panose="030F0702030302020204" pitchFamily="66" charset="0"/>
              </a:rPr>
              <a:t> </a:t>
            </a: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4000" y="3822968"/>
            <a:ext cx="9144000" cy="1434831"/>
          </a:xfrm>
        </p:spPr>
        <p:txBody>
          <a:bodyPr>
            <a:normAutofit/>
          </a:bodyPr>
          <a:lstStyle/>
          <a:p>
            <a:r>
              <a:rPr lang="en-GB" b="0" i="0">
                <a:solidFill>
                  <a:srgbClr val="000000"/>
                </a:solidFill>
                <a:effectLst/>
                <a:latin typeface="Comic Sans MS" panose="030F0702030302020204" pitchFamily="66" charset="0"/>
              </a:rPr>
              <a:t>We will use our observations together with information gathered from Baseline Assessments, which are soon to be done, to identify areas of strength and areas for development for each child.</a:t>
            </a:r>
            <a:endParaRPr lang="en-GB"/>
          </a:p>
        </p:txBody>
      </p:sp>
    </p:spTree>
    <p:extLst>
      <p:ext uri="{BB962C8B-B14F-4D97-AF65-F5344CB8AC3E}">
        <p14:creationId xmlns:p14="http://schemas.microsoft.com/office/powerpoint/2010/main" val="352839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611185"/>
            <a:ext cx="9144000" cy="2471737"/>
          </a:xfrm>
        </p:spPr>
        <p:txBody>
          <a:bodyPr/>
          <a:lstStyle/>
          <a:p>
            <a:r>
              <a:rPr lang="en-GB" sz="3600" b="0" i="0">
                <a:solidFill>
                  <a:srgbClr val="000000"/>
                </a:solidFill>
                <a:effectLst/>
                <a:latin typeface="Comic Sans MS" panose="030F0702030302020204" pitchFamily="66" charset="0"/>
              </a:rPr>
              <a:t>Autumn - I Can Grow </a:t>
            </a: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r>
              <a:rPr lang="en-GB" sz="1800" b="0" i="0">
                <a:solidFill>
                  <a:srgbClr val="000000"/>
                </a:solidFill>
                <a:effectLst/>
                <a:latin typeface="Comic Sans MS" panose="030F0702030302020204" pitchFamily="66" charset="0"/>
              </a:rPr>
              <a:t/>
            </a:r>
            <a:br>
              <a:rPr lang="en-GB" sz="1800" b="0" i="0">
                <a:solidFill>
                  <a:srgbClr val="000000"/>
                </a:solidFill>
                <a:effectLst/>
                <a:latin typeface="Comic Sans MS" panose="030F0702030302020204" pitchFamily="66" charset="0"/>
              </a:rPr>
            </a:br>
            <a:endParaRPr lang="en-GB"/>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p:txBody>
          <a:bodyPr/>
          <a:lstStyle/>
          <a:p>
            <a:endParaRPr lang="en-GB"/>
          </a:p>
          <a:p>
            <a:endParaRPr lang="en-GB"/>
          </a:p>
          <a:p>
            <a:endParaRPr lang="en-GB"/>
          </a:p>
        </p:txBody>
      </p:sp>
      <p:pic>
        <p:nvPicPr>
          <p:cNvPr id="1030" name="Picture 6" descr="How Involving Children in Growing Food ...">
            <a:extLst>
              <a:ext uri="{FF2B5EF4-FFF2-40B4-BE49-F238E27FC236}">
                <a16:creationId xmlns="" xmlns:a16="http://schemas.microsoft.com/office/drawing/2014/main" id="{38C545F7-F0AD-AECF-7A7D-E8BAD53591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4485" y="1847053"/>
            <a:ext cx="6245139" cy="3405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31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233200"/>
            <a:ext cx="9144000" cy="3196719"/>
          </a:xfrm>
        </p:spPr>
        <p:txBody>
          <a:bodyPr>
            <a:normAutofit fontScale="90000"/>
          </a:bodyPr>
          <a:lstStyle/>
          <a:p>
            <a:r>
              <a:rPr lang="en-GB" sz="2400" b="0" i="0">
                <a:solidFill>
                  <a:srgbClr val="000000"/>
                </a:solidFill>
                <a:effectLst/>
                <a:latin typeface="Comic Sans MS" panose="030F0702030302020204" pitchFamily="66" charset="0"/>
              </a:rPr>
              <a:t>We start this term by finding out about Windmills, Harvest and Bread. We learn about these through a variety of wonderful stories.</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We will be acting out these stories as this helps us to develop greater understanding which in turn helps us to find out how our food is grown.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We then move on to finding out about how we grow and change.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
            </a:r>
            <a:br>
              <a:rPr lang="en-GB" sz="2400" b="0" i="0">
                <a:solidFill>
                  <a:srgbClr val="000000"/>
                </a:solidFill>
                <a:effectLst/>
                <a:latin typeface="Comic Sans MS" panose="030F0702030302020204" pitchFamily="66" charset="0"/>
              </a:rPr>
            </a:br>
            <a:r>
              <a:rPr lang="en-GB" sz="2400">
                <a:solidFill>
                  <a:srgbClr val="000000"/>
                </a:solidFill>
                <a:latin typeface="Comic Sans MS" panose="030F0702030302020204" pitchFamily="66" charset="0"/>
              </a:rPr>
              <a:t>In addition to</a:t>
            </a:r>
            <a:r>
              <a:rPr lang="en-GB" sz="2400" b="0" i="0">
                <a:solidFill>
                  <a:srgbClr val="000000"/>
                </a:solidFill>
                <a:effectLst/>
                <a:latin typeface="Comic Sans MS" panose="030F0702030302020204" pitchFamily="66" charset="0"/>
              </a:rPr>
              <a:t> learning about families and different celebrations. </a:t>
            </a:r>
            <a:endParaRPr lang="en-GB" sz="24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4000" y="6391071"/>
            <a:ext cx="9144000" cy="246215"/>
          </a:xfrm>
        </p:spPr>
        <p:txBody>
          <a:bodyPr>
            <a:normAutofit fontScale="55000" lnSpcReduction="20000"/>
          </a:bodyPr>
          <a:lstStyle/>
          <a:p>
            <a:endParaRPr lang="en-GB"/>
          </a:p>
        </p:txBody>
      </p:sp>
    </p:spTree>
    <p:extLst>
      <p:ext uri="{BB962C8B-B14F-4D97-AF65-F5344CB8AC3E}">
        <p14:creationId xmlns:p14="http://schemas.microsoft.com/office/powerpoint/2010/main" val="405111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p:txBody>
          <a:bodyPr>
            <a:normAutofit/>
          </a:bodyPr>
          <a:lstStyle/>
          <a:p>
            <a:r>
              <a:rPr lang="en-GB" sz="3600" b="0" i="0">
                <a:solidFill>
                  <a:srgbClr val="000000"/>
                </a:solidFill>
                <a:effectLst/>
                <a:latin typeface="Comic Sans MS" panose="030F0702030302020204" pitchFamily="66" charset="0"/>
              </a:rPr>
              <a:t>Spring - Fly High and Explore </a:t>
            </a:r>
            <a:br>
              <a:rPr lang="en-GB" sz="3600" b="0" i="0">
                <a:solidFill>
                  <a:srgbClr val="000000"/>
                </a:solidFill>
                <a:effectLst/>
                <a:latin typeface="Comic Sans MS" panose="030F0702030302020204" pitchFamily="66" charset="0"/>
              </a:rPr>
            </a:br>
            <a:r>
              <a:rPr lang="en-GB" sz="3600" b="0" i="0">
                <a:solidFill>
                  <a:srgbClr val="000000"/>
                </a:solidFill>
                <a:effectLst/>
                <a:latin typeface="Comic Sans MS" panose="030F0702030302020204" pitchFamily="66" charset="0"/>
              </a:rPr>
              <a:t/>
            </a:r>
            <a:br>
              <a:rPr lang="en-GB" sz="3600" b="0" i="0">
                <a:solidFill>
                  <a:srgbClr val="000000"/>
                </a:solidFill>
                <a:effectLst/>
                <a:latin typeface="Comic Sans MS" panose="030F0702030302020204" pitchFamily="66" charset="0"/>
              </a:rPr>
            </a:br>
            <a:endParaRPr lang="en-GB" sz="36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p:txBody>
          <a:bodyPr/>
          <a:lstStyle/>
          <a:p>
            <a:endParaRPr lang="en-GB"/>
          </a:p>
        </p:txBody>
      </p:sp>
      <p:pic>
        <p:nvPicPr>
          <p:cNvPr id="2050" name="Picture 2" descr="Kids rocket launch ...">
            <a:extLst>
              <a:ext uri="{FF2B5EF4-FFF2-40B4-BE49-F238E27FC236}">
                <a16:creationId xmlns="" xmlns:a16="http://schemas.microsoft.com/office/drawing/2014/main" id="{89797D00-503D-D7E7-A2D4-42833A266C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3579" y="2716907"/>
            <a:ext cx="5184842" cy="3255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32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122363"/>
            <a:ext cx="9144000" cy="2972982"/>
          </a:xfrm>
        </p:spPr>
        <p:txBody>
          <a:bodyPr>
            <a:normAutofit/>
          </a:bodyPr>
          <a:lstStyle/>
          <a:p>
            <a:r>
              <a:rPr lang="en-GB" sz="2400" b="0" i="0">
                <a:solidFill>
                  <a:srgbClr val="000000"/>
                </a:solidFill>
                <a:effectLst/>
                <a:latin typeface="Comic Sans MS" panose="030F0702030302020204" pitchFamily="66" charset="0"/>
              </a:rPr>
              <a:t>An exciting topic to start this term where the children will be exploring space, rockets, planets, stars, aliens </a:t>
            </a:r>
            <a:r>
              <a:rPr lang="en-GB" sz="2400">
                <a:solidFill>
                  <a:srgbClr val="000000"/>
                </a:solidFill>
                <a:latin typeface="Comic Sans MS" panose="030F0702030302020204" pitchFamily="66" charset="0"/>
              </a:rPr>
              <a:t>and</a:t>
            </a:r>
            <a:r>
              <a:rPr lang="en-GB" sz="2400" b="0" i="0">
                <a:solidFill>
                  <a:srgbClr val="000000"/>
                </a:solidFill>
                <a:effectLst/>
                <a:latin typeface="Comic Sans MS" panose="030F0702030302020204" pitchFamily="66" charset="0"/>
              </a:rPr>
              <a:t> life as an astronaut!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We will then move on to finding out about nocturnal animals and focus particularly on owls.  We also hope to have a visit from some owls and a Planetarium. </a:t>
            </a:r>
            <a:endParaRPr lang="en-GB" sz="24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4000" y="4827723"/>
            <a:ext cx="9144000" cy="1655762"/>
          </a:xfrm>
        </p:spPr>
        <p:txBody>
          <a:bodyPr/>
          <a:lstStyle/>
          <a:p>
            <a:endParaRPr lang="en-GB"/>
          </a:p>
        </p:txBody>
      </p:sp>
    </p:spTree>
    <p:extLst>
      <p:ext uri="{BB962C8B-B14F-4D97-AF65-F5344CB8AC3E}">
        <p14:creationId xmlns:p14="http://schemas.microsoft.com/office/powerpoint/2010/main" val="80096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08795"/>
            <a:ext cx="9144000" cy="2387600"/>
          </a:xfrm>
        </p:spPr>
        <p:txBody>
          <a:bodyPr>
            <a:normAutofit/>
          </a:bodyPr>
          <a:lstStyle/>
          <a:p>
            <a:r>
              <a:rPr lang="en-GB" sz="3600" b="0" i="0">
                <a:solidFill>
                  <a:srgbClr val="000000"/>
                </a:solidFill>
                <a:effectLst/>
                <a:latin typeface="Comic Sans MS" panose="030F0702030302020204" pitchFamily="66" charset="0"/>
              </a:rPr>
              <a:t>Summer - Out and About  </a:t>
            </a:r>
            <a:endParaRPr lang="en-GB" sz="36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2330442" y="5792719"/>
            <a:ext cx="14977131" cy="2001721"/>
          </a:xfrm>
        </p:spPr>
        <p:txBody>
          <a:bodyPr/>
          <a:lstStyle/>
          <a:p>
            <a:endParaRPr lang="en-GB"/>
          </a:p>
        </p:txBody>
      </p:sp>
      <p:pic>
        <p:nvPicPr>
          <p:cNvPr id="3074" name="Picture 2" descr="sea, air and rail - Supreme Freight">
            <a:extLst>
              <a:ext uri="{FF2B5EF4-FFF2-40B4-BE49-F238E27FC236}">
                <a16:creationId xmlns="" xmlns:a16="http://schemas.microsoft.com/office/drawing/2014/main" id="{B115649C-2B50-9438-4327-2505A83E45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3018" y="2636241"/>
            <a:ext cx="6482214" cy="2778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16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A422C1-D0A2-BE4B-2BE7-9D59FDE87298}"/>
              </a:ext>
            </a:extLst>
          </p:cNvPr>
          <p:cNvSpPr>
            <a:spLocks noGrp="1"/>
          </p:cNvSpPr>
          <p:nvPr>
            <p:ph type="ctrTitle"/>
          </p:nvPr>
        </p:nvSpPr>
        <p:spPr>
          <a:xfrm>
            <a:off x="1524000" y="1862847"/>
            <a:ext cx="9144000" cy="2387600"/>
          </a:xfrm>
        </p:spPr>
        <p:txBody>
          <a:bodyPr>
            <a:noAutofit/>
          </a:bodyPr>
          <a:lstStyle/>
          <a:p>
            <a:r>
              <a:rPr lang="en-GB" sz="2400" b="0" i="0">
                <a:solidFill>
                  <a:srgbClr val="000000"/>
                </a:solidFill>
                <a:effectLst/>
                <a:latin typeface="Comic Sans MS" panose="030F0702030302020204" pitchFamily="66" charset="0"/>
              </a:rPr>
              <a:t>In the summer term we will explore different types of homes and transport through stories.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We will go on a school trip, visit our local area and have fun at our ‘Scooter Day’.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
            </a:r>
            <a:br>
              <a:rPr lang="en-GB" sz="2400" b="0" i="0">
                <a:solidFill>
                  <a:srgbClr val="000000"/>
                </a:solidFill>
                <a:effectLst/>
                <a:latin typeface="Comic Sans MS" panose="030F0702030302020204" pitchFamily="66" charset="0"/>
              </a:rPr>
            </a:br>
            <a:r>
              <a:rPr lang="en-GB" sz="2400" b="0" i="0">
                <a:solidFill>
                  <a:srgbClr val="000000"/>
                </a:solidFill>
                <a:effectLst/>
                <a:latin typeface="Comic Sans MS" panose="030F0702030302020204" pitchFamily="66" charset="0"/>
              </a:rPr>
              <a:t>We will also learn about the animals that live in our school grounds. </a:t>
            </a:r>
            <a:endParaRPr lang="en-GB" sz="2400"/>
          </a:p>
        </p:txBody>
      </p:sp>
      <p:pic>
        <p:nvPicPr>
          <p:cNvPr id="4" name="Picture 3">
            <a:extLst>
              <a:ext uri="{FF2B5EF4-FFF2-40B4-BE49-F238E27FC236}">
                <a16:creationId xmlns="" xmlns:a16="http://schemas.microsoft.com/office/drawing/2014/main" id="{1B72C696-FE58-3294-A21C-4F0FDD827E4F}"/>
              </a:ext>
            </a:extLst>
          </p:cNvPr>
          <p:cNvPicPr>
            <a:picLocks noChangeAspect="1"/>
          </p:cNvPicPr>
          <p:nvPr/>
        </p:nvPicPr>
        <p:blipFill>
          <a:blip r:embed="rId2"/>
          <a:stretch>
            <a:fillRect/>
          </a:stretch>
        </p:blipFill>
        <p:spPr>
          <a:xfrm>
            <a:off x="9922111" y="4429919"/>
            <a:ext cx="1952403" cy="2207368"/>
          </a:xfrm>
          <a:prstGeom prst="rect">
            <a:avLst/>
          </a:prstGeom>
        </p:spPr>
      </p:pic>
      <p:sp>
        <p:nvSpPr>
          <p:cNvPr id="3" name="Subtitle 2">
            <a:extLst>
              <a:ext uri="{FF2B5EF4-FFF2-40B4-BE49-F238E27FC236}">
                <a16:creationId xmlns="" xmlns:a16="http://schemas.microsoft.com/office/drawing/2014/main" id="{C84EB71F-50DB-17C6-FACE-ABAB92A0E133}"/>
              </a:ext>
            </a:extLst>
          </p:cNvPr>
          <p:cNvSpPr>
            <a:spLocks noGrp="1"/>
          </p:cNvSpPr>
          <p:nvPr>
            <p:ph type="subTitle" idx="1"/>
          </p:nvPr>
        </p:nvSpPr>
        <p:spPr>
          <a:xfrm>
            <a:off x="1524000" y="5294245"/>
            <a:ext cx="9144000" cy="1655762"/>
          </a:xfrm>
        </p:spPr>
        <p:txBody>
          <a:bodyPr/>
          <a:lstStyle/>
          <a:p>
            <a:endParaRPr lang="en-GB"/>
          </a:p>
        </p:txBody>
      </p:sp>
    </p:spTree>
    <p:extLst>
      <p:ext uri="{BB962C8B-B14F-4D97-AF65-F5344CB8AC3E}">
        <p14:creationId xmlns:p14="http://schemas.microsoft.com/office/powerpoint/2010/main" val="4271821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5AE238A208964BBDBEC9AC1FF87939" ma:contentTypeVersion="18" ma:contentTypeDescription="Create a new document." ma:contentTypeScope="" ma:versionID="8f91ebe8deb20fa00e797b3680df40d1">
  <xsd:schema xmlns:xsd="http://www.w3.org/2001/XMLSchema" xmlns:xs="http://www.w3.org/2001/XMLSchema" xmlns:p="http://schemas.microsoft.com/office/2006/metadata/properties" xmlns:ns2="261bc0d2-9bcb-4468-b40b-0f4e32fe8496" xmlns:ns3="71e60b83-d745-4233-a03e-6e0d8a263556" targetNamespace="http://schemas.microsoft.com/office/2006/metadata/properties" ma:root="true" ma:fieldsID="69d7bdb17e278743360dd8f0f725cc7f" ns2:_="" ns3:_="">
    <xsd:import namespace="261bc0d2-9bcb-4468-b40b-0f4e32fe8496"/>
    <xsd:import namespace="71e60b83-d745-4233-a03e-6e0d8a26355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LengthInSeconds"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1bc0d2-9bcb-4468-b40b-0f4e32fe84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cea22c2-b5f0-429d-8e54-f3649bd8dcf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e60b83-d745-4233-a03e-6e0d8a26355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5724709-c2f1-4ee1-8a01-b52a52eab64a}" ma:internalName="TaxCatchAll" ma:showField="CatchAllData" ma:web="71e60b83-d745-4233-a03e-6e0d8a2635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61bc0d2-9bcb-4468-b40b-0f4e32fe8496">
      <Terms xmlns="http://schemas.microsoft.com/office/infopath/2007/PartnerControls"/>
    </lcf76f155ced4ddcb4097134ff3c332f>
    <TaxCatchAll xmlns="71e60b83-d745-4233-a03e-6e0d8a263556" xsi:nil="true"/>
  </documentManagement>
</p:properties>
</file>

<file path=customXml/itemProps1.xml><?xml version="1.0" encoding="utf-8"?>
<ds:datastoreItem xmlns:ds="http://schemas.openxmlformats.org/officeDocument/2006/customXml" ds:itemID="{E4353BB1-73A8-4BA9-AAC7-6BA0ACE3CBA7}">
  <ds:schemaRefs>
    <ds:schemaRef ds:uri="261bc0d2-9bcb-4468-b40b-0f4e32fe8496"/>
    <ds:schemaRef ds:uri="71e60b83-d745-4233-a03e-6e0d8a2635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09C23FC-6AB1-4F4D-B5C6-4B103FB18E89}">
  <ds:schemaRefs>
    <ds:schemaRef ds:uri="http://schemas.microsoft.com/sharepoint/v3/contenttype/forms"/>
  </ds:schemaRefs>
</ds:datastoreItem>
</file>

<file path=customXml/itemProps3.xml><?xml version="1.0" encoding="utf-8"?>
<ds:datastoreItem xmlns:ds="http://schemas.openxmlformats.org/officeDocument/2006/customXml" ds:itemID="{1009EFA1-6976-40E1-8512-DB507BB82FF8}">
  <ds:schemaRefs>
    <ds:schemaRef ds:uri="http://schemas.microsoft.com/office/2006/metadata/properties"/>
    <ds:schemaRef ds:uri="http://purl.org/dc/elements/1.1/"/>
    <ds:schemaRef ds:uri="261bc0d2-9bcb-4468-b40b-0f4e32fe8496"/>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71e60b83-d745-4233-a03e-6e0d8a26355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279</Words>
  <Application>Microsoft Office PowerPoint</Application>
  <PresentationFormat>Custom</PresentationFormat>
  <Paragraphs>33</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Reception Curriculum Meeting </vt:lpstr>
      <vt:lpstr>Welcome and thank you very much for coming along this morning.</vt:lpstr>
      <vt:lpstr>   Over the first half of this term the Windmills staff will be spending lots of time getting to know the children. We will be providing them with a mixture of opportunities for learning through play and adult led activities.  We will focus on classroom routines, developing personal, social and emotional skills as well as learning to build friendships. We will also be  learning to take responsibility for our belongings and ourselves.   </vt:lpstr>
      <vt:lpstr>Autumn - I Can Grow     </vt:lpstr>
      <vt:lpstr>We start this term by finding out about Windmills, Harvest and Bread. We learn about these through a variety of wonderful stories.   We will be acting out these stories as this helps us to develop greater understanding which in turn helps us to find out how our food is grown.   We then move on to finding out about how we grow and change.   In addition to learning about families and different celebrations. </vt:lpstr>
      <vt:lpstr>Spring - Fly High and Explore   </vt:lpstr>
      <vt:lpstr>An exciting topic to start this term where the children will be exploring space, rockets, planets, stars, aliens and life as an astronaut!   We will then move on to finding out about nocturnal animals and focus particularly on owls.  We also hope to have a visit from some owls and a Planetarium. </vt:lpstr>
      <vt:lpstr>Summer - Out and About  </vt:lpstr>
      <vt:lpstr>In the summer term we will explore different types of homes and transport through stories.   We will go on a school trip, visit our local area and have fun at our ‘Scooter Day’.    We will also learn about the animals that live in our school grounds. </vt:lpstr>
      <vt:lpstr> Reading   We will be focusing on encouraging ‘Reading for Pleasure’ and the ‘Love of Books’   Borrowing School Library books and School Reading books   Access to Oxford Owl  Our Mystery Reader Initiative   Reading, sharing and acting out stories   Poetry Basket  Learning to read using Phonics </vt:lpstr>
      <vt:lpstr>PowerPoint Presentation</vt:lpstr>
      <vt:lpstr>      Phonics  The children have daily RWI phonics sessions in school where they learn the letter sounds and practise segmenting and blending sounds together. ‘Fred the Frog’ will help us listen to sounds in words for reading and writing. Then they will start to apply these skills to reading RWI books. </vt:lpstr>
      <vt:lpstr>Maths   Throughout the year in daily maths sessions, we will be focussing on encouraging Maths Talk and building confidence to use Mathematical vocabulary to describe numbers, shapes, size and patterns.  This term we will be focussing on developing key mathematical principles which will build a strong foundation for future maths learning: </vt:lpstr>
      <vt:lpstr>The children will have access to a range of manipulatives (e.g. Numicon, counting objects, bead strings) to help them explore how numbers are made (e.g. finding different ways to make 5).  We will develop the children's understanding of key mathematical concepts by using concrete objects in the first instance and then moving on to using pictorial representations followed by abstract examples such as number sentences e.g. 2+2=4</vt:lpstr>
      <vt:lpstr> Fun Outdoors   PE sessions will be on a Thursday. Please send your child into school wearing their PE kit. This will change after the October 1/2 term. Forest School is on a Friday morning. Please send your child into school wearing warm old clothes and with waterproofs in a bag. In addition to this, please could you send in your child’s school uniform in case they need to change because of wet/muddy clothing. Wellies should be kept in school, as we are outside in the Windmills garden every day!  </vt:lpstr>
      <vt:lpstr>  Home Learning/Home School Communication   Sharing books and stories at home (watch out for the yellow Reading Record)  Practising fine motor skills, writing their name and forming letter shapes (please ensure you check the letter formation sheet)       Please be reassured that if for any reason you have any questions or concerns Mrs Wade and myself are always here. The mornings are sometimes rather busy so it may need to be in the afternoon but if something is urgent let us know and we will attend to the issue sooner.   </vt:lpstr>
      <vt:lpstr>  Does anyone have any questions?     </vt:lpstr>
      <vt:lpstr>Thank you for coming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Curriculum Meeting</dc:title>
  <dc:creator>Emli Apuzzo</dc:creator>
  <cp:lastModifiedBy>Emma Seaton</cp:lastModifiedBy>
  <cp:revision>2</cp:revision>
  <dcterms:created xsi:type="dcterms:W3CDTF">2024-09-07T20:03:26Z</dcterms:created>
  <dcterms:modified xsi:type="dcterms:W3CDTF">2025-01-21T11:35:35Z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0x010100B95AE238A208964BBDBEC9AC1FF87939</vt:lpwstr>
  </property>
  <property fmtid="{D5CDD505-2E9C-101B-9397-08002B2CF9AE}" pid="3" name="MediaServiceImageTags">
    <vt:lpwstr/>
  </property>
</Properties>
</file>