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9" r:id="rId2"/>
    <p:sldId id="719" r:id="rId3"/>
    <p:sldId id="720" r:id="rId4"/>
    <p:sldId id="721" r:id="rId5"/>
    <p:sldId id="722" r:id="rId6"/>
    <p:sldId id="723" r:id="rId7"/>
    <p:sldId id="724" r:id="rId8"/>
    <p:sldId id="725" r:id="rId9"/>
    <p:sldId id="734" r:id="rId10"/>
    <p:sldId id="726" r:id="rId11"/>
    <p:sldId id="735" r:id="rId12"/>
    <p:sldId id="727" r:id="rId13"/>
    <p:sldId id="728" r:id="rId14"/>
    <p:sldId id="731" r:id="rId15"/>
    <p:sldId id="729" r:id="rId16"/>
    <p:sldId id="732" r:id="rId17"/>
    <p:sldId id="730" r:id="rId18"/>
    <p:sldId id="733" r:id="rId19"/>
    <p:sldId id="736" r:id="rId20"/>
    <p:sldId id="737" r:id="rId21"/>
    <p:sldId id="740" r:id="rId22"/>
    <p:sldId id="741" r:id="rId23"/>
    <p:sldId id="742" r:id="rId24"/>
    <p:sldId id="739" r:id="rId25"/>
    <p:sldId id="738" r:id="rId26"/>
    <p:sldId id="743" r:id="rId27"/>
    <p:sldId id="744" r:id="rId28"/>
    <p:sldId id="745" r:id="rId29"/>
    <p:sldId id="746" r:id="rId30"/>
    <p:sldId id="747" r:id="rId31"/>
    <p:sldId id="748" r:id="rId32"/>
    <p:sldId id="749" r:id="rId33"/>
    <p:sldId id="750" r:id="rId34"/>
    <p:sldId id="751" r:id="rId35"/>
    <p:sldId id="752" r:id="rId36"/>
    <p:sldId id="753" r:id="rId37"/>
    <p:sldId id="754" r:id="rId38"/>
    <p:sldId id="760" r:id="rId39"/>
    <p:sldId id="755" r:id="rId40"/>
    <p:sldId id="761" r:id="rId41"/>
    <p:sldId id="756" r:id="rId42"/>
    <p:sldId id="762" r:id="rId43"/>
    <p:sldId id="757" r:id="rId44"/>
    <p:sldId id="763" r:id="rId45"/>
    <p:sldId id="758" r:id="rId46"/>
    <p:sldId id="764" r:id="rId47"/>
    <p:sldId id="759" r:id="rId48"/>
    <p:sldId id="765" r:id="rId49"/>
    <p:sldId id="771" r:id="rId50"/>
    <p:sldId id="767" r:id="rId51"/>
    <p:sldId id="768" r:id="rId52"/>
    <p:sldId id="769" r:id="rId53"/>
    <p:sldId id="770"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388CDA"/>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9" autoAdjust="0"/>
    <p:restoredTop sz="94679" autoAdjust="0"/>
  </p:normalViewPr>
  <p:slideViewPr>
    <p:cSldViewPr snapToGrid="0">
      <p:cViewPr varScale="1">
        <p:scale>
          <a:sx n="116" d="100"/>
          <a:sy n="116" d="100"/>
        </p:scale>
        <p:origin x="108"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31/07/2023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2024 Presentation for Parents, Carers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31/07/2023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31/07/2023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2024 Presentation for Parents, Carers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524503" cy="276999"/>
          </a:xfrm>
          <a:prstGeom prst="rect">
            <a:avLst/>
          </a:prstGeom>
        </p:spPr>
        <p:txBody>
          <a:bodyPr wrap="none">
            <a:spAutoFit/>
          </a:bodyPr>
          <a:lstStyle/>
          <a:p>
            <a:r>
              <a:rPr lang="en-GB" sz="1200" b="1" dirty="0">
                <a:latin typeface="Arial" panose="020B0604020202020204" pitchFamily="34" charset="0"/>
                <a:cs typeface="Arial" panose="020B0604020202020204" pitchFamily="34" charset="0"/>
              </a:rPr>
              <a:t>2024</a:t>
            </a:r>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31/07/2023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31/07/2023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31/07/2023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31/07/2023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31/07/2023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31/07/2023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2024 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13</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2024</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2"/>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F501E6F6-B843-4339-8DDB-23B6BD79BBAE}"/>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0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13</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2024</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630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a:latin typeface="Arial" panose="020B0604020202020204" pitchFamily="34" charset="0"/>
                <a:cs typeface="Arial" panose="020B0604020202020204" pitchFamily="34" charset="0"/>
              </a:rPr>
              <a:t>Tuesday 14</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2024</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Reading paper </a:t>
            </a:r>
            <a:r>
              <a:rPr lang="en-US" dirty="0">
                <a:latin typeface="Arial" panose="020B0604020202020204" pitchFamily="34" charset="0"/>
                <a:cs typeface="Arial" panose="020B0604020202020204" pitchFamily="34" charset="0"/>
              </a:rPr>
              <a:t>focuses on the following areas known as Content Domains: </a:t>
            </a:r>
            <a:br>
              <a:rPr lang="en-US" dirty="0">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2a) give/explain the meaning of words in context;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2b) retrieve and record information/identify key details from fiction and non-fiction;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2c) </a:t>
            </a:r>
            <a:r>
              <a:rPr lang="en-US" sz="1600" i="1" dirty="0" err="1">
                <a:solidFill>
                  <a:srgbClr val="388CDA"/>
                </a:solidFill>
                <a:latin typeface="Arial" panose="020B0604020202020204" pitchFamily="34" charset="0"/>
                <a:cs typeface="Arial" panose="020B0604020202020204" pitchFamily="34" charset="0"/>
              </a:rPr>
              <a:t>summarise</a:t>
            </a:r>
            <a:r>
              <a:rPr lang="en-US" sz="1600" i="1" dirty="0">
                <a:solidFill>
                  <a:srgbClr val="388CDA"/>
                </a:solidFill>
                <a:latin typeface="Arial" panose="020B0604020202020204" pitchFamily="34" charset="0"/>
                <a:cs typeface="Arial" panose="020B0604020202020204" pitchFamily="34" charset="0"/>
              </a:rPr>
              <a:t> main ideas from more than one paragraph;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2d) make inferences from the text/explain and justify inferences with evidence from the 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2e) predict what might happen from details stated and implied;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2f) identify/explain how information/content is related and contributes to meaning as a whole;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2g) identify/explain how meaning is enhanced through choice of words and phrases;</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2h) make comparisons within the text. </a:t>
            </a:r>
            <a:endParaRPr lang="en-US" i="1" dirty="0">
              <a:solidFill>
                <a:srgbClr val="388CDA"/>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32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424601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421625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9C82AE3-F0CF-45C9-AF8D-204F1A1BC924}"/>
              </a:ext>
            </a:extLst>
          </p:cNvPr>
          <p:cNvPicPr>
            <a:picLocks noChangeAspect="1"/>
          </p:cNvPicPr>
          <p:nvPr/>
        </p:nvPicPr>
        <p:blipFill>
          <a:blip r:embed="rId2"/>
          <a:stretch>
            <a:fillRect/>
          </a:stretch>
        </p:blipFill>
        <p:spPr>
          <a:xfrm>
            <a:off x="255181" y="1811365"/>
            <a:ext cx="6848475" cy="371475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2A07AA5-0BC5-4D06-938F-455A6BA0FDAE}"/>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209393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
        <p:nvSpPr>
          <p:cNvPr id="2" name="Oval 1">
            <a:extLst>
              <a:ext uri="{FF2B5EF4-FFF2-40B4-BE49-F238E27FC236}">
                <a16:creationId xmlns:a16="http://schemas.microsoft.com/office/drawing/2014/main" id="{ADDE1C5F-4475-4A65-800F-1D5F4B3B171A}"/>
              </a:ext>
            </a:extLst>
          </p:cNvPr>
          <p:cNvSpPr/>
          <p:nvPr/>
        </p:nvSpPr>
        <p:spPr>
          <a:xfrm rot="19978722">
            <a:off x="4003035" y="3025870"/>
            <a:ext cx="1306368" cy="1420703"/>
          </a:xfrm>
          <a:prstGeom prst="ellipse">
            <a:avLst/>
          </a:prstGeom>
          <a:noFill/>
          <a:ln w="28575">
            <a:solidFill>
              <a:srgbClr val="C7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53CF922-3146-497A-BD4D-14E2FB51E79B}"/>
              </a:ext>
            </a:extLst>
          </p:cNvPr>
          <p:cNvPicPr>
            <a:picLocks noChangeAspect="1"/>
          </p:cNvPicPr>
          <p:nvPr/>
        </p:nvPicPr>
        <p:blipFill>
          <a:blip r:embed="rId2"/>
          <a:stretch>
            <a:fillRect/>
          </a:stretch>
        </p:blipFill>
        <p:spPr>
          <a:xfrm>
            <a:off x="96932" y="1691464"/>
            <a:ext cx="7141574" cy="3960099"/>
          </a:xfrm>
          <a:prstGeom prst="rect">
            <a:avLst/>
          </a:prstGeom>
        </p:spPr>
      </p:pic>
      <p:pic>
        <p:nvPicPr>
          <p:cNvPr id="12" name="Picture 11">
            <a:extLst>
              <a:ext uri="{FF2B5EF4-FFF2-40B4-BE49-F238E27FC236}">
                <a16:creationId xmlns:a16="http://schemas.microsoft.com/office/drawing/2014/main" id="{C59C6767-7C21-46E1-B3F9-2BAC64D4400F}"/>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55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353785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94468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Since the current testing format for the Year 6 SATs began in 2016, there has been a tendency for the number of marks to go in favour towards three particular types of content domain / questions.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in 2017:</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20%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give/explain the meaning of words in context </a:t>
            </a:r>
            <a:r>
              <a:rPr lang="en-GB" dirty="0">
                <a:solidFill>
                  <a:srgbClr val="388CDA"/>
                </a:solidFill>
                <a:latin typeface="Arial" panose="020B0604020202020204" pitchFamily="34" charset="0"/>
                <a:cs typeface="Arial" panose="020B0604020202020204" pitchFamily="34" charset="0"/>
              </a:rPr>
              <a:t>(Content Domain 2a);</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Over a quarter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retrieve/record information or details from the texts </a:t>
            </a:r>
            <a:r>
              <a:rPr lang="en-GB" dirty="0">
                <a:solidFill>
                  <a:srgbClr val="388CDA"/>
                </a:solidFill>
                <a:latin typeface="Arial" panose="020B0604020202020204" pitchFamily="34" charset="0"/>
                <a:cs typeface="Arial" panose="020B0604020202020204" pitchFamily="34" charset="0"/>
              </a:rPr>
              <a:t>(2b);</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Almost half of the marks </a:t>
            </a:r>
            <a:r>
              <a:rPr lang="en-GB" dirty="0">
                <a:solidFill>
                  <a:srgbClr val="388CDA"/>
                </a:solidFill>
                <a:latin typeface="Arial" panose="020B0604020202020204" pitchFamily="34" charset="0"/>
                <a:cs typeface="Arial" panose="020B0604020202020204" pitchFamily="34" charset="0"/>
              </a:rPr>
              <a:t>were allotted to questions requiring children to </a:t>
            </a:r>
            <a:r>
              <a:rPr lang="en-GB" b="1" dirty="0">
                <a:solidFill>
                  <a:srgbClr val="388CDA"/>
                </a:solidFill>
                <a:latin typeface="Arial" panose="020B0604020202020204" pitchFamily="34" charset="0"/>
                <a:cs typeface="Arial" panose="020B0604020202020204" pitchFamily="34" charset="0"/>
              </a:rPr>
              <a:t>make inferences from a text, justifying inferences with text evidence </a:t>
            </a:r>
            <a:r>
              <a:rPr lang="en-GB" dirty="0">
                <a:solidFill>
                  <a:srgbClr val="388CDA"/>
                </a:solidFill>
                <a:latin typeface="Arial" panose="020B0604020202020204" pitchFamily="34" charset="0"/>
                <a:cs typeface="Arial" panose="020B0604020202020204" pitchFamily="34" charset="0"/>
              </a:rPr>
              <a:t>(2d).</a:t>
            </a:r>
          </a:p>
          <a:p>
            <a:pPr marL="285750" indent="-285750">
              <a:buFontTx/>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a:t>
            </a:r>
            <a:r>
              <a:rPr lang="en-GB" b="1" dirty="0">
                <a:latin typeface="Arial" panose="020B0604020202020204" pitchFamily="34" charset="0"/>
                <a:cs typeface="Arial" panose="020B0604020202020204" pitchFamily="34" charset="0"/>
              </a:rPr>
              <a:t>when reading with your child at home</a:t>
            </a:r>
            <a:r>
              <a:rPr lang="en-GB" dirty="0">
                <a:latin typeface="Arial" panose="020B0604020202020204" pitchFamily="34" charset="0"/>
                <a:cs typeface="Arial" panose="020B0604020202020204" pitchFamily="34" charset="0"/>
              </a:rPr>
              <a:t>, try asking questions like: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Find a word in this paragraph that is closest in meaning to ‘provide word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 annoyed’ (2a);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what year did ‘provide fact – e.g. the French authorities make it illegal for people to swim from France to England’? (2b);</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the last paragraph, X does not want to 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Give two reasons why X does not want Y. (2d)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03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447645"/>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a:solidFill>
                  <a:srgbClr val="388CDA"/>
                </a:solidFill>
                <a:latin typeface="Arial" charset="0"/>
                <a:ea typeface="Arial" charset="0"/>
                <a:cs typeface="Arial" charset="0"/>
              </a:rPr>
              <a:t>Monday 13</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2024 </a:t>
            </a:r>
            <a:r>
              <a:rPr lang="en-GB" dirty="0">
                <a:latin typeface="Arial" charset="0"/>
                <a:ea typeface="Arial" charset="0"/>
                <a:cs typeface="Arial" charset="0"/>
              </a:rPr>
              <a:t>and ending on </a:t>
            </a:r>
            <a:r>
              <a:rPr lang="en-GB" b="1" dirty="0">
                <a:solidFill>
                  <a:srgbClr val="388CDA"/>
                </a:solidFill>
                <a:latin typeface="Arial" charset="0"/>
                <a:ea typeface="Arial" charset="0"/>
                <a:cs typeface="Arial" charset="0"/>
              </a:rPr>
              <a:t>Thursday 16</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2024</a:t>
            </a:r>
            <a:r>
              <a:rPr lang="en-GB" dirty="0">
                <a:latin typeface="Arial" charset="0"/>
                <a:ea typeface="Arial" charset="0"/>
                <a:cs typeface="Arial" charset="0"/>
              </a:rPr>
              <a:t>;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Monday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Monday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Tuesday 14</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Wednesday 15</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Wednesday 15</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Thursday 16</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your child’s teacher throughout 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p>
          <a:p>
            <a:pPr marL="342900" indent="-342900">
              <a:buFont typeface="Arial" charset="0"/>
              <a:buChar char="•"/>
            </a:pPr>
            <a:r>
              <a:rPr lang="en-GB" dirty="0">
                <a:solidFill>
                  <a:srgbClr val="388CDA"/>
                </a:solidFill>
                <a:latin typeface="Arial" charset="0"/>
                <a:ea typeface="Arial" charset="0"/>
                <a:cs typeface="Arial" charset="0"/>
              </a:rPr>
              <a:t>There will be no Science sampling for Year 6 this year. </a:t>
            </a:r>
            <a:br>
              <a:rPr lang="en-GB" b="1"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Therefore, </a:t>
            </a:r>
            <a:r>
              <a:rPr lang="en-GB" b="1" dirty="0">
                <a:solidFill>
                  <a:srgbClr val="388CDA"/>
                </a:solidFill>
                <a:latin typeface="Arial" charset="0"/>
                <a:ea typeface="Arial" charset="0"/>
                <a:cs typeface="Arial" charset="0"/>
              </a:rPr>
              <a:t>no Year 6 Science SATs Paper in 2024</a:t>
            </a:r>
            <a:r>
              <a:rPr lang="en-GB" dirty="0">
                <a:solidFill>
                  <a:srgbClr val="388CDA"/>
                </a:solidFill>
                <a:latin typeface="Arial" charset="0"/>
                <a:ea typeface="Arial" charset="0"/>
                <a:cs typeface="Arial" charset="0"/>
              </a:rPr>
              <a:t>.</a:t>
            </a:r>
            <a:r>
              <a:rPr lang="en-GB" b="1" dirty="0">
                <a:solidFill>
                  <a:srgbClr val="388CDA"/>
                </a:solidFill>
                <a:latin typeface="Arial" charset="0"/>
                <a:ea typeface="Arial" charset="0"/>
                <a:cs typeface="Arial" charset="0"/>
              </a:rPr>
              <a:t> </a:t>
            </a:r>
          </a:p>
          <a:p>
            <a:br>
              <a:rPr lang="en-US" sz="1400" i="1" dirty="0">
                <a:latin typeface="Arial "/>
              </a:rPr>
            </a:br>
            <a:r>
              <a:rPr lang="en-US" sz="1400" i="1" dirty="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spTree>
    <p:extLst>
      <p:ext uri="{BB962C8B-B14F-4D97-AF65-F5344CB8AC3E}">
        <p14:creationId xmlns:p14="http://schemas.microsoft.com/office/powerpoint/2010/main" val="115364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B1BA6A-885B-443C-9304-6EE8DEBA7451}"/>
              </a:ext>
            </a:extLst>
          </p:cNvPr>
          <p:cNvPicPr>
            <a:picLocks noChangeAspect="1"/>
          </p:cNvPicPr>
          <p:nvPr/>
        </p:nvPicPr>
        <p:blipFill>
          <a:blip r:embed="rId2"/>
          <a:stretch>
            <a:fillRect/>
          </a:stretch>
        </p:blipFill>
        <p:spPr>
          <a:xfrm>
            <a:off x="344454" y="3946584"/>
            <a:ext cx="5093674"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644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spTree>
    <p:extLst>
      <p:ext uri="{BB962C8B-B14F-4D97-AF65-F5344CB8AC3E}">
        <p14:creationId xmlns:p14="http://schemas.microsoft.com/office/powerpoint/2010/main" val="192533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D3B2480-A6DF-4747-9246-1E03BA38A88B}"/>
              </a:ext>
            </a:extLst>
          </p:cNvPr>
          <p:cNvPicPr>
            <a:picLocks noChangeAspect="1"/>
          </p:cNvPicPr>
          <p:nvPr/>
        </p:nvPicPr>
        <p:blipFill>
          <a:blip r:embed="rId2"/>
          <a:stretch>
            <a:fillRect/>
          </a:stretch>
        </p:blipFill>
        <p:spPr>
          <a:xfrm>
            <a:off x="344452" y="3946584"/>
            <a:ext cx="5102045"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7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spTree>
    <p:extLst>
      <p:ext uri="{BB962C8B-B14F-4D97-AF65-F5344CB8AC3E}">
        <p14:creationId xmlns:p14="http://schemas.microsoft.com/office/powerpoint/2010/main" val="298620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39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46C99E2-5F55-4C82-845C-F5CC9D6F3AEC}"/>
              </a:ext>
            </a:extLst>
          </p:cNvPr>
          <p:cNvSpPr/>
          <p:nvPr/>
        </p:nvSpPr>
        <p:spPr>
          <a:xfrm>
            <a:off x="3747914" y="5513120"/>
            <a:ext cx="761747" cy="369332"/>
          </a:xfrm>
          <a:prstGeom prst="rect">
            <a:avLst/>
          </a:prstGeom>
        </p:spPr>
        <p:txBody>
          <a:bodyPr wrap="none">
            <a:spAutoFit/>
          </a:bodyPr>
          <a:lstStyle/>
          <a:p>
            <a:r>
              <a:rPr lang="en-GB" b="1" dirty="0">
                <a:solidFill>
                  <a:srgbClr val="DA2E41"/>
                </a:solidFill>
                <a:latin typeface="Arial "/>
              </a:rPr>
              <a:t>1,079</a:t>
            </a:r>
            <a:endParaRPr lang="en-GB" b="1" dirty="0"/>
          </a:p>
        </p:txBody>
      </p:sp>
    </p:spTree>
    <p:extLst>
      <p:ext uri="{BB962C8B-B14F-4D97-AF65-F5344CB8AC3E}">
        <p14:creationId xmlns:p14="http://schemas.microsoft.com/office/powerpoint/2010/main" val="181989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931463"/>
            <a:ext cx="5123043"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2234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861977"/>
            <a:ext cx="5123043"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2B32409-0B2B-4EDC-9212-F3BC1AAFF65D}"/>
              </a:ext>
            </a:extLst>
          </p:cNvPr>
          <p:cNvSpPr/>
          <p:nvPr/>
        </p:nvSpPr>
        <p:spPr>
          <a:xfrm>
            <a:off x="3949936" y="5415967"/>
            <a:ext cx="569387" cy="369332"/>
          </a:xfrm>
          <a:prstGeom prst="rect">
            <a:avLst/>
          </a:prstGeom>
        </p:spPr>
        <p:txBody>
          <a:bodyPr wrap="none">
            <a:spAutoFit/>
          </a:bodyPr>
          <a:lstStyle/>
          <a:p>
            <a:r>
              <a:rPr lang="en-GB" b="1" dirty="0">
                <a:solidFill>
                  <a:srgbClr val="DA2E41"/>
                </a:solidFill>
                <a:latin typeface="Arial "/>
              </a:rPr>
              <a:t>463</a:t>
            </a:r>
            <a:endParaRPr lang="en-GB" b="1" dirty="0"/>
          </a:p>
        </p:txBody>
      </p:sp>
    </p:spTree>
    <p:extLst>
      <p:ext uri="{BB962C8B-B14F-4D97-AF65-F5344CB8AC3E}">
        <p14:creationId xmlns:p14="http://schemas.microsoft.com/office/powerpoint/2010/main" val="380673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E717EC-C681-4E37-BABA-9D9BFBD10A90}"/>
              </a:ext>
            </a:extLst>
          </p:cNvPr>
          <p:cNvPicPr>
            <a:picLocks noChangeAspect="1"/>
          </p:cNvPicPr>
          <p:nvPr/>
        </p:nvPicPr>
        <p:blipFill>
          <a:blip r:embed="rId2"/>
          <a:stretch>
            <a:fillRect/>
          </a:stretch>
        </p:blipFill>
        <p:spPr>
          <a:xfrm>
            <a:off x="344453" y="3931463"/>
            <a:ext cx="5123043" cy="21604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62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spTree>
    <p:extLst>
      <p:ext uri="{BB962C8B-B14F-4D97-AF65-F5344CB8AC3E}">
        <p14:creationId xmlns:p14="http://schemas.microsoft.com/office/powerpoint/2010/main" val="2503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149019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C631D1A-80D8-4AA9-845A-971FC37A98B7}"/>
              </a:ext>
            </a:extLst>
          </p:cNvPr>
          <p:cNvPicPr>
            <a:picLocks noChangeAspect="1"/>
          </p:cNvPicPr>
          <p:nvPr/>
        </p:nvPicPr>
        <p:blipFill>
          <a:blip r:embed="rId2"/>
          <a:stretch>
            <a:fillRect/>
          </a:stretch>
        </p:blipFill>
        <p:spPr>
          <a:xfrm>
            <a:off x="344453" y="3931463"/>
            <a:ext cx="5123043" cy="2167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89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spTree>
    <p:extLst>
      <p:ext uri="{BB962C8B-B14F-4D97-AF65-F5344CB8AC3E}">
        <p14:creationId xmlns:p14="http://schemas.microsoft.com/office/powerpoint/2010/main" val="336001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415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8C1D4597-0276-4DB0-A319-D3EE432C3953}"/>
              </a:ext>
            </a:extLst>
          </p:cNvPr>
          <p:cNvSpPr/>
          <p:nvPr/>
        </p:nvSpPr>
        <p:spPr>
          <a:xfrm>
            <a:off x="3957971" y="5498436"/>
            <a:ext cx="633507" cy="369332"/>
          </a:xfrm>
          <a:prstGeom prst="rect">
            <a:avLst/>
          </a:prstGeom>
        </p:spPr>
        <p:txBody>
          <a:bodyPr wrap="none">
            <a:spAutoFit/>
          </a:bodyPr>
          <a:lstStyle/>
          <a:p>
            <a:r>
              <a:rPr lang="en-GB" b="1" dirty="0">
                <a:solidFill>
                  <a:srgbClr val="DA2E41"/>
                </a:solidFill>
                <a:latin typeface="Arial" panose="020B0604020202020204" pitchFamily="34" charset="0"/>
                <a:cs typeface="Arial" panose="020B0604020202020204" pitchFamily="34" charset="0"/>
              </a:rPr>
              <a:t>6.52</a:t>
            </a:r>
            <a:endParaRPr lang="en-GB" dirty="0"/>
          </a:p>
        </p:txBody>
      </p:sp>
    </p:spTree>
    <p:extLst>
      <p:ext uri="{BB962C8B-B14F-4D97-AF65-F5344CB8AC3E}">
        <p14:creationId xmlns:p14="http://schemas.microsoft.com/office/powerpoint/2010/main" val="410824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6D8A12-D0B6-44D7-A3C1-3B546AA4E6CE}"/>
              </a:ext>
            </a:extLst>
          </p:cNvPr>
          <p:cNvPicPr>
            <a:picLocks noChangeAspect="1"/>
          </p:cNvPicPr>
          <p:nvPr/>
        </p:nvPicPr>
        <p:blipFill>
          <a:blip r:embed="rId2"/>
          <a:stretch>
            <a:fillRect/>
          </a:stretch>
        </p:blipFill>
        <p:spPr>
          <a:xfrm>
            <a:off x="344453" y="3947412"/>
            <a:ext cx="5096191"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79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2646348-A937-407D-994E-AB1E2D41EF82}"/>
              </a:ext>
            </a:extLst>
          </p:cNvPr>
          <p:cNvPicPr>
            <a:picLocks noChangeAspect="1"/>
          </p:cNvPicPr>
          <p:nvPr/>
        </p:nvPicPr>
        <p:blipFill>
          <a:blip r:embed="rId2"/>
          <a:stretch>
            <a:fillRect/>
          </a:stretch>
        </p:blipFill>
        <p:spPr>
          <a:xfrm>
            <a:off x="344453" y="3931671"/>
            <a:ext cx="5248676" cy="2276125"/>
          </a:xfrm>
          <a:prstGeom prst="rect">
            <a:avLst/>
          </a:prstGeom>
        </p:spPr>
      </p:pic>
    </p:spTree>
    <p:extLst>
      <p:ext uri="{BB962C8B-B14F-4D97-AF65-F5344CB8AC3E}">
        <p14:creationId xmlns:p14="http://schemas.microsoft.com/office/powerpoint/2010/main" val="258313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2 requires 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spTree>
    <p:extLst>
      <p:ext uri="{BB962C8B-B14F-4D97-AF65-F5344CB8AC3E}">
        <p14:creationId xmlns:p14="http://schemas.microsoft.com/office/powerpoint/2010/main" val="117285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892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spTree>
    <p:extLst>
      <p:ext uri="{BB962C8B-B14F-4D97-AF65-F5344CB8AC3E}">
        <p14:creationId xmlns:p14="http://schemas.microsoft.com/office/powerpoint/2010/main" val="1754655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060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Children with additional needs, who have similar provision in their day-to-day learning at school, may be allotted specific arrangements, including:</a:t>
            </a: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sp>
        <p:nvSpPr>
          <p:cNvPr id="3" name="Rectangle 2">
            <a:extLst>
              <a:ext uri="{FF2B5EF4-FFF2-40B4-BE49-F238E27FC236}">
                <a16:creationId xmlns:a16="http://schemas.microsoft.com/office/drawing/2014/main" id="{155526EB-0A93-4161-8099-4C6644F68012}"/>
              </a:ext>
            </a:extLst>
          </p:cNvPr>
          <p:cNvSpPr/>
          <p:nvPr/>
        </p:nvSpPr>
        <p:spPr>
          <a:xfrm>
            <a:off x="344453" y="5651234"/>
            <a:ext cx="8544366" cy="738664"/>
          </a:xfrm>
          <a:prstGeom prst="rect">
            <a:avLst/>
          </a:prstGeom>
        </p:spPr>
        <p:txBody>
          <a:bodyPr wrap="square">
            <a:spAutoFit/>
          </a:bodyPr>
          <a:lstStyle/>
          <a:p>
            <a:pPr lvl="0" algn="just"/>
            <a:r>
              <a:rPr lang="en-US" sz="1400" i="1" dirty="0">
                <a:solidFill>
                  <a:prstClr val="black"/>
                </a:solidFill>
                <a:latin typeface="Arial "/>
              </a:rPr>
              <a:t>*Pupils with an EHC plan are automatically allowed up to 25% additional time (except for the spelling paper, which is not strictly timed). Pupils who use the modified large print or braille versions of the tests are automatically allowed up to 100% additional time</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1874417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E436183-313A-45A3-B684-359E53E8C2EC}"/>
              </a:ext>
            </a:extLst>
          </p:cNvPr>
          <p:cNvSpPr/>
          <p:nvPr/>
        </p:nvSpPr>
        <p:spPr>
          <a:xfrm>
            <a:off x="5923989" y="4977441"/>
            <a:ext cx="552267" cy="369332"/>
          </a:xfrm>
          <a:prstGeom prst="rect">
            <a:avLst/>
          </a:prstGeom>
        </p:spPr>
        <p:txBody>
          <a:bodyPr wrap="none">
            <a:spAutoFit/>
          </a:bodyPr>
          <a:lstStyle/>
          <a:p>
            <a:r>
              <a:rPr lang="en-US" dirty="0">
                <a:solidFill>
                  <a:srgbClr val="DA2E41"/>
                </a:solidFill>
                <a:latin typeface="Arial "/>
              </a:rPr>
              <a:t>115</a:t>
            </a:r>
            <a:endParaRPr lang="en-GB" dirty="0"/>
          </a:p>
        </p:txBody>
      </p:sp>
    </p:spTree>
    <p:extLst>
      <p:ext uri="{BB962C8B-B14F-4D97-AF65-F5344CB8AC3E}">
        <p14:creationId xmlns:p14="http://schemas.microsoft.com/office/powerpoint/2010/main" val="422212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6BD02187-875F-499F-84FB-F51E2C95D9D6}"/>
              </a:ext>
            </a:extLst>
          </p:cNvPr>
          <p:cNvPicPr>
            <a:picLocks noChangeAspect="1"/>
          </p:cNvPicPr>
          <p:nvPr/>
        </p:nvPicPr>
        <p:blipFill>
          <a:blip r:embed="rId2"/>
          <a:stretch>
            <a:fillRect/>
          </a:stretch>
        </p:blipFill>
        <p:spPr>
          <a:xfrm>
            <a:off x="2144833" y="2550029"/>
            <a:ext cx="4854333" cy="37984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94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spTree>
    <p:extLst>
      <p:ext uri="{BB962C8B-B14F-4D97-AF65-F5344CB8AC3E}">
        <p14:creationId xmlns:p14="http://schemas.microsoft.com/office/powerpoint/2010/main" val="1570426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444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
        <p:nvSpPr>
          <p:cNvPr id="2" name="Arrow: Right 1">
            <a:extLst>
              <a:ext uri="{FF2B5EF4-FFF2-40B4-BE49-F238E27FC236}">
                <a16:creationId xmlns:a16="http://schemas.microsoft.com/office/drawing/2014/main" id="{673154FC-45A4-414C-B4D3-5A7EFE349BFF}"/>
              </a:ext>
            </a:extLst>
          </p:cNvPr>
          <p:cNvSpPr/>
          <p:nvPr/>
        </p:nvSpPr>
        <p:spPr>
          <a:xfrm rot="10800000">
            <a:off x="4572000" y="4130201"/>
            <a:ext cx="978408" cy="236932"/>
          </a:xfrm>
          <a:prstGeom prst="rightArrow">
            <a:avLst/>
          </a:prstGeom>
          <a:solidFill>
            <a:srgbClr val="FADF47"/>
          </a:solidFill>
          <a:ln>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007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6563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2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BB434394-396D-4D0D-81A8-8ED8E3EDA1A3}"/>
              </a:ext>
            </a:extLst>
          </p:cNvPr>
          <p:cNvPicPr>
            <a:picLocks noChangeAspect="1"/>
          </p:cNvPicPr>
          <p:nvPr/>
        </p:nvPicPr>
        <p:blipFill>
          <a:blip r:embed="rId2"/>
          <a:stretch>
            <a:fillRect/>
          </a:stretch>
        </p:blipFill>
        <p:spPr>
          <a:xfrm>
            <a:off x="1851825" y="2571295"/>
            <a:ext cx="5440350" cy="3657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1580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15th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16th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spTree>
    <p:extLst>
      <p:ext uri="{BB962C8B-B14F-4D97-AF65-F5344CB8AC3E}">
        <p14:creationId xmlns:p14="http://schemas.microsoft.com/office/powerpoint/2010/main" val="872548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26297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a:spcAft>
                <a:spcPts val="600"/>
              </a:spcAft>
            </a:pPr>
            <a:r>
              <a:rPr lang="en-US" sz="1600" dirty="0">
                <a:solidFill>
                  <a:srgbClr val="388CDA"/>
                </a:solidFill>
                <a:latin typeface="Arial" panose="020B0604020202020204" pitchFamily="34" charset="0"/>
                <a:cs typeface="Arial" panose="020B0604020202020204" pitchFamily="34" charset="0"/>
              </a:rPr>
              <a:t>• Attend any meetings the school holds about SATs; </a:t>
            </a:r>
          </a:p>
          <a:p>
            <a:pPr>
              <a:spcAft>
                <a:spcPts val="600"/>
              </a:spcAft>
            </a:pPr>
            <a:r>
              <a:rPr lang="en-US" sz="1600" dirty="0">
                <a:solidFill>
                  <a:srgbClr val="388CDA"/>
                </a:solidFill>
                <a:latin typeface="Arial" panose="020B0604020202020204" pitchFamily="34" charset="0"/>
                <a:cs typeface="Arial" panose="020B0604020202020204" pitchFamily="34" charset="0"/>
              </a:rPr>
              <a:t>• Direct any questions or concerns you have about SATs to your child’s teacher, rather than worry your child with them; </a:t>
            </a:r>
          </a:p>
          <a:p>
            <a:pPr>
              <a:spcAft>
                <a:spcPts val="600"/>
              </a:spcAft>
            </a:pPr>
            <a:r>
              <a:rPr lang="en-US" sz="1600" dirty="0">
                <a:solidFill>
                  <a:srgbClr val="388CDA"/>
                </a:solidFill>
                <a:latin typeface="Arial" panose="020B0604020202020204" pitchFamily="34" charset="0"/>
                <a:cs typeface="Arial" panose="020B0604020202020204" pitchFamily="34" charset="0"/>
              </a:rPr>
              <a:t>• Give your child opportunities to go outside and avoid overuse of screens - this can apply to leisure pursuits as well as how they study; </a:t>
            </a:r>
          </a:p>
          <a:p>
            <a:pPr>
              <a:spcAft>
                <a:spcPts val="600"/>
              </a:spcAft>
            </a:pPr>
            <a:r>
              <a:rPr lang="en-US" sz="1600" dirty="0">
                <a:solidFill>
                  <a:srgbClr val="388CDA"/>
                </a:solidFill>
                <a:latin typeface="Arial" panose="020B0604020202020204" pitchFamily="34" charset="0"/>
                <a:cs typeface="Arial" panose="020B0604020202020204" pitchFamily="34" charset="0"/>
              </a:rPr>
              <a:t>• Try to provide a quiet corner of the house for homework and study, that’s as free from distractions as possible;</a:t>
            </a:r>
          </a:p>
          <a:p>
            <a:pPr>
              <a:spcAft>
                <a:spcPts val="600"/>
              </a:spcAft>
            </a:pPr>
            <a:r>
              <a:rPr lang="en-US" sz="1600" dirty="0">
                <a:solidFill>
                  <a:srgbClr val="388CDA"/>
                </a:solidFill>
                <a:latin typeface="Arial" panose="020B0604020202020204" pitchFamily="34" charset="0"/>
                <a:cs typeface="Arial" panose="020B0604020202020204" pitchFamily="34" charset="0"/>
              </a:rPr>
              <a:t> • Encourage your child to talk to their teacher or another adult they trust if they express persisting anxieties about SATs. Remember that a small amount of anxiety is normal and not harmful; </a:t>
            </a:r>
          </a:p>
          <a:p>
            <a:pPr>
              <a:spcAft>
                <a:spcPts val="600"/>
              </a:spcAft>
            </a:pPr>
            <a:r>
              <a:rPr lang="en-US" sz="1600" dirty="0">
                <a:solidFill>
                  <a:srgbClr val="388CDA"/>
                </a:solidFill>
                <a:latin typeface="Arial" panose="020B0604020202020204" pitchFamily="34" charset="0"/>
                <a:cs typeface="Arial" panose="020B0604020202020204" pitchFamily="34" charset="0"/>
              </a:rPr>
              <a:t>• If your child is unwilling to talk to their teacher, talk to them yourself; </a:t>
            </a:r>
          </a:p>
          <a:p>
            <a:pPr>
              <a:spcAft>
                <a:spcPts val="600"/>
              </a:spcAft>
            </a:pPr>
            <a:r>
              <a:rPr lang="en-US" sz="1600" dirty="0">
                <a:solidFill>
                  <a:srgbClr val="388CDA"/>
                </a:solidFill>
                <a:latin typeface="Arial" panose="020B0604020202020204" pitchFamily="34" charset="0"/>
                <a:cs typeface="Arial" panose="020B0604020202020204" pitchFamily="34" charset="0"/>
              </a:rPr>
              <a:t>• Plan something nice and fun for the weekends before and after SATs – this will help your child start the week well and also give them something to look forward to; </a:t>
            </a:r>
          </a:p>
          <a:p>
            <a:pPr>
              <a:spcAft>
                <a:spcPts val="600"/>
              </a:spcAft>
            </a:pPr>
            <a:r>
              <a:rPr lang="en-US" sz="1600" dirty="0">
                <a:solidFill>
                  <a:srgbClr val="388CDA"/>
                </a:solidFill>
                <a:latin typeface="Arial" panose="020B0604020202020204" pitchFamily="34" charset="0"/>
                <a:cs typeface="Arial" panose="020B0604020202020204" pitchFamily="34" charset="0"/>
              </a:rPr>
              <a:t>• Ensure your child is eating and drinking well, and getting a suitable amount of sleep.</a:t>
            </a:r>
            <a:endParaRPr lang="en-GB" sz="1600" dirty="0">
              <a:solidFill>
                <a:srgbClr val="388CD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E6AD01-527D-4EAE-9C3A-4E24D216E7CE}"/>
              </a:ext>
            </a:extLst>
          </p:cNvPr>
          <p:cNvSpPr txBox="1"/>
          <p:nvPr/>
        </p:nvSpPr>
        <p:spPr>
          <a:xfrm>
            <a:off x="2794326" y="1677798"/>
            <a:ext cx="5330113" cy="584775"/>
          </a:xfrm>
          <a:prstGeom prst="rect">
            <a:avLst/>
          </a:prstGeom>
          <a:noFill/>
          <a:ln w="38100">
            <a:solidFill>
              <a:srgbClr val="DA2E41"/>
            </a:solidFill>
          </a:ln>
        </p:spPr>
        <p:txBody>
          <a:bodyPr wrap="none" rtlCol="0">
            <a:spAutoFit/>
          </a:bodyPr>
          <a:lstStyle/>
          <a:p>
            <a:r>
              <a:rPr lang="en-GB" sz="1600" b="1" dirty="0">
                <a:solidFill>
                  <a:srgbClr val="DA2E41"/>
                </a:solidFill>
                <a:latin typeface="Arial" panose="020B0604020202020204" pitchFamily="34" charset="0"/>
                <a:cs typeface="Arial" panose="020B0604020202020204" pitchFamily="34" charset="0"/>
              </a:rPr>
              <a:t>DO NOT USE PAST PAPERS </a:t>
            </a:r>
            <a:r>
              <a:rPr lang="en-GB" sz="1600" dirty="0">
                <a:solidFill>
                  <a:srgbClr val="DA2E41"/>
                </a:solidFill>
                <a:latin typeface="Arial" panose="020B0604020202020204" pitchFamily="34" charset="0"/>
                <a:cs typeface="Arial" panose="020B0604020202020204" pitchFamily="34" charset="0"/>
              </a:rPr>
              <a:t>– if your child has a tutor, </a:t>
            </a:r>
          </a:p>
          <a:p>
            <a:r>
              <a:rPr lang="en-GB" sz="1600" dirty="0">
                <a:solidFill>
                  <a:srgbClr val="DA2E41"/>
                </a:solidFill>
                <a:latin typeface="Arial" panose="020B0604020202020204" pitchFamily="34" charset="0"/>
                <a:cs typeface="Arial" panose="020B0604020202020204" pitchFamily="34" charset="0"/>
              </a:rPr>
              <a:t>insist they </a:t>
            </a:r>
            <a:r>
              <a:rPr lang="en-GB" sz="1600" b="1" u="sng" dirty="0">
                <a:solidFill>
                  <a:srgbClr val="DA2E41"/>
                </a:solidFill>
                <a:latin typeface="Arial" panose="020B0604020202020204" pitchFamily="34" charset="0"/>
                <a:cs typeface="Arial" panose="020B0604020202020204" pitchFamily="34" charset="0"/>
              </a:rPr>
              <a:t>do not </a:t>
            </a:r>
            <a:r>
              <a:rPr lang="en-GB" sz="1600" dirty="0">
                <a:solidFill>
                  <a:srgbClr val="DA2E41"/>
                </a:solidFill>
                <a:latin typeface="Arial" panose="020B0604020202020204" pitchFamily="34" charset="0"/>
                <a:cs typeface="Arial" panose="020B0604020202020204" pitchFamily="34" charset="0"/>
              </a:rPr>
              <a:t>use them too! </a:t>
            </a:r>
          </a:p>
        </p:txBody>
      </p:sp>
    </p:spTree>
    <p:extLst>
      <p:ext uri="{BB962C8B-B14F-4D97-AF65-F5344CB8AC3E}">
        <p14:creationId xmlns:p14="http://schemas.microsoft.com/office/powerpoint/2010/main" val="174819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close to 120 would show that a child is working above the national standard</a:t>
            </a:r>
            <a:r>
              <a:rPr lang="en-US" dirty="0">
                <a:latin typeface="Arial" charset="0"/>
                <a:ea typeface="Arial" charset="0"/>
                <a:cs typeface="Arial" charset="0"/>
              </a:rPr>
              <a:t>.</a:t>
            </a: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585960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4524315"/>
          </a:xfrm>
          <a:prstGeom prst="rect">
            <a:avLst/>
          </a:prstGeom>
          <a:noFill/>
        </p:spPr>
        <p:txBody>
          <a:bodyPr wrap="square" rtlCol="0">
            <a:spAutoFit/>
          </a:bodyPr>
          <a:lstStyle/>
          <a:p>
            <a:r>
              <a:rPr lang="en-US"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results don’t always tell the whole story </a:t>
            </a:r>
          </a:p>
          <a:p>
            <a:r>
              <a:rPr lang="en-US"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Your school may be able to provide you with more detailed feedback, so don’t let your child see SATs as a simple case of ‘pass’ or ‘fail’.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last for one week </a:t>
            </a:r>
          </a:p>
          <a:p>
            <a:r>
              <a:rPr lang="en-US" dirty="0">
                <a:latin typeface="Arial" panose="020B0604020202020204" pitchFamily="34" charset="0"/>
                <a:cs typeface="Arial" panose="020B0604020202020204" pitchFamily="34" charset="0"/>
              </a:rPr>
              <a:t>In reality it’s just one or two papers lasting 30-60 minutes each day. You can’t </a:t>
            </a:r>
            <a:r>
              <a:rPr lang="en-US" dirty="0" err="1">
                <a:latin typeface="Arial" panose="020B0604020202020204" pitchFamily="34" charset="0"/>
                <a:cs typeface="Arial" panose="020B0604020202020204" pitchFamily="34" charset="0"/>
              </a:rPr>
              <a:t>emphasise</a:t>
            </a:r>
            <a:r>
              <a:rPr lang="en-US" dirty="0">
                <a:latin typeface="Arial" panose="020B0604020202020204" pitchFamily="34" charset="0"/>
                <a:cs typeface="Arial" panose="020B0604020202020204" pitchFamily="34" charset="0"/>
              </a:rPr>
              <a:t> enough the importance of keeping that in perspective.</a:t>
            </a:r>
            <a:endParaRPr lang="en-GB" sz="1600"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9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37839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It would be unnatural for SATs not to induce a certain degree of worry or anxiety but there is, of course, a tipping point.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SATs should not:</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appetite;</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ability to sleep;</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alter a child’s personality;</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induce panic, tears or disengagement from lessons;</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be a reason not to attend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any of the above are evident, then SATs may be causing an excessive degree of anxiety, and your child may benefit from additional support. This isn’t about removing the reality of SATs, but rather equipping your 10 or 11 year old child</a:t>
            </a:r>
          </a:p>
          <a:p>
            <a:r>
              <a:rPr lang="en-US" dirty="0">
                <a:latin typeface="Arial" panose="020B0604020202020204" pitchFamily="34" charset="0"/>
                <a:cs typeface="Arial" panose="020B0604020202020204" pitchFamily="34" charset="0"/>
              </a:rPr>
              <a:t>to cope with the situation and be stronger for it.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03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69927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 (continued)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24535"/>
          </a:xfrm>
          <a:prstGeom prst="rect">
            <a:avLst/>
          </a:prstGeom>
          <a:noFill/>
        </p:spPr>
        <p:txBody>
          <a:bodyPr wrap="square" rtlCol="0">
            <a:spAutoFit/>
          </a:bodyPr>
          <a:lstStyle/>
          <a:p>
            <a:pPr>
              <a:spcBef>
                <a:spcPts val="600"/>
              </a:spcBef>
            </a:pPr>
            <a:r>
              <a:rPr lang="en-US" b="1" dirty="0">
                <a:latin typeface="Arial" panose="020B0604020202020204" pitchFamily="34" charset="0"/>
                <a:cs typeface="Arial" panose="020B0604020202020204" pitchFamily="34" charset="0"/>
              </a:rPr>
              <a:t>Steps to take:</a:t>
            </a:r>
            <a:endParaRPr lang="en-US" sz="600" b="1" dirty="0">
              <a:latin typeface="Arial" panose="020B0604020202020204" pitchFamily="34" charset="0"/>
              <a:cs typeface="Arial" panose="020B0604020202020204" pitchFamily="34" charset="0"/>
            </a:endParaRPr>
          </a:p>
          <a:p>
            <a:pPr>
              <a:spcBef>
                <a:spcPts val="600"/>
              </a:spcBef>
              <a:spcAft>
                <a:spcPts val="600"/>
              </a:spcAft>
            </a:pPr>
            <a:r>
              <a:rPr lang="en-US" sz="1600" b="1" dirty="0">
                <a:solidFill>
                  <a:srgbClr val="388CDA"/>
                </a:solidFill>
                <a:latin typeface="Arial" panose="020B0604020202020204" pitchFamily="34" charset="0"/>
                <a:cs typeface="Arial" panose="020B0604020202020204" pitchFamily="34" charset="0"/>
              </a:rPr>
              <a:t>Talk to the school </a:t>
            </a:r>
          </a:p>
          <a:p>
            <a:pPr>
              <a:spcAft>
                <a:spcPts val="600"/>
              </a:spcAft>
            </a:pPr>
            <a:r>
              <a:rPr lang="en-US" sz="1600" dirty="0">
                <a:latin typeface="Arial" panose="020B0604020202020204" pitchFamily="34" charset="0"/>
                <a:cs typeface="Arial" panose="020B0604020202020204" pitchFamily="34" charset="0"/>
              </a:rPr>
              <a:t>Is your child showing the same symptoms at school as they are at home? Is there anything else going on at home which may be contributing to your child’s overall level of stress? Work with the school so everyone concerned can be offering the support that’s needed.</a:t>
            </a:r>
            <a:r>
              <a:rPr lang="en-US" sz="1600" b="1" dirty="0">
                <a:latin typeface="Arial" panose="020B0604020202020204" pitchFamily="34" charset="0"/>
                <a:cs typeface="Arial" panose="020B0604020202020204" pitchFamily="34" charset="0"/>
              </a:rPr>
              <a:t> </a:t>
            </a:r>
          </a:p>
          <a:p>
            <a:pPr>
              <a:spcAft>
                <a:spcPts val="600"/>
              </a:spcAft>
            </a:pPr>
            <a:r>
              <a:rPr lang="en-US" sz="1600" b="1" dirty="0">
                <a:solidFill>
                  <a:srgbClr val="388CDA"/>
                </a:solidFill>
                <a:latin typeface="Arial" panose="020B0604020202020204" pitchFamily="34" charset="0"/>
                <a:cs typeface="Arial" panose="020B0604020202020204" pitchFamily="34" charset="0"/>
              </a:rPr>
              <a:t>Spend time with your child</a:t>
            </a:r>
          </a:p>
          <a:p>
            <a:pPr>
              <a:spcAft>
                <a:spcPts val="600"/>
              </a:spcAft>
            </a:pPr>
            <a:r>
              <a:rPr lang="en-US" sz="1600" dirty="0">
                <a:latin typeface="Arial" panose="020B0604020202020204" pitchFamily="34" charset="0"/>
                <a:cs typeface="Arial" panose="020B0604020202020204" pitchFamily="34" charset="0"/>
              </a:rPr>
              <a:t>Try to understand what aspect of SATs concerns them most. Is it the worry of ‘failing’? Is it the worry of getting stuck on a paper? If your child can pinpoint what’s bothering them most, you can take specific steps to help reassure them. </a:t>
            </a:r>
          </a:p>
          <a:p>
            <a:pPr>
              <a:spcAft>
                <a:spcPts val="600"/>
              </a:spcAft>
            </a:pPr>
            <a:r>
              <a:rPr lang="en-US" sz="1600" b="1" dirty="0">
                <a:solidFill>
                  <a:srgbClr val="388CDA"/>
                </a:solidFill>
                <a:latin typeface="Arial" panose="020B0604020202020204" pitchFamily="34" charset="0"/>
                <a:cs typeface="Arial" panose="020B0604020202020204" pitchFamily="34" charset="0"/>
              </a:rPr>
              <a:t>Try not to project your own anxieties or views on the SATs</a:t>
            </a:r>
          </a:p>
          <a:p>
            <a:pPr>
              <a:spcAft>
                <a:spcPts val="600"/>
              </a:spcAft>
            </a:pPr>
            <a:r>
              <a:rPr lang="en-US" sz="1600" dirty="0">
                <a:latin typeface="Arial" panose="020B0604020202020204" pitchFamily="34" charset="0"/>
                <a:cs typeface="Arial" panose="020B0604020202020204" pitchFamily="34" charset="0"/>
              </a:rPr>
              <a:t>If you don’t believe in SATs, or do not think your child should be doing them, then neither will they. </a:t>
            </a:r>
          </a:p>
          <a:p>
            <a:pPr>
              <a:spcAft>
                <a:spcPts val="600"/>
              </a:spcAft>
            </a:pPr>
            <a:r>
              <a:rPr lang="en-US" sz="1600" b="1" dirty="0">
                <a:solidFill>
                  <a:srgbClr val="388CDA"/>
                </a:solidFill>
                <a:latin typeface="Arial" panose="020B0604020202020204" pitchFamily="34" charset="0"/>
                <a:cs typeface="Arial" panose="020B0604020202020204" pitchFamily="34" charset="0"/>
              </a:rPr>
              <a:t>Confront any media coverage</a:t>
            </a:r>
          </a:p>
          <a:p>
            <a:pPr>
              <a:spcAft>
                <a:spcPts val="600"/>
              </a:spcAft>
            </a:pPr>
            <a:r>
              <a:rPr lang="en-US" sz="1600" dirty="0">
                <a:latin typeface="Arial" panose="020B0604020202020204" pitchFamily="34" charset="0"/>
                <a:cs typeface="Arial" panose="020B0604020202020204" pitchFamily="34" charset="0"/>
              </a:rPr>
              <a:t>Show clippings if there’s been anything negative and ask them to talk about what they’re seen and how they feel. Reinforce the reality. </a:t>
            </a:r>
          </a:p>
          <a:p>
            <a:pPr>
              <a:spcAft>
                <a:spcPts val="600"/>
              </a:spcAft>
            </a:pPr>
            <a:r>
              <a:rPr lang="en-US" sz="1600" b="1" dirty="0">
                <a:solidFill>
                  <a:srgbClr val="388CDA"/>
                </a:solidFill>
                <a:latin typeface="Arial" panose="020B0604020202020204" pitchFamily="34" charset="0"/>
                <a:cs typeface="Arial" panose="020B0604020202020204" pitchFamily="34" charset="0"/>
              </a:rPr>
              <a:t>Encourage your child to talk to their teacher</a:t>
            </a:r>
          </a:p>
          <a:p>
            <a:pPr>
              <a:spcAft>
                <a:spcPts val="600"/>
              </a:spcAft>
            </a:pPr>
            <a:r>
              <a:rPr lang="en-US" sz="1600" dirty="0">
                <a:latin typeface="Arial" panose="020B0604020202020204" pitchFamily="34" charset="0"/>
                <a:cs typeface="Arial" panose="020B0604020202020204" pitchFamily="34" charset="0"/>
              </a:rPr>
              <a:t>SATs are obviously linked to school, so don’t be surprised if they </a:t>
            </a:r>
            <a:r>
              <a:rPr lang="en-US" sz="1600" dirty="0" err="1">
                <a:latin typeface="Arial" panose="020B0604020202020204" pitchFamily="34" charset="0"/>
                <a:cs typeface="Arial" panose="020B0604020202020204" pitchFamily="34" charset="0"/>
              </a:rPr>
              <a:t>favour</a:t>
            </a:r>
            <a:r>
              <a:rPr lang="en-US" sz="1600" dirty="0">
                <a:latin typeface="Arial" panose="020B0604020202020204" pitchFamily="34" charset="0"/>
                <a:cs typeface="Arial" panose="020B0604020202020204" pitchFamily="34" charset="0"/>
              </a:rPr>
              <a:t> the reassurance of teachers above family members.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993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CD33A39-4B9C-44D9-A558-B68613F3951D}"/>
              </a:ext>
            </a:extLst>
          </p:cNvPr>
          <p:cNvSpPr/>
          <p:nvPr/>
        </p:nvSpPr>
        <p:spPr>
          <a:xfrm>
            <a:off x="2351901" y="4861969"/>
            <a:ext cx="4572000" cy="923330"/>
          </a:xfrm>
          <a:prstGeom prst="rect">
            <a:avLst/>
          </a:prstGeom>
        </p:spPr>
        <p:txBody>
          <a:bodyPr>
            <a:spAutoFit/>
          </a:bodyPr>
          <a:lstStyle/>
          <a:p>
            <a:pPr algn="ctr"/>
            <a:r>
              <a:rPr lang="en-US" b="1" dirty="0">
                <a:solidFill>
                  <a:srgbClr val="388CDA"/>
                </a:solidFill>
                <a:latin typeface="Arial" panose="020B0604020202020204" pitchFamily="34" charset="0"/>
                <a:cs typeface="Arial" panose="020B0604020202020204" pitchFamily="34" charset="0"/>
              </a:rPr>
              <a:t>‘Stay focused in class so you don’t</a:t>
            </a:r>
          </a:p>
          <a:p>
            <a:pPr algn="ctr"/>
            <a:r>
              <a:rPr lang="en-US" b="1" dirty="0">
                <a:solidFill>
                  <a:srgbClr val="388CDA"/>
                </a:solidFill>
                <a:latin typeface="Arial" panose="020B0604020202020204" pitchFamily="34" charset="0"/>
                <a:cs typeface="Arial" panose="020B0604020202020204" pitchFamily="34" charset="0"/>
              </a:rPr>
              <a:t>have loads of extra study at home!’</a:t>
            </a:r>
          </a:p>
          <a:p>
            <a:pPr algn="ctr"/>
            <a:r>
              <a:rPr lang="en-US" b="1" dirty="0">
                <a:solidFill>
                  <a:srgbClr val="388CDA"/>
                </a:solidFill>
                <a:latin typeface="Arial" panose="020B0604020202020204" pitchFamily="34" charset="0"/>
                <a:cs typeface="Arial" panose="020B0604020202020204" pitchFamily="34" charset="0"/>
              </a:rPr>
              <a:t>- Year 7 pupil’s advice</a:t>
            </a:r>
            <a:endParaRPr lang="en-GB" b="1"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0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spTree>
    <p:extLst>
      <p:ext uri="{BB962C8B-B14F-4D97-AF65-F5344CB8AC3E}">
        <p14:creationId xmlns:p14="http://schemas.microsoft.com/office/powerpoint/2010/main" val="314052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3231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1) is the longer paper lasting 45 minutes, which takes place on </a:t>
            </a:r>
            <a:r>
              <a:rPr lang="en-GB" b="1" dirty="0">
                <a:latin typeface="Arial" panose="020B0604020202020204" pitchFamily="34" charset="0"/>
                <a:cs typeface="Arial" panose="020B0604020202020204" pitchFamily="34" charset="0"/>
              </a:rPr>
              <a:t>Monday 13</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2024</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children will be prepared by their class teacher so they are equipped with a good knowledge of the technical vocabulary needed to identify and describe various aspects of grammar and punctuation marks.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a:t>
            </a:r>
            <a:r>
              <a:rPr lang="en-US" dirty="0">
                <a:latin typeface="Arial" panose="020B0604020202020204" pitchFamily="34" charset="0"/>
                <a:cs typeface="Arial" panose="020B0604020202020204" pitchFamily="34" charset="0"/>
              </a:rPr>
              <a:t>focuses on the following areas:  </a:t>
            </a:r>
            <a:br>
              <a:rPr lang="en-US" dirty="0">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Grammatical terms/word classes;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Functions of sentences;</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Combining words, phrases and clauses;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Verb forms, tenses and consistency;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Punctuation;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Vocabulary;</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Standard English and formality.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requires </a:t>
            </a:r>
            <a:r>
              <a:rPr lang="en-US" dirty="0">
                <a:latin typeface="Arial" panose="020B0604020202020204" pitchFamily="34" charset="0"/>
                <a:cs typeface="Arial" panose="020B0604020202020204" pitchFamily="34" charset="0"/>
              </a:rPr>
              <a:t>a range of answer types such as circling missing capital letters, multiple choice questions, one-word answers, but </a:t>
            </a:r>
            <a:r>
              <a:rPr lang="en-US" b="1" dirty="0">
                <a:latin typeface="Arial" panose="020B0604020202020204" pitchFamily="34" charset="0"/>
                <a:cs typeface="Arial" panose="020B0604020202020204" pitchFamily="34" charset="0"/>
              </a:rPr>
              <a:t>does not require longer formal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851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FD9F339-B46B-4F66-8E5F-A2FD5B5EC465}"/>
              </a:ext>
            </a:extLst>
          </p:cNvPr>
          <p:cNvPicPr>
            <a:picLocks noChangeAspect="1"/>
          </p:cNvPicPr>
          <p:nvPr/>
        </p:nvPicPr>
        <p:blipFill>
          <a:blip r:embed="rId2"/>
          <a:stretch>
            <a:fillRect/>
          </a:stretch>
        </p:blipFill>
        <p:spPr>
          <a:xfrm>
            <a:off x="255181" y="1424649"/>
            <a:ext cx="8829825" cy="4955812"/>
          </a:xfrm>
          <a:prstGeom prst="rect">
            <a:avLst/>
          </a:prstGeom>
        </p:spPr>
      </p:pic>
      <p:sp>
        <p:nvSpPr>
          <p:cNvPr id="18" name="TextBox 17">
            <a:extLst>
              <a:ext uri="{FF2B5EF4-FFF2-40B4-BE49-F238E27FC236}">
                <a16:creationId xmlns:a16="http://schemas.microsoft.com/office/drawing/2014/main" id="{1A608C0C-4F19-4A87-8713-78A3463C8F76}"/>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687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14523</TotalTime>
  <Words>4735</Words>
  <Application>Microsoft Office PowerPoint</Application>
  <PresentationFormat>On-screen Show (4:3)</PresentationFormat>
  <Paragraphs>415</Paragraphs>
  <Slides>53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vt:lpstr>
      <vt:lpstr>Bryant Bold</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Anya Savvides</cp:lastModifiedBy>
  <cp:revision>468</cp:revision>
  <dcterms:created xsi:type="dcterms:W3CDTF">2018-09-08T23:27:11Z</dcterms:created>
  <dcterms:modified xsi:type="dcterms:W3CDTF">2023-07-31T15:21:41Z</dcterms:modified>
</cp:coreProperties>
</file>