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5"/>
  </p:notesMasterIdLst>
  <p:sldIdLst>
    <p:sldId id="269" r:id="rId2"/>
    <p:sldId id="719" r:id="rId3"/>
    <p:sldId id="720" r:id="rId4"/>
    <p:sldId id="721" r:id="rId5"/>
    <p:sldId id="722" r:id="rId6"/>
    <p:sldId id="723" r:id="rId7"/>
    <p:sldId id="724" r:id="rId8"/>
    <p:sldId id="725" r:id="rId9"/>
    <p:sldId id="734" r:id="rId10"/>
    <p:sldId id="726" r:id="rId11"/>
    <p:sldId id="735" r:id="rId12"/>
    <p:sldId id="727" r:id="rId13"/>
    <p:sldId id="728" r:id="rId14"/>
    <p:sldId id="731" r:id="rId15"/>
    <p:sldId id="729" r:id="rId16"/>
    <p:sldId id="732" r:id="rId17"/>
    <p:sldId id="730" r:id="rId18"/>
    <p:sldId id="733" r:id="rId19"/>
    <p:sldId id="736" r:id="rId20"/>
    <p:sldId id="737" r:id="rId21"/>
    <p:sldId id="740" r:id="rId22"/>
    <p:sldId id="741" r:id="rId23"/>
    <p:sldId id="742" r:id="rId24"/>
    <p:sldId id="739" r:id="rId25"/>
    <p:sldId id="738" r:id="rId26"/>
    <p:sldId id="743" r:id="rId27"/>
    <p:sldId id="744" r:id="rId28"/>
    <p:sldId id="745" r:id="rId29"/>
    <p:sldId id="746" r:id="rId30"/>
    <p:sldId id="747" r:id="rId31"/>
    <p:sldId id="748" r:id="rId32"/>
    <p:sldId id="749" r:id="rId33"/>
    <p:sldId id="750" r:id="rId34"/>
    <p:sldId id="751" r:id="rId35"/>
    <p:sldId id="752" r:id="rId36"/>
    <p:sldId id="753" r:id="rId37"/>
    <p:sldId id="754" r:id="rId38"/>
    <p:sldId id="760" r:id="rId39"/>
    <p:sldId id="755" r:id="rId40"/>
    <p:sldId id="761" r:id="rId41"/>
    <p:sldId id="756" r:id="rId42"/>
    <p:sldId id="762" r:id="rId43"/>
    <p:sldId id="757" r:id="rId44"/>
    <p:sldId id="763" r:id="rId45"/>
    <p:sldId id="758" r:id="rId46"/>
    <p:sldId id="764" r:id="rId47"/>
    <p:sldId id="759" r:id="rId48"/>
    <p:sldId id="765" r:id="rId49"/>
    <p:sldId id="771" r:id="rId50"/>
    <p:sldId id="767" r:id="rId51"/>
    <p:sldId id="768" r:id="rId52"/>
    <p:sldId id="769" r:id="rId53"/>
    <p:sldId id="770" r:id="rId5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2E41"/>
    <a:srgbClr val="388CDA"/>
    <a:srgbClr val="FADF47"/>
    <a:srgbClr val="C73A43"/>
    <a:srgbClr val="13BD8A"/>
    <a:srgbClr val="EE7C3E"/>
    <a:srgbClr val="0CC1D9"/>
    <a:srgbClr val="ECEEF1"/>
    <a:srgbClr val="8A93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419" autoAdjust="0"/>
    <p:restoredTop sz="94679" autoAdjust="0"/>
  </p:normalViewPr>
  <p:slideViewPr>
    <p:cSldViewPr snapToGrid="0">
      <p:cViewPr varScale="1">
        <p:scale>
          <a:sx n="116" d="100"/>
          <a:sy n="116" d="100"/>
        </p:scale>
        <p:origin x="108" y="86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D29D1C-8C3E-4310-9EF0-019410E55AD5}" type="datetimeFigureOut">
              <a:rPr lang="en-GB" smtClean="0"/>
              <a:t>31/07/2023</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6EE0C4-5D00-42C4-BE61-F78AE99EEBB0}" type="slidenum">
              <a:rPr lang="en-GB" smtClean="0"/>
              <a:t>‹#›</a:t>
            </a:fld>
            <a:endParaRPr lang="en-GB"/>
          </a:p>
        </p:txBody>
      </p:sp>
    </p:spTree>
    <p:extLst>
      <p:ext uri="{BB962C8B-B14F-4D97-AF65-F5344CB8AC3E}">
        <p14:creationId xmlns:p14="http://schemas.microsoft.com/office/powerpoint/2010/main" val="38783082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79C8BFF-404A-4EAA-B238-E4635752C783}" type="slidenum">
              <a:rPr lang="en-GB" smtClean="0"/>
              <a:t>1</a:t>
            </a:fld>
            <a:endParaRPr lang="en-GB"/>
          </a:p>
        </p:txBody>
      </p:sp>
    </p:spTree>
    <p:extLst>
      <p:ext uri="{BB962C8B-B14F-4D97-AF65-F5344CB8AC3E}">
        <p14:creationId xmlns:p14="http://schemas.microsoft.com/office/powerpoint/2010/main" val="4828784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thirdspacelearning.com/ub-interventions-general/?utm_source=download&amp;utm_medium=resource&amp;utm_campaign=tsl_december_2018&amp;utm_content=21_12_18_wr_ppt_year3_multiplication+division_sp1"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A87578A-0C98-4E07-89CB-153445462EFA}"/>
              </a:ext>
            </a:extLst>
          </p:cNvPr>
          <p:cNvSpPr/>
          <p:nvPr userDrawn="1"/>
        </p:nvSpPr>
        <p:spPr>
          <a:xfrm>
            <a:off x="0" y="-4274"/>
            <a:ext cx="1332362" cy="513799"/>
          </a:xfrm>
          <a:prstGeom prst="rect">
            <a:avLst/>
          </a:prstGeom>
          <a:solidFill>
            <a:srgbClr val="FADF47"/>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endParaRPr lang="en-US" sz="1400" b="1" dirty="0">
              <a:solidFill>
                <a:srgbClr val="92D050"/>
              </a:solidFill>
              <a:latin typeface="Arial" panose="020B0604020202020204" pitchFamily="34" charset="0"/>
              <a:ea typeface="Tahoma"/>
              <a:cs typeface="Arial" panose="020B0604020202020204" pitchFamily="34" charset="0"/>
            </a:endParaRPr>
          </a:p>
        </p:txBody>
      </p:sp>
      <p:sp>
        <p:nvSpPr>
          <p:cNvPr id="8" name="Rectangle 7">
            <a:extLst>
              <a:ext uri="{FF2B5EF4-FFF2-40B4-BE49-F238E27FC236}">
                <a16:creationId xmlns:a16="http://schemas.microsoft.com/office/drawing/2014/main" id="{1B50C3D3-DBDB-4291-AAC7-C8A5AB47D1E1}"/>
              </a:ext>
            </a:extLst>
          </p:cNvPr>
          <p:cNvSpPr/>
          <p:nvPr userDrawn="1"/>
        </p:nvSpPr>
        <p:spPr>
          <a:xfrm>
            <a:off x="1331643" y="-718"/>
            <a:ext cx="7812358" cy="510646"/>
          </a:xfrm>
          <a:prstGeom prst="rect">
            <a:avLst/>
          </a:prstGeom>
          <a:solidFill>
            <a:srgbClr val="388CDA"/>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r"/>
            <a:r>
              <a:rPr lang="en-US" sz="1200" b="1" dirty="0">
                <a:solidFill>
                  <a:schemeClr val="bg1"/>
                </a:solidFill>
                <a:latin typeface="Arial" panose="020B0604020202020204" pitchFamily="34" charset="0"/>
                <a:ea typeface="Tahoma"/>
                <a:cs typeface="Arial" panose="020B0604020202020204" pitchFamily="34" charset="0"/>
              </a:rPr>
              <a:t>Year 6 SATs 2024 Presentation for Parents, Carers &amp; Guardians</a:t>
            </a:r>
          </a:p>
        </p:txBody>
      </p:sp>
      <p:sp>
        <p:nvSpPr>
          <p:cNvPr id="11" name="Rectangle 10">
            <a:extLst>
              <a:ext uri="{FF2B5EF4-FFF2-40B4-BE49-F238E27FC236}">
                <a16:creationId xmlns:a16="http://schemas.microsoft.com/office/drawing/2014/main" id="{95E977A0-D59B-4127-B988-0357B17748EC}"/>
              </a:ext>
            </a:extLst>
          </p:cNvPr>
          <p:cNvSpPr/>
          <p:nvPr userDrawn="1"/>
        </p:nvSpPr>
        <p:spPr>
          <a:xfrm>
            <a:off x="-35226" y="6408064"/>
            <a:ext cx="9179226" cy="500736"/>
          </a:xfrm>
          <a:prstGeom prst="rect">
            <a:avLst/>
          </a:prstGeom>
          <a:solidFill>
            <a:schemeClr val="bg1">
              <a:lumMod val="95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r"/>
            <a:endParaRPr lang="en-US" sz="1200" dirty="0">
              <a:solidFill>
                <a:schemeClr val="tx1"/>
              </a:solidFill>
              <a:latin typeface="Arial" panose="020B0604020202020204" pitchFamily="34" charset="0"/>
              <a:cs typeface="Arial" panose="020B0604020202020204" pitchFamily="34" charset="0"/>
            </a:endParaRPr>
          </a:p>
        </p:txBody>
      </p:sp>
      <p:pic>
        <p:nvPicPr>
          <p:cNvPr id="12" name="Picture 8" descr="A close up of a logo&#10;&#10;Description generated with very high confidence">
            <a:extLst>
              <a:ext uri="{FF2B5EF4-FFF2-40B4-BE49-F238E27FC236}">
                <a16:creationId xmlns:a16="http://schemas.microsoft.com/office/drawing/2014/main" id="{BB37979D-0168-493E-96C8-3F8ECF001158}"/>
              </a:ext>
            </a:extLst>
          </p:cNvPr>
          <p:cNvPicPr>
            <a:picLocks noChangeAspect="1"/>
          </p:cNvPicPr>
          <p:nvPr userDrawn="1"/>
        </p:nvPicPr>
        <p:blipFill>
          <a:blip r:embed="rId2"/>
          <a:stretch>
            <a:fillRect/>
          </a:stretch>
        </p:blipFill>
        <p:spPr>
          <a:xfrm>
            <a:off x="306388" y="6529811"/>
            <a:ext cx="2646941" cy="222263"/>
          </a:xfrm>
          <a:prstGeom prst="rect">
            <a:avLst/>
          </a:prstGeom>
        </p:spPr>
      </p:pic>
      <p:sp>
        <p:nvSpPr>
          <p:cNvPr id="13" name="TextBox 12">
            <a:extLst>
              <a:ext uri="{FF2B5EF4-FFF2-40B4-BE49-F238E27FC236}">
                <a16:creationId xmlns:a16="http://schemas.microsoft.com/office/drawing/2014/main" id="{CA6EDBD0-03A3-4AF0-ACAC-E7DC67E310CD}"/>
              </a:ext>
            </a:extLst>
          </p:cNvPr>
          <p:cNvSpPr txBox="1"/>
          <p:nvPr userDrawn="1"/>
        </p:nvSpPr>
        <p:spPr>
          <a:xfrm>
            <a:off x="382588" y="6336576"/>
            <a:ext cx="8720586" cy="830997"/>
          </a:xfrm>
          <a:prstGeom prst="rect">
            <a:avLst/>
          </a:prstGeom>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r"/>
            <a:br>
              <a:rPr lang="en-US" sz="1100" dirty="0">
                <a:latin typeface="Arial" panose="020B0604020202020204" pitchFamily="34" charset="0"/>
                <a:ea typeface="Source Sans Pro" panose="020B0503030403020204" pitchFamily="34" charset="0"/>
                <a:cs typeface="Arial" panose="020B0604020202020204" pitchFamily="34" charset="0"/>
              </a:rPr>
            </a:br>
            <a:r>
              <a:rPr lang="en-US" sz="1100" dirty="0">
                <a:solidFill>
                  <a:srgbClr val="388CDA"/>
                </a:solidFill>
                <a:latin typeface="Arial" panose="020B0604020202020204" pitchFamily="34" charset="0"/>
                <a:ea typeface="Source Sans Pro" panose="020B0503030403020204" pitchFamily="34" charset="0"/>
                <a:cs typeface="Arial" panose="020B0604020202020204" pitchFamily="34" charset="0"/>
                <a:hlinkClick r:id="rId3"/>
              </a:rPr>
              <a:t>thirdspacelearning.com</a:t>
            </a:r>
            <a:r>
              <a:rPr lang="en-US" sz="1100" dirty="0">
                <a:latin typeface="Arial" panose="020B0604020202020204" pitchFamily="34" charset="0"/>
                <a:ea typeface="Source Sans Pro" panose="020B0503030403020204" pitchFamily="34" charset="0"/>
                <a:cs typeface="Arial" panose="020B0604020202020204" pitchFamily="34" charset="0"/>
              </a:rPr>
              <a:t> Specialist 1-to-1 </a:t>
            </a:r>
            <a:r>
              <a:rPr lang="en-US" sz="1100" dirty="0" err="1">
                <a:latin typeface="Arial" panose="020B0604020202020204" pitchFamily="34" charset="0"/>
                <a:ea typeface="Source Sans Pro" panose="020B0503030403020204" pitchFamily="34" charset="0"/>
                <a:cs typeface="Arial" panose="020B0604020202020204" pitchFamily="34" charset="0"/>
              </a:rPr>
              <a:t>maths</a:t>
            </a:r>
            <a:r>
              <a:rPr lang="en-US" sz="1100" dirty="0">
                <a:latin typeface="Arial" panose="020B0604020202020204" pitchFamily="34" charset="0"/>
                <a:ea typeface="Source Sans Pro" panose="020B0503030403020204" pitchFamily="34" charset="0"/>
                <a:cs typeface="Arial" panose="020B0604020202020204" pitchFamily="34" charset="0"/>
              </a:rPr>
              <a:t> interventions and curriculum resources</a:t>
            </a:r>
          </a:p>
          <a:p>
            <a:pPr algn="r"/>
            <a:endParaRPr lang="en-US" sz="1200" dirty="0">
              <a:latin typeface="Arial" panose="020B0604020202020204" pitchFamily="34" charset="0"/>
              <a:ea typeface="Source Sans Pro" panose="020B0503030403020204" pitchFamily="34" charset="0"/>
              <a:cs typeface="Arial" panose="020B0604020202020204" pitchFamily="34" charset="0"/>
            </a:endParaRPr>
          </a:p>
          <a:p>
            <a:pPr algn="r"/>
            <a:endParaRPr lang="en-US" sz="1200" dirty="0">
              <a:latin typeface="Arial" panose="020B0604020202020204" pitchFamily="34" charset="0"/>
              <a:ea typeface="Source Sans Pro" panose="020B0503030403020204" pitchFamily="34" charset="0"/>
              <a:cs typeface="Arial" panose="020B0604020202020204" pitchFamily="34" charset="0"/>
            </a:endParaRPr>
          </a:p>
        </p:txBody>
      </p:sp>
    </p:spTree>
    <p:extLst>
      <p:ext uri="{BB962C8B-B14F-4D97-AF65-F5344CB8AC3E}">
        <p14:creationId xmlns:p14="http://schemas.microsoft.com/office/powerpoint/2010/main" val="3916254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BBFA37B-D5E0-478A-B25A-3535C3D71C69}" type="datetimeFigureOut">
              <a:rPr lang="en-GB" smtClean="0"/>
              <a:t>31/07/2023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D93E08C-9161-4901-AF10-B7EB434F8A17}" type="slidenum">
              <a:rPr lang="en-GB" smtClean="0"/>
              <a:t>‹#›</a:t>
            </a:fld>
            <a:endParaRPr lang="en-GB"/>
          </a:p>
        </p:txBody>
      </p:sp>
    </p:spTree>
    <p:extLst>
      <p:ext uri="{BB962C8B-B14F-4D97-AF65-F5344CB8AC3E}">
        <p14:creationId xmlns:p14="http://schemas.microsoft.com/office/powerpoint/2010/main" val="1104628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BBFA37B-D5E0-478A-B25A-3535C3D71C69}" type="datetimeFigureOut">
              <a:rPr lang="en-GB" smtClean="0"/>
              <a:t>31/07/2023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D93E08C-9161-4901-AF10-B7EB434F8A17}" type="slidenum">
              <a:rPr lang="en-GB" smtClean="0"/>
              <a:t>‹#›</a:t>
            </a:fld>
            <a:endParaRPr lang="en-GB"/>
          </a:p>
        </p:txBody>
      </p:sp>
    </p:spTree>
    <p:extLst>
      <p:ext uri="{BB962C8B-B14F-4D97-AF65-F5344CB8AC3E}">
        <p14:creationId xmlns:p14="http://schemas.microsoft.com/office/powerpoint/2010/main" val="849072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BBFA37B-D5E0-478A-B25A-3535C3D71C69}" type="datetimeFigureOut">
              <a:rPr lang="en-GB" smtClean="0"/>
              <a:t>31/07/2023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D93E08C-9161-4901-AF10-B7EB434F8A17}" type="slidenum">
              <a:rPr lang="en-GB" smtClean="0"/>
              <a:t>‹#›</a:t>
            </a:fld>
            <a:endParaRPr lang="en-GB"/>
          </a:p>
        </p:txBody>
      </p:sp>
    </p:spTree>
    <p:extLst>
      <p:ext uri="{BB962C8B-B14F-4D97-AF65-F5344CB8AC3E}">
        <p14:creationId xmlns:p14="http://schemas.microsoft.com/office/powerpoint/2010/main" val="25310092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Shape 52"/>
        <p:cNvGrpSpPr/>
        <p:nvPr/>
      </p:nvGrpSpPr>
      <p:grpSpPr>
        <a:xfrm>
          <a:off x="0" y="0"/>
          <a:ext cx="0" cy="0"/>
          <a:chOff x="0" y="0"/>
          <a:chExt cx="0" cy="0"/>
        </a:xfrm>
      </p:grpSpPr>
      <p:pic>
        <p:nvPicPr>
          <p:cNvPr id="53" name="Shape 53" descr="Template-blue.jpg"/>
          <p:cNvPicPr preferRelativeResize="0"/>
          <p:nvPr userDrawn="1"/>
        </p:nvPicPr>
        <p:blipFill rotWithShape="1">
          <a:blip r:embed="rId2">
            <a:alphaModFix/>
          </a:blip>
          <a:srcRect/>
          <a:stretch/>
        </p:blipFill>
        <p:spPr>
          <a:xfrm>
            <a:off x="65088" y="61915"/>
            <a:ext cx="9026525" cy="6730999"/>
          </a:xfrm>
          <a:prstGeom prst="rect">
            <a:avLst/>
          </a:prstGeom>
          <a:noFill/>
          <a:ln>
            <a:noFill/>
          </a:ln>
        </p:spPr>
      </p:pic>
      <p:pic>
        <p:nvPicPr>
          <p:cNvPr id="54" name="Shape 54" descr="corner.png"/>
          <p:cNvPicPr preferRelativeResize="0"/>
          <p:nvPr userDrawn="1"/>
        </p:nvPicPr>
        <p:blipFill rotWithShape="1">
          <a:blip r:embed="rId3">
            <a:alphaModFix/>
          </a:blip>
          <a:srcRect/>
          <a:stretch/>
        </p:blipFill>
        <p:spPr>
          <a:xfrm>
            <a:off x="0" y="0"/>
            <a:ext cx="9144000" cy="6858000"/>
          </a:xfrm>
          <a:prstGeom prst="rect">
            <a:avLst/>
          </a:prstGeom>
          <a:noFill/>
          <a:ln>
            <a:noFill/>
          </a:ln>
        </p:spPr>
      </p:pic>
      <p:sp>
        <p:nvSpPr>
          <p:cNvPr id="58" name="Shape 58"/>
          <p:cNvSpPr txBox="1">
            <a:spLocks noGrp="1"/>
          </p:cNvSpPr>
          <p:nvPr>
            <p:ph type="ftr" idx="11"/>
          </p:nvPr>
        </p:nvSpPr>
        <p:spPr>
          <a:xfrm>
            <a:off x="3124201" y="6356353"/>
            <a:ext cx="2895599" cy="365125"/>
          </a:xfrm>
          <a:prstGeom prst="rect">
            <a:avLst/>
          </a:prstGeom>
          <a:noFill/>
          <a:ln>
            <a:noFill/>
          </a:ln>
        </p:spPr>
        <p:txBody>
          <a:bodyPr wrap="square" lIns="91425" tIns="91425" rIns="91425" bIns="91425" anchor="ctr" anchorCtr="0"/>
          <a:lstStyle>
            <a:lvl1pPr marL="0" marR="0" lvl="0" indent="0" algn="ctr" rtl="0">
              <a:spcBef>
                <a:spcPts val="0"/>
              </a:spcBef>
              <a:buNone/>
              <a:defRPr sz="900">
                <a:solidFill>
                  <a:srgbClr val="FFFFFF"/>
                </a:solidFill>
                <a:latin typeface="Arial"/>
                <a:ea typeface="Arial"/>
                <a:cs typeface="Arial"/>
                <a:sym typeface="Arial"/>
              </a:defRPr>
            </a:lvl1pPr>
            <a:lvl2pPr marL="342909" marR="0" lvl="1" indent="0" algn="l" rtl="0">
              <a:spcBef>
                <a:spcPts val="0"/>
              </a:spcBef>
              <a:buNone/>
              <a:defRPr sz="1350" b="0" i="0" u="none" strike="noStrike" cap="none">
                <a:solidFill>
                  <a:schemeClr val="dk1"/>
                </a:solidFill>
                <a:latin typeface="Calibri"/>
                <a:ea typeface="Calibri"/>
                <a:cs typeface="Calibri"/>
                <a:sym typeface="Calibri"/>
              </a:defRPr>
            </a:lvl2pPr>
            <a:lvl3pPr marL="685817" marR="0" lvl="2" indent="0" algn="l" rtl="0">
              <a:spcBef>
                <a:spcPts val="0"/>
              </a:spcBef>
              <a:buNone/>
              <a:defRPr sz="1350" b="0" i="0" u="none" strike="noStrike" cap="none">
                <a:solidFill>
                  <a:schemeClr val="dk1"/>
                </a:solidFill>
                <a:latin typeface="Calibri"/>
                <a:ea typeface="Calibri"/>
                <a:cs typeface="Calibri"/>
                <a:sym typeface="Calibri"/>
              </a:defRPr>
            </a:lvl3pPr>
            <a:lvl4pPr marL="1028726" marR="0" lvl="3" indent="0" algn="l" rtl="0">
              <a:spcBef>
                <a:spcPts val="0"/>
              </a:spcBef>
              <a:buNone/>
              <a:defRPr sz="1350" b="0" i="0" u="none" strike="noStrike" cap="none">
                <a:solidFill>
                  <a:schemeClr val="dk1"/>
                </a:solidFill>
                <a:latin typeface="Calibri"/>
                <a:ea typeface="Calibri"/>
                <a:cs typeface="Calibri"/>
                <a:sym typeface="Calibri"/>
              </a:defRPr>
            </a:lvl4pPr>
            <a:lvl5pPr marL="1371634" marR="0" lvl="4" indent="0" algn="l" rtl="0">
              <a:spcBef>
                <a:spcPts val="0"/>
              </a:spcBef>
              <a:buNone/>
              <a:defRPr sz="1350" b="0" i="0" u="none" strike="noStrike" cap="none">
                <a:solidFill>
                  <a:schemeClr val="dk1"/>
                </a:solidFill>
                <a:latin typeface="Calibri"/>
                <a:ea typeface="Calibri"/>
                <a:cs typeface="Calibri"/>
                <a:sym typeface="Calibri"/>
              </a:defRPr>
            </a:lvl5pPr>
            <a:lvl6pPr marL="1714543" marR="0" lvl="5" indent="0" algn="l" rtl="0">
              <a:spcBef>
                <a:spcPts val="0"/>
              </a:spcBef>
              <a:buNone/>
              <a:defRPr sz="1350" b="0" i="0" u="none" strike="noStrike" cap="none">
                <a:solidFill>
                  <a:schemeClr val="dk1"/>
                </a:solidFill>
                <a:latin typeface="Calibri"/>
                <a:ea typeface="Calibri"/>
                <a:cs typeface="Calibri"/>
                <a:sym typeface="Calibri"/>
              </a:defRPr>
            </a:lvl6pPr>
            <a:lvl7pPr marL="2057451" marR="0" lvl="6" indent="0" algn="l" rtl="0">
              <a:spcBef>
                <a:spcPts val="0"/>
              </a:spcBef>
              <a:buNone/>
              <a:defRPr sz="1350" b="0" i="0" u="none" strike="noStrike" cap="none">
                <a:solidFill>
                  <a:schemeClr val="dk1"/>
                </a:solidFill>
                <a:latin typeface="Calibri"/>
                <a:ea typeface="Calibri"/>
                <a:cs typeface="Calibri"/>
                <a:sym typeface="Calibri"/>
              </a:defRPr>
            </a:lvl7pPr>
            <a:lvl8pPr marL="2400360" marR="0" lvl="7" indent="0" algn="l" rtl="0">
              <a:spcBef>
                <a:spcPts val="0"/>
              </a:spcBef>
              <a:buNone/>
              <a:defRPr sz="1350" b="0" i="0" u="none" strike="noStrike" cap="none">
                <a:solidFill>
                  <a:schemeClr val="dk1"/>
                </a:solidFill>
                <a:latin typeface="Calibri"/>
                <a:ea typeface="Calibri"/>
                <a:cs typeface="Calibri"/>
                <a:sym typeface="Calibri"/>
              </a:defRPr>
            </a:lvl8pPr>
            <a:lvl9pPr marL="2743269" marR="0" lvl="8" indent="0" algn="l" rtl="0">
              <a:spcBef>
                <a:spcPts val="0"/>
              </a:spcBef>
              <a:buNone/>
              <a:defRPr sz="1350" b="0" i="0" u="none" strike="noStrike" cap="none">
                <a:solidFill>
                  <a:schemeClr val="dk1"/>
                </a:solidFill>
                <a:latin typeface="Calibri"/>
                <a:ea typeface="Calibri"/>
                <a:cs typeface="Calibri"/>
                <a:sym typeface="Calibri"/>
              </a:defRPr>
            </a:lvl9pPr>
          </a:lstStyle>
          <a:p>
            <a:endParaRPr/>
          </a:p>
        </p:txBody>
      </p:sp>
      <p:pic>
        <p:nvPicPr>
          <p:cNvPr id="10" name="Shape 132" descr="logo-01.png"/>
          <p:cNvPicPr preferRelativeResize="0"/>
          <p:nvPr userDrawn="1"/>
        </p:nvPicPr>
        <p:blipFill rotWithShape="1">
          <a:blip r:embed="rId4">
            <a:alphaModFix/>
          </a:blip>
          <a:srcRect/>
          <a:stretch/>
        </p:blipFill>
        <p:spPr>
          <a:xfrm>
            <a:off x="71823" y="281412"/>
            <a:ext cx="1046636" cy="1130299"/>
          </a:xfrm>
          <a:prstGeom prst="rect">
            <a:avLst/>
          </a:prstGeom>
          <a:noFill/>
          <a:ln>
            <a:noFill/>
          </a:ln>
        </p:spPr>
      </p:pic>
      <p:sp>
        <p:nvSpPr>
          <p:cNvPr id="8" name="TextBox 7"/>
          <p:cNvSpPr txBox="1"/>
          <p:nvPr userDrawn="1"/>
        </p:nvSpPr>
        <p:spPr>
          <a:xfrm>
            <a:off x="174002" y="4770438"/>
            <a:ext cx="2846291" cy="1107996"/>
          </a:xfrm>
          <a:prstGeom prst="rect">
            <a:avLst/>
          </a:prstGeom>
          <a:noFill/>
          <a:ln w="28575">
            <a:noFill/>
          </a:ln>
        </p:spPr>
        <p:txBody>
          <a:bodyPr wrap="square" rtlCol="0">
            <a:spAutoFit/>
          </a:bodyPr>
          <a:lstStyle/>
          <a:p>
            <a:pPr fontAlgn="base">
              <a:defRPr/>
            </a:pPr>
            <a:r>
              <a:rPr lang="en-GB" sz="6600" b="1" kern="1200" dirty="0">
                <a:solidFill>
                  <a:prstClr val="white"/>
                </a:solidFill>
                <a:latin typeface="Bryant Bold" panose="020B0503040000020003" pitchFamily="34" charset="0"/>
                <a:ea typeface="MS PGothic" panose="020B0600070205080204" pitchFamily="34" charset="-128"/>
                <a:cs typeface="Bryant Regular" panose="020B0503040000020003" pitchFamily="34" charset="0"/>
              </a:rPr>
              <a:t> </a:t>
            </a:r>
            <a:r>
              <a:rPr lang="en-GB" sz="6600" b="1" kern="1200" dirty="0">
                <a:solidFill>
                  <a:prstClr val="black"/>
                </a:solidFill>
                <a:latin typeface="Bryant Bold" panose="020B0503040000020003" pitchFamily="34" charset="0"/>
                <a:ea typeface="MS PGothic" panose="020B0600070205080204" pitchFamily="34" charset="-128"/>
                <a:cs typeface="Bryant Regular" panose="020B0503040000020003" pitchFamily="34" charset="0"/>
              </a:rPr>
              <a:t> </a:t>
            </a:r>
          </a:p>
        </p:txBody>
      </p:sp>
      <p:sp>
        <p:nvSpPr>
          <p:cNvPr id="3" name="Text Placeholder 2"/>
          <p:cNvSpPr>
            <a:spLocks noGrp="1"/>
          </p:cNvSpPr>
          <p:nvPr>
            <p:ph type="body" sz="quarter" idx="13"/>
          </p:nvPr>
        </p:nvSpPr>
        <p:spPr>
          <a:xfrm>
            <a:off x="152400" y="4776789"/>
            <a:ext cx="2854569" cy="1171575"/>
          </a:xfrm>
        </p:spPr>
        <p:txBody>
          <a:bodyPr/>
          <a:lstStyle>
            <a:lvl1pPr marL="112544" indent="0">
              <a:buNone/>
              <a:defRPr sz="6600">
                <a:solidFill>
                  <a:schemeClr val="bg1"/>
                </a:solidFill>
                <a:latin typeface="Bryant Bold" panose="020B0503040000020003" pitchFamily="34" charset="0"/>
              </a:defRPr>
            </a:lvl1pPr>
          </a:lstStyle>
          <a:p>
            <a:pPr lvl="0"/>
            <a:endParaRPr lang="en-GB" dirty="0"/>
          </a:p>
        </p:txBody>
      </p:sp>
      <p:sp>
        <p:nvSpPr>
          <p:cNvPr id="5" name="Text Placeholder 4"/>
          <p:cNvSpPr>
            <a:spLocks noGrp="1"/>
          </p:cNvSpPr>
          <p:nvPr>
            <p:ph type="body" sz="quarter" idx="14"/>
          </p:nvPr>
        </p:nvSpPr>
        <p:spPr>
          <a:xfrm>
            <a:off x="5643836" y="4776788"/>
            <a:ext cx="3196004" cy="1192212"/>
          </a:xfrm>
        </p:spPr>
        <p:txBody>
          <a:bodyPr/>
          <a:lstStyle>
            <a:lvl1pPr marL="112544" indent="0">
              <a:buNone/>
              <a:defRPr sz="6600">
                <a:solidFill>
                  <a:schemeClr val="bg1"/>
                </a:solidFill>
                <a:latin typeface="Bryant Bold" panose="020B0503040000020003" pitchFamily="34" charset="0"/>
              </a:defRPr>
            </a:lvl1pPr>
          </a:lstStyle>
          <a:p>
            <a:pPr lvl="0"/>
            <a:endParaRPr lang="en-GB" dirty="0"/>
          </a:p>
        </p:txBody>
      </p:sp>
      <p:sp>
        <p:nvSpPr>
          <p:cNvPr id="7" name="Text Placeholder 6"/>
          <p:cNvSpPr>
            <a:spLocks noGrp="1"/>
          </p:cNvSpPr>
          <p:nvPr>
            <p:ph type="body" sz="quarter" idx="15"/>
          </p:nvPr>
        </p:nvSpPr>
        <p:spPr>
          <a:xfrm>
            <a:off x="595141" y="1473624"/>
            <a:ext cx="8298474" cy="2749550"/>
          </a:xfrm>
        </p:spPr>
        <p:txBody>
          <a:bodyPr/>
          <a:lstStyle>
            <a:lvl1pPr marL="112544" indent="0" algn="ctr">
              <a:buNone/>
              <a:defRPr sz="4505">
                <a:solidFill>
                  <a:schemeClr val="bg1"/>
                </a:solidFill>
                <a:latin typeface="Bryant Bold" panose="020B0503040000020003" pitchFamily="34" charset="0"/>
              </a:defRPr>
            </a:lvl1pPr>
          </a:lstStyle>
          <a:p>
            <a:pPr lvl="0"/>
            <a:endParaRPr lang="en-GB" dirty="0"/>
          </a:p>
          <a:p>
            <a:pPr lvl="0"/>
            <a:endParaRPr lang="en-GB" dirty="0"/>
          </a:p>
        </p:txBody>
      </p:sp>
    </p:spTree>
    <p:extLst>
      <p:ext uri="{BB962C8B-B14F-4D97-AF65-F5344CB8AC3E}">
        <p14:creationId xmlns:p14="http://schemas.microsoft.com/office/powerpoint/2010/main" val="4711957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Slide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A87578A-0C98-4E07-89CB-153445462EFA}"/>
              </a:ext>
            </a:extLst>
          </p:cNvPr>
          <p:cNvSpPr/>
          <p:nvPr userDrawn="1"/>
        </p:nvSpPr>
        <p:spPr>
          <a:xfrm>
            <a:off x="0" y="-4274"/>
            <a:ext cx="1332362" cy="513799"/>
          </a:xfrm>
          <a:prstGeom prst="rect">
            <a:avLst/>
          </a:prstGeom>
          <a:solidFill>
            <a:srgbClr val="FADF47"/>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endParaRPr lang="en-US" sz="1400" b="1" dirty="0">
              <a:solidFill>
                <a:srgbClr val="92D050"/>
              </a:solidFill>
              <a:latin typeface="Arial" panose="020B0604020202020204" pitchFamily="34" charset="0"/>
              <a:ea typeface="Tahoma"/>
              <a:cs typeface="Arial" panose="020B0604020202020204" pitchFamily="34" charset="0"/>
            </a:endParaRPr>
          </a:p>
        </p:txBody>
      </p:sp>
      <p:sp>
        <p:nvSpPr>
          <p:cNvPr id="8" name="Rectangle 7">
            <a:extLst>
              <a:ext uri="{FF2B5EF4-FFF2-40B4-BE49-F238E27FC236}">
                <a16:creationId xmlns:a16="http://schemas.microsoft.com/office/drawing/2014/main" id="{1B50C3D3-DBDB-4291-AAC7-C8A5AB47D1E1}"/>
              </a:ext>
            </a:extLst>
          </p:cNvPr>
          <p:cNvSpPr/>
          <p:nvPr userDrawn="1"/>
        </p:nvSpPr>
        <p:spPr>
          <a:xfrm>
            <a:off x="1331643" y="-718"/>
            <a:ext cx="7812358" cy="510646"/>
          </a:xfrm>
          <a:prstGeom prst="rect">
            <a:avLst/>
          </a:prstGeom>
          <a:solidFill>
            <a:srgbClr val="388CDA"/>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r"/>
            <a:r>
              <a:rPr lang="en-US" sz="1200" b="1" dirty="0">
                <a:solidFill>
                  <a:schemeClr val="bg1"/>
                </a:solidFill>
                <a:latin typeface="Arial" panose="020B0604020202020204" pitchFamily="34" charset="0"/>
                <a:ea typeface="Tahoma"/>
                <a:cs typeface="Arial" panose="020B0604020202020204" pitchFamily="34" charset="0"/>
              </a:rPr>
              <a:t>Year 6 SATs 2024 Presentation for Parents, Carers &amp; Guardians</a:t>
            </a:r>
          </a:p>
        </p:txBody>
      </p:sp>
      <p:sp>
        <p:nvSpPr>
          <p:cNvPr id="13" name="TextBox 12">
            <a:extLst>
              <a:ext uri="{FF2B5EF4-FFF2-40B4-BE49-F238E27FC236}">
                <a16:creationId xmlns:a16="http://schemas.microsoft.com/office/drawing/2014/main" id="{CA6EDBD0-03A3-4AF0-ACAC-E7DC67E310CD}"/>
              </a:ext>
            </a:extLst>
          </p:cNvPr>
          <p:cNvSpPr txBox="1"/>
          <p:nvPr userDrawn="1"/>
        </p:nvSpPr>
        <p:spPr>
          <a:xfrm>
            <a:off x="382588" y="6521242"/>
            <a:ext cx="8720586" cy="461665"/>
          </a:xfrm>
          <a:prstGeom prst="rect">
            <a:avLst/>
          </a:prstGeom>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r"/>
            <a:endParaRPr lang="en-US" sz="1200" dirty="0">
              <a:latin typeface="Arial" panose="020B0604020202020204" pitchFamily="34" charset="0"/>
              <a:ea typeface="Source Sans Pro" panose="020B0503030403020204" pitchFamily="34" charset="0"/>
              <a:cs typeface="Arial" panose="020B0604020202020204" pitchFamily="34" charset="0"/>
            </a:endParaRPr>
          </a:p>
          <a:p>
            <a:pPr algn="r"/>
            <a:endParaRPr lang="en-US" sz="1200" dirty="0">
              <a:latin typeface="Arial" panose="020B0604020202020204" pitchFamily="34" charset="0"/>
              <a:ea typeface="Source Sans Pro" panose="020B0503030403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57C28289-A731-4F13-AA5A-6C362F4EE55E}"/>
              </a:ext>
            </a:extLst>
          </p:cNvPr>
          <p:cNvSpPr txBox="1"/>
          <p:nvPr userDrawn="1"/>
        </p:nvSpPr>
        <p:spPr>
          <a:xfrm>
            <a:off x="306387" y="768298"/>
            <a:ext cx="4092229" cy="5570756"/>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a:ln>
                  <a:noFill/>
                </a:ln>
                <a:solidFill>
                  <a:schemeClr val="tx1"/>
                </a:solidFill>
                <a:effectLst/>
                <a:uLnTx/>
                <a:uFillTx/>
                <a:latin typeface="Arial" panose="020B0604020202020204" pitchFamily="34" charset="0"/>
                <a:cs typeface="Arial" panose="020B0604020202020204" pitchFamily="34" charset="0"/>
              </a:rPr>
              <a:t>At Third Space Learning we provide personalised online lessons from specialist maths tutors to support the target groups in your school.</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600" b="1" i="0" u="none" strike="noStrike" kern="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schemeClr val="tx1"/>
                </a:solidFill>
                <a:effectLst/>
                <a:uLnTx/>
                <a:uFillTx/>
                <a:latin typeface="Arial" panose="020B0604020202020204" pitchFamily="34" charset="0"/>
                <a:cs typeface="Arial" panose="020B0604020202020204" pitchFamily="34" charset="0"/>
              </a:rPr>
              <a:t>These ready-to-go slides are designed to work alongside our interventions to supplement quality first teaching and raise attainment in maths for all pupils.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schemeClr val="tx1"/>
                </a:solidFill>
                <a:effectLst/>
                <a:uLnTx/>
                <a:uFillTx/>
                <a:latin typeface="Arial" panose="020B0604020202020204" pitchFamily="34" charset="0"/>
                <a:cs typeface="Arial" panose="020B0604020202020204" pitchFamily="34" charset="0"/>
              </a:rPr>
              <a:t>To find out more about how you could use our 1-to-1 interventions year-round to boost maths progress in your school then get in touch:</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schemeClr val="tx1"/>
                </a:solidFill>
                <a:effectLst/>
                <a:uLnTx/>
                <a:uFillTx/>
                <a:latin typeface="Arial" panose="020B0604020202020204" pitchFamily="34" charset="0"/>
                <a:cs typeface="Arial" panose="020B0604020202020204" pitchFamily="34" charset="0"/>
              </a:rPr>
              <a:t>020 3771 0095 hello@thirdspacelearning.com</a:t>
            </a:r>
          </a:p>
          <a:p>
            <a:endParaRPr lang="en-US" sz="1600" b="1" dirty="0">
              <a:solidFill>
                <a:schemeClr val="tx1"/>
              </a:solidFill>
              <a:latin typeface="Arial" panose="020B0604020202020204" pitchFamily="34" charset="0"/>
              <a:cs typeface="Arial" panose="020B0604020202020204" pitchFamily="34" charset="0"/>
            </a:endParaRPr>
          </a:p>
          <a:p>
            <a:r>
              <a:rPr lang="en-US" sz="1600" b="1" dirty="0">
                <a:solidFill>
                  <a:schemeClr val="tx1"/>
                </a:solidFill>
                <a:latin typeface="Arial" panose="020B0604020202020204" pitchFamily="34" charset="0"/>
                <a:cs typeface="Arial" panose="020B0604020202020204" pitchFamily="34" charset="0"/>
              </a:rPr>
              <a:t>Boosting </a:t>
            </a:r>
            <a:r>
              <a:rPr lang="en-US" sz="1600" b="1" dirty="0" err="1">
                <a:solidFill>
                  <a:schemeClr val="tx1"/>
                </a:solidFill>
                <a:latin typeface="Arial" panose="020B0604020202020204" pitchFamily="34" charset="0"/>
                <a:cs typeface="Arial" panose="020B0604020202020204" pitchFamily="34" charset="0"/>
              </a:rPr>
              <a:t>maths</a:t>
            </a:r>
            <a:r>
              <a:rPr lang="en-US" sz="1600" b="1" dirty="0">
                <a:solidFill>
                  <a:schemeClr val="tx1"/>
                </a:solidFill>
                <a:latin typeface="Arial" panose="020B0604020202020204" pitchFamily="34" charset="0"/>
                <a:cs typeface="Arial" panose="020B0604020202020204" pitchFamily="34" charset="0"/>
              </a:rPr>
              <a:t> progress through 1-to-1 conversations… </a:t>
            </a:r>
          </a:p>
          <a:p>
            <a:endParaRPr lang="en-US" sz="1800" b="1" dirty="0">
              <a:solidFill>
                <a:schemeClr val="tx1"/>
              </a:solidFill>
              <a:latin typeface="Arial" panose="020B0604020202020204" pitchFamily="34" charset="0"/>
              <a:cs typeface="Arial" panose="020B0604020202020204" pitchFamily="34" charset="0"/>
            </a:endParaRPr>
          </a:p>
          <a:p>
            <a:endParaRPr lang="en-US" sz="1800" b="1" dirty="0">
              <a:solidFill>
                <a:schemeClr val="tx1"/>
              </a:solidFill>
              <a:latin typeface="Arial" panose="020B0604020202020204" pitchFamily="34" charset="0"/>
              <a:cs typeface="Arial" panose="020B0604020202020204" pitchFamily="34" charset="0"/>
            </a:endParaRPr>
          </a:p>
        </p:txBody>
      </p:sp>
      <p:sp>
        <p:nvSpPr>
          <p:cNvPr id="22" name="Rectangle 21">
            <a:extLst>
              <a:ext uri="{FF2B5EF4-FFF2-40B4-BE49-F238E27FC236}">
                <a16:creationId xmlns:a16="http://schemas.microsoft.com/office/drawing/2014/main" id="{7D96677A-50D7-4833-A9B0-EBD23DE74D11}"/>
              </a:ext>
            </a:extLst>
          </p:cNvPr>
          <p:cNvSpPr/>
          <p:nvPr userDrawn="1"/>
        </p:nvSpPr>
        <p:spPr>
          <a:xfrm>
            <a:off x="226024" y="121668"/>
            <a:ext cx="524503" cy="276999"/>
          </a:xfrm>
          <a:prstGeom prst="rect">
            <a:avLst/>
          </a:prstGeom>
        </p:spPr>
        <p:txBody>
          <a:bodyPr wrap="none">
            <a:spAutoFit/>
          </a:bodyPr>
          <a:lstStyle/>
          <a:p>
            <a:r>
              <a:rPr lang="en-GB" sz="1200" b="1" dirty="0">
                <a:latin typeface="Arial" panose="020B0604020202020204" pitchFamily="34" charset="0"/>
                <a:cs typeface="Arial" panose="020B0604020202020204" pitchFamily="34" charset="0"/>
              </a:rPr>
              <a:t>2024</a:t>
            </a:r>
          </a:p>
        </p:txBody>
      </p:sp>
      <p:pic>
        <p:nvPicPr>
          <p:cNvPr id="4" name="Picture 3">
            <a:extLst>
              <a:ext uri="{FF2B5EF4-FFF2-40B4-BE49-F238E27FC236}">
                <a16:creationId xmlns:a16="http://schemas.microsoft.com/office/drawing/2014/main" id="{9EE23DD0-83B0-4B69-80F5-CF1108C2347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0123" r="15217" b="277"/>
          <a:stretch/>
        </p:blipFill>
        <p:spPr>
          <a:xfrm>
            <a:off x="4745385" y="509525"/>
            <a:ext cx="4398616" cy="6348475"/>
          </a:xfrm>
          <a:prstGeom prst="rect">
            <a:avLst/>
          </a:prstGeom>
        </p:spPr>
      </p:pic>
      <p:pic>
        <p:nvPicPr>
          <p:cNvPr id="10" name="Picture 8" descr="A close up of a logo&#10;&#10;Description generated with very high confidence">
            <a:extLst>
              <a:ext uri="{FF2B5EF4-FFF2-40B4-BE49-F238E27FC236}">
                <a16:creationId xmlns:a16="http://schemas.microsoft.com/office/drawing/2014/main" id="{F2139FB0-A222-4335-A10C-2ADEF832E6E9}"/>
              </a:ext>
            </a:extLst>
          </p:cNvPr>
          <p:cNvPicPr>
            <a:picLocks noChangeAspect="1"/>
          </p:cNvPicPr>
          <p:nvPr userDrawn="1"/>
        </p:nvPicPr>
        <p:blipFill>
          <a:blip r:embed="rId3"/>
          <a:stretch>
            <a:fillRect/>
          </a:stretch>
        </p:blipFill>
        <p:spPr>
          <a:xfrm>
            <a:off x="341761" y="6409707"/>
            <a:ext cx="2646941" cy="222263"/>
          </a:xfrm>
          <a:prstGeom prst="rect">
            <a:avLst/>
          </a:prstGeom>
        </p:spPr>
      </p:pic>
    </p:spTree>
    <p:extLst>
      <p:ext uri="{BB962C8B-B14F-4D97-AF65-F5344CB8AC3E}">
        <p14:creationId xmlns:p14="http://schemas.microsoft.com/office/powerpoint/2010/main" val="7712766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BBFA37B-D5E0-478A-B25A-3535C3D71C69}" type="datetimeFigureOut">
              <a:rPr lang="en-GB" smtClean="0"/>
              <a:t>31/07/2023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D93E08C-9161-4901-AF10-B7EB434F8A17}" type="slidenum">
              <a:rPr lang="en-GB" smtClean="0"/>
              <a:t>‹#›</a:t>
            </a:fld>
            <a:endParaRPr lang="en-GB"/>
          </a:p>
        </p:txBody>
      </p:sp>
    </p:spTree>
    <p:extLst>
      <p:ext uri="{BB962C8B-B14F-4D97-AF65-F5344CB8AC3E}">
        <p14:creationId xmlns:p14="http://schemas.microsoft.com/office/powerpoint/2010/main" val="4268976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BBFA37B-D5E0-478A-B25A-3535C3D71C69}" type="datetimeFigureOut">
              <a:rPr lang="en-GB" smtClean="0"/>
              <a:t>31/07/2023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D93E08C-9161-4901-AF10-B7EB434F8A17}" type="slidenum">
              <a:rPr lang="en-GB" smtClean="0"/>
              <a:t>‹#›</a:t>
            </a:fld>
            <a:endParaRPr lang="en-GB"/>
          </a:p>
        </p:txBody>
      </p:sp>
    </p:spTree>
    <p:extLst>
      <p:ext uri="{BB962C8B-B14F-4D97-AF65-F5344CB8AC3E}">
        <p14:creationId xmlns:p14="http://schemas.microsoft.com/office/powerpoint/2010/main" val="15439188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BBFA37B-D5E0-478A-B25A-3535C3D71C69}" type="datetimeFigureOut">
              <a:rPr lang="en-GB" smtClean="0"/>
              <a:t>31/07/2023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D93E08C-9161-4901-AF10-B7EB434F8A17}" type="slidenum">
              <a:rPr lang="en-GB" smtClean="0"/>
              <a:t>‹#›</a:t>
            </a:fld>
            <a:endParaRPr lang="en-GB"/>
          </a:p>
        </p:txBody>
      </p:sp>
    </p:spTree>
    <p:extLst>
      <p:ext uri="{BB962C8B-B14F-4D97-AF65-F5344CB8AC3E}">
        <p14:creationId xmlns:p14="http://schemas.microsoft.com/office/powerpoint/2010/main" val="31634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BBFA37B-D5E0-478A-B25A-3535C3D71C69}" type="datetimeFigureOut">
              <a:rPr lang="en-GB" smtClean="0"/>
              <a:t>31/07/2023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D93E08C-9161-4901-AF10-B7EB434F8A17}" type="slidenum">
              <a:rPr lang="en-GB" smtClean="0"/>
              <a:t>‹#›</a:t>
            </a:fld>
            <a:endParaRPr lang="en-GB"/>
          </a:p>
        </p:txBody>
      </p:sp>
    </p:spTree>
    <p:extLst>
      <p:ext uri="{BB962C8B-B14F-4D97-AF65-F5344CB8AC3E}">
        <p14:creationId xmlns:p14="http://schemas.microsoft.com/office/powerpoint/2010/main" val="17737077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BBFA37B-D5E0-478A-B25A-3535C3D71C69}" type="datetimeFigureOut">
              <a:rPr lang="en-GB" smtClean="0"/>
              <a:t>31/07/2023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D93E08C-9161-4901-AF10-B7EB434F8A17}" type="slidenum">
              <a:rPr lang="en-GB" smtClean="0"/>
              <a:t>‹#›</a:t>
            </a:fld>
            <a:endParaRPr lang="en-GB"/>
          </a:p>
        </p:txBody>
      </p:sp>
    </p:spTree>
    <p:extLst>
      <p:ext uri="{BB962C8B-B14F-4D97-AF65-F5344CB8AC3E}">
        <p14:creationId xmlns:p14="http://schemas.microsoft.com/office/powerpoint/2010/main" val="1900018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755248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BBFA37B-D5E0-478A-B25A-3535C3D71C69}" type="datetimeFigureOut">
              <a:rPr lang="en-GB" smtClean="0"/>
              <a:t>31/07/2023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D93E08C-9161-4901-AF10-B7EB434F8A17}" type="slidenum">
              <a:rPr lang="en-GB" smtClean="0"/>
              <a:t>‹#›</a:t>
            </a:fld>
            <a:endParaRPr lang="en-GB"/>
          </a:p>
        </p:txBody>
      </p:sp>
    </p:spTree>
    <p:extLst>
      <p:ext uri="{BB962C8B-B14F-4D97-AF65-F5344CB8AC3E}">
        <p14:creationId xmlns:p14="http://schemas.microsoft.com/office/powerpoint/2010/main" val="23336482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BFA37B-D5E0-478A-B25A-3535C3D71C69}" type="datetimeFigureOut">
              <a:rPr lang="en-GB" smtClean="0"/>
              <a:t>31/07/2023</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93E08C-9161-4901-AF10-B7EB434F8A17}" type="slidenum">
              <a:rPr lang="en-GB" smtClean="0"/>
              <a:t>‹#›</a:t>
            </a:fld>
            <a:endParaRPr lang="en-GB"/>
          </a:p>
        </p:txBody>
      </p:sp>
    </p:spTree>
    <p:extLst>
      <p:ext uri="{BB962C8B-B14F-4D97-AF65-F5344CB8AC3E}">
        <p14:creationId xmlns:p14="http://schemas.microsoft.com/office/powerpoint/2010/main" val="2678060510"/>
      </p:ext>
    </p:extLst>
  </p:cSld>
  <p:clrMap bg1="lt1" tx1="dk1" bg2="lt2" tx2="dk2" accent1="accent1" accent2="accent2" accent3="accent3" accent4="accent4" accent5="accent5" accent6="accent6" hlink="hlink" folHlink="folHlink"/>
  <p:sldLayoutIdLst>
    <p:sldLayoutId id="2147483661" r:id="rId1"/>
    <p:sldLayoutId id="2147483673"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5"/>
          </p:nvPr>
        </p:nvSpPr>
        <p:spPr>
          <a:xfrm>
            <a:off x="595141" y="2451312"/>
            <a:ext cx="8298474" cy="1955376"/>
          </a:xfrm>
        </p:spPr>
        <p:txBody>
          <a:bodyPr>
            <a:normAutofit lnSpcReduction="10000"/>
          </a:bodyPr>
          <a:lstStyle/>
          <a:p>
            <a:r>
              <a:rPr lang="en-GB" sz="4800" dirty="0">
                <a:latin typeface="Arial" panose="020B0604020202020204" pitchFamily="34" charset="0"/>
                <a:cs typeface="Arial" panose="020B0604020202020204" pitchFamily="34" charset="0"/>
              </a:rPr>
              <a:t>Year 6 SATs 2024 Presentation for Parents, Carers &amp; Guardians</a:t>
            </a:r>
            <a:endParaRPr lang="en-GB" dirty="0">
              <a:latin typeface="Arial" panose="020B0604020202020204" pitchFamily="34" charset="0"/>
              <a:cs typeface="Arial" panose="020B0604020202020204" pitchFamily="34" charset="0"/>
            </a:endParaRPr>
          </a:p>
        </p:txBody>
      </p:sp>
      <p:sp>
        <p:nvSpPr>
          <p:cNvPr id="5" name="Text Placeholder 1">
            <a:extLst>
              <a:ext uri="{FF2B5EF4-FFF2-40B4-BE49-F238E27FC236}">
                <a16:creationId xmlns:a16="http://schemas.microsoft.com/office/drawing/2014/main" id="{AD22F3B0-BBDC-464D-AF67-4B8B4DBD3A1F}"/>
              </a:ext>
            </a:extLst>
          </p:cNvPr>
          <p:cNvSpPr txBox="1">
            <a:spLocks/>
          </p:cNvSpPr>
          <p:nvPr/>
        </p:nvSpPr>
        <p:spPr>
          <a:xfrm>
            <a:off x="8145438" y="6334311"/>
            <a:ext cx="998562" cy="422646"/>
          </a:xfrm>
          <a:prstGeom prst="rect">
            <a:avLst/>
          </a:prstGeom>
        </p:spPr>
        <p:txBody>
          <a:bodyPr vert="horz" lIns="91440" tIns="45720" rIns="91440" bIns="45720" rtlCol="0">
            <a:normAutofit/>
          </a:bodyPr>
          <a:lstStyle>
            <a:lvl1pPr marL="112544" indent="0" algn="l" defTabSz="914400" rtl="0" eaLnBrk="1" latinLnBrk="0" hangingPunct="1">
              <a:lnSpc>
                <a:spcPct val="90000"/>
              </a:lnSpc>
              <a:spcBef>
                <a:spcPts val="1000"/>
              </a:spcBef>
              <a:buFont typeface="Arial" panose="020B0604020202020204" pitchFamily="34" charset="0"/>
              <a:buNone/>
              <a:defRPr sz="6600" kern="1200">
                <a:solidFill>
                  <a:schemeClr val="bg1"/>
                </a:solidFill>
                <a:latin typeface="Bryant Bold" panose="020B05030400000200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latin typeface="Arial" panose="020B0604020202020204" pitchFamily="34" charset="0"/>
                <a:cs typeface="Arial" panose="020B0604020202020204" pitchFamily="34" charset="0"/>
              </a:rPr>
              <a:t>2024</a:t>
            </a:r>
          </a:p>
        </p:txBody>
      </p:sp>
    </p:spTree>
    <p:extLst>
      <p:ext uri="{BB962C8B-B14F-4D97-AF65-F5344CB8AC3E}">
        <p14:creationId xmlns:p14="http://schemas.microsoft.com/office/powerpoint/2010/main" val="1234092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5147628"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Grammar, Punctuation and Spelling (Paper 2)</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44366" cy="1477328"/>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Grammar, Punctuation and Spelling (Paper 2) is the shorter paper lasting 20 minutes, which takes place on </a:t>
            </a:r>
            <a:r>
              <a:rPr lang="en-GB" b="1" dirty="0">
                <a:latin typeface="Arial" panose="020B0604020202020204" pitchFamily="34" charset="0"/>
                <a:cs typeface="Arial" panose="020B0604020202020204" pitchFamily="34" charset="0"/>
              </a:rPr>
              <a:t>Monday 13</a:t>
            </a:r>
            <a:r>
              <a:rPr lang="en-GB" b="1" baseline="30000" dirty="0">
                <a:latin typeface="Arial" panose="020B0604020202020204" pitchFamily="34" charset="0"/>
                <a:cs typeface="Arial" panose="020B0604020202020204" pitchFamily="34" charset="0"/>
              </a:rPr>
              <a:t>th</a:t>
            </a:r>
            <a:r>
              <a:rPr lang="en-GB" b="1" dirty="0">
                <a:latin typeface="Arial" panose="020B0604020202020204" pitchFamily="34" charset="0"/>
                <a:cs typeface="Arial" panose="020B0604020202020204" pitchFamily="34" charset="0"/>
              </a:rPr>
              <a:t> May 2024</a:t>
            </a:r>
            <a:r>
              <a:rPr lang="en-GB" dirty="0">
                <a:latin typeface="Arial" panose="020B0604020202020204" pitchFamily="34" charset="0"/>
                <a:cs typeface="Arial" panose="020B0604020202020204" pitchFamily="34" charset="0"/>
              </a:rPr>
              <a:t>.</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Example questions: </a:t>
            </a:r>
            <a:endParaRPr lang="en-US"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346165F5-9827-442A-80A6-89FBC44B9535}"/>
              </a:ext>
            </a:extLst>
          </p:cNvPr>
          <p:cNvPicPr>
            <a:picLocks noChangeAspect="1"/>
          </p:cNvPicPr>
          <p:nvPr/>
        </p:nvPicPr>
        <p:blipFill>
          <a:blip r:embed="rId2"/>
          <a:stretch>
            <a:fillRect/>
          </a:stretch>
        </p:blipFill>
        <p:spPr>
          <a:xfrm>
            <a:off x="1578161" y="2315904"/>
            <a:ext cx="6076950" cy="1952625"/>
          </a:xfrm>
          <a:prstGeom prst="rect">
            <a:avLst/>
          </a:prstGeom>
          <a:effectLst>
            <a:outerShdw blurRad="50800" dist="38100" dir="2700000" algn="tl" rotWithShape="0">
              <a:prstClr val="black">
                <a:alpha val="40000"/>
              </a:prstClr>
            </a:outerShdw>
          </a:effectLst>
        </p:spPr>
      </p:pic>
      <p:sp>
        <p:nvSpPr>
          <p:cNvPr id="5" name="Rectangle 4">
            <a:extLst>
              <a:ext uri="{FF2B5EF4-FFF2-40B4-BE49-F238E27FC236}">
                <a16:creationId xmlns:a16="http://schemas.microsoft.com/office/drawing/2014/main" id="{F501E6F6-B843-4339-8DDB-23B6BD79BBAE}"/>
              </a:ext>
            </a:extLst>
          </p:cNvPr>
          <p:cNvSpPr/>
          <p:nvPr/>
        </p:nvSpPr>
        <p:spPr>
          <a:xfrm>
            <a:off x="1778000" y="2315904"/>
            <a:ext cx="4951335" cy="5161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410546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5147628"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Grammar, Punctuation and Spelling (Paper 2)</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44366" cy="1477328"/>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Grammar, Punctuation and Spelling (Paper 2) is the shorter paper lasting 20 minutes, which takes place on </a:t>
            </a:r>
            <a:r>
              <a:rPr lang="en-GB" b="1" dirty="0">
                <a:latin typeface="Arial" panose="020B0604020202020204" pitchFamily="34" charset="0"/>
                <a:cs typeface="Arial" panose="020B0604020202020204" pitchFamily="34" charset="0"/>
              </a:rPr>
              <a:t>Monday 13</a:t>
            </a:r>
            <a:r>
              <a:rPr lang="en-GB" b="1" baseline="30000" dirty="0">
                <a:latin typeface="Arial" panose="020B0604020202020204" pitchFamily="34" charset="0"/>
                <a:cs typeface="Arial" panose="020B0604020202020204" pitchFamily="34" charset="0"/>
              </a:rPr>
              <a:t>th</a:t>
            </a:r>
            <a:r>
              <a:rPr lang="en-GB" b="1" dirty="0">
                <a:latin typeface="Arial" panose="020B0604020202020204" pitchFamily="34" charset="0"/>
                <a:cs typeface="Arial" panose="020B0604020202020204" pitchFamily="34" charset="0"/>
              </a:rPr>
              <a:t> May 2024</a:t>
            </a:r>
            <a:r>
              <a:rPr lang="en-GB" dirty="0">
                <a:latin typeface="Arial" panose="020B0604020202020204" pitchFamily="34" charset="0"/>
                <a:cs typeface="Arial" panose="020B0604020202020204" pitchFamily="34" charset="0"/>
              </a:rPr>
              <a:t>.</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Example questions: </a:t>
            </a:r>
            <a:endParaRPr lang="en-US"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55DA2086-7D60-4873-A76F-2E123F3FF23A}"/>
              </a:ext>
            </a:extLst>
          </p:cNvPr>
          <p:cNvPicPr>
            <a:picLocks noChangeAspect="1"/>
          </p:cNvPicPr>
          <p:nvPr/>
        </p:nvPicPr>
        <p:blipFill>
          <a:blip r:embed="rId2"/>
          <a:stretch>
            <a:fillRect/>
          </a:stretch>
        </p:blipFill>
        <p:spPr>
          <a:xfrm>
            <a:off x="2414664" y="4339856"/>
            <a:ext cx="4314671" cy="1952625"/>
          </a:xfrm>
          <a:prstGeom prst="rect">
            <a:avLst/>
          </a:prstGeom>
          <a:effectLst>
            <a:outerShdw blurRad="50800" dist="38100" dir="2700000" algn="tl" rotWithShape="0">
              <a:srgbClr val="C73A43">
                <a:alpha val="40000"/>
              </a:srgbClr>
            </a:outerShdw>
          </a:effectLst>
        </p:spPr>
      </p:pic>
      <p:pic>
        <p:nvPicPr>
          <p:cNvPr id="3" name="Picture 2">
            <a:extLst>
              <a:ext uri="{FF2B5EF4-FFF2-40B4-BE49-F238E27FC236}">
                <a16:creationId xmlns:a16="http://schemas.microsoft.com/office/drawing/2014/main" id="{346165F5-9827-442A-80A6-89FBC44B9535}"/>
              </a:ext>
            </a:extLst>
          </p:cNvPr>
          <p:cNvPicPr>
            <a:picLocks noChangeAspect="1"/>
          </p:cNvPicPr>
          <p:nvPr/>
        </p:nvPicPr>
        <p:blipFill>
          <a:blip r:embed="rId3"/>
          <a:stretch>
            <a:fillRect/>
          </a:stretch>
        </p:blipFill>
        <p:spPr>
          <a:xfrm>
            <a:off x="1578161" y="2315904"/>
            <a:ext cx="6076950" cy="1952625"/>
          </a:xfrm>
          <a:prstGeom prst="rect">
            <a:avLst/>
          </a:prstGeom>
          <a:effectLst>
            <a:outerShdw blurRad="50800" dist="38100" dir="2700000" algn="tl" rotWithShape="0">
              <a:prstClr val="black">
                <a:alpha val="40000"/>
              </a:prstClr>
            </a:outerShdw>
          </a:effectLst>
        </p:spPr>
      </p:pic>
      <p:sp>
        <p:nvSpPr>
          <p:cNvPr id="5" name="Rectangle 4">
            <a:extLst>
              <a:ext uri="{FF2B5EF4-FFF2-40B4-BE49-F238E27FC236}">
                <a16:creationId xmlns:a16="http://schemas.microsoft.com/office/drawing/2014/main" id="{C7724A66-22E8-452D-AF63-B9FD68B582B5}"/>
              </a:ext>
            </a:extLst>
          </p:cNvPr>
          <p:cNvSpPr/>
          <p:nvPr/>
        </p:nvSpPr>
        <p:spPr>
          <a:xfrm>
            <a:off x="1778000" y="2315904"/>
            <a:ext cx="4951335" cy="5161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8996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1095172"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Reading</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44366" cy="5663089"/>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The Year 6 Reading SATs paper will be sat on </a:t>
            </a:r>
            <a:r>
              <a:rPr lang="en-GB" b="1" dirty="0">
                <a:latin typeface="Arial" panose="020B0604020202020204" pitchFamily="34" charset="0"/>
                <a:cs typeface="Arial" panose="020B0604020202020204" pitchFamily="34" charset="0"/>
              </a:rPr>
              <a:t>Tuesday 14</a:t>
            </a:r>
            <a:r>
              <a:rPr lang="en-GB" b="1" baseline="30000" dirty="0">
                <a:latin typeface="Arial" panose="020B0604020202020204" pitchFamily="34" charset="0"/>
                <a:cs typeface="Arial" panose="020B0604020202020204" pitchFamily="34" charset="0"/>
              </a:rPr>
              <a:t>th</a:t>
            </a:r>
            <a:r>
              <a:rPr lang="en-GB" b="1" dirty="0">
                <a:latin typeface="Arial" panose="020B0604020202020204" pitchFamily="34" charset="0"/>
                <a:cs typeface="Arial" panose="020B0604020202020204" pitchFamily="34" charset="0"/>
              </a:rPr>
              <a:t> May 2024</a:t>
            </a:r>
            <a:r>
              <a:rPr lang="en-GB" dirty="0">
                <a:latin typeface="Arial" panose="020B0604020202020204" pitchFamily="34" charset="0"/>
                <a:cs typeface="Arial" panose="020B0604020202020204" pitchFamily="34" charset="0"/>
              </a:rPr>
              <a:t>.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The assessment has been designed to measure whether children’s comprehension of age-appropriate reading material meets the national standard. </a:t>
            </a:r>
          </a:p>
          <a:p>
            <a:r>
              <a:rPr lang="en-GB" dirty="0">
                <a:latin typeface="Arial" panose="020B0604020202020204" pitchFamily="34" charset="0"/>
                <a:cs typeface="Arial" panose="020B0604020202020204" pitchFamily="34" charset="0"/>
              </a:rPr>
              <a:t>It a standard timing of </a:t>
            </a:r>
            <a:r>
              <a:rPr lang="en-GB" b="1" dirty="0">
                <a:latin typeface="Arial" panose="020B0604020202020204" pitchFamily="34" charset="0"/>
                <a:cs typeface="Arial" panose="020B0604020202020204" pitchFamily="34" charset="0"/>
              </a:rPr>
              <a:t>60 minutes</a:t>
            </a:r>
            <a:r>
              <a:rPr lang="en-GB" dirty="0">
                <a:latin typeface="Arial" panose="020B0604020202020204" pitchFamily="34" charset="0"/>
                <a:cs typeface="Arial" panose="020B0604020202020204" pitchFamily="34" charset="0"/>
              </a:rPr>
              <a:t>, including reading the texts and answering questions. There are three different set texts for the children to read, which could be any combination of </a:t>
            </a:r>
            <a:r>
              <a:rPr lang="en-GB" b="1" dirty="0">
                <a:latin typeface="Arial" panose="020B0604020202020204" pitchFamily="34" charset="0"/>
                <a:cs typeface="Arial" panose="020B0604020202020204" pitchFamily="34" charset="0"/>
              </a:rPr>
              <a:t>non-fiction, fiction and/or poetry</a:t>
            </a:r>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Reading paper </a:t>
            </a:r>
            <a:r>
              <a:rPr lang="en-US" dirty="0">
                <a:latin typeface="Arial" panose="020B0604020202020204" pitchFamily="34" charset="0"/>
                <a:cs typeface="Arial" panose="020B0604020202020204" pitchFamily="34" charset="0"/>
              </a:rPr>
              <a:t>focuses on the following areas known as Content Domains: </a:t>
            </a:r>
            <a:br>
              <a:rPr lang="en-US" dirty="0">
                <a:latin typeface="Arial" panose="020B0604020202020204" pitchFamily="34" charset="0"/>
                <a:cs typeface="Arial" panose="020B0604020202020204" pitchFamily="34" charset="0"/>
              </a:rPr>
            </a:br>
            <a:r>
              <a:rPr lang="en-US" sz="1600" i="1" dirty="0">
                <a:solidFill>
                  <a:srgbClr val="388CDA"/>
                </a:solidFill>
                <a:latin typeface="Arial" panose="020B0604020202020204" pitchFamily="34" charset="0"/>
                <a:cs typeface="Arial" panose="020B0604020202020204" pitchFamily="34" charset="0"/>
              </a:rPr>
              <a:t>2a) give/explain the meaning of words in context; </a:t>
            </a:r>
            <a:br>
              <a:rPr lang="en-US" sz="1600" i="1" dirty="0">
                <a:solidFill>
                  <a:srgbClr val="388CDA"/>
                </a:solidFill>
                <a:latin typeface="Arial" panose="020B0604020202020204" pitchFamily="34" charset="0"/>
                <a:cs typeface="Arial" panose="020B0604020202020204" pitchFamily="34" charset="0"/>
              </a:rPr>
            </a:br>
            <a:r>
              <a:rPr lang="en-US" sz="1600" i="1" dirty="0">
                <a:solidFill>
                  <a:srgbClr val="388CDA"/>
                </a:solidFill>
                <a:latin typeface="Arial" panose="020B0604020202020204" pitchFamily="34" charset="0"/>
                <a:cs typeface="Arial" panose="020B0604020202020204" pitchFamily="34" charset="0"/>
              </a:rPr>
              <a:t>2b) retrieve and record information/identify key details from fiction and non-fiction; </a:t>
            </a:r>
            <a:br>
              <a:rPr lang="en-US" sz="1600" i="1" dirty="0">
                <a:solidFill>
                  <a:srgbClr val="388CDA"/>
                </a:solidFill>
                <a:latin typeface="Arial" panose="020B0604020202020204" pitchFamily="34" charset="0"/>
                <a:cs typeface="Arial" panose="020B0604020202020204" pitchFamily="34" charset="0"/>
              </a:rPr>
            </a:br>
            <a:r>
              <a:rPr lang="en-US" sz="1600" i="1" dirty="0">
                <a:solidFill>
                  <a:srgbClr val="388CDA"/>
                </a:solidFill>
                <a:latin typeface="Arial" panose="020B0604020202020204" pitchFamily="34" charset="0"/>
                <a:cs typeface="Arial" panose="020B0604020202020204" pitchFamily="34" charset="0"/>
              </a:rPr>
              <a:t>2c) </a:t>
            </a:r>
            <a:r>
              <a:rPr lang="en-US" sz="1600" i="1" dirty="0" err="1">
                <a:solidFill>
                  <a:srgbClr val="388CDA"/>
                </a:solidFill>
                <a:latin typeface="Arial" panose="020B0604020202020204" pitchFamily="34" charset="0"/>
                <a:cs typeface="Arial" panose="020B0604020202020204" pitchFamily="34" charset="0"/>
              </a:rPr>
              <a:t>summarise</a:t>
            </a:r>
            <a:r>
              <a:rPr lang="en-US" sz="1600" i="1" dirty="0">
                <a:solidFill>
                  <a:srgbClr val="388CDA"/>
                </a:solidFill>
                <a:latin typeface="Arial" panose="020B0604020202020204" pitchFamily="34" charset="0"/>
                <a:cs typeface="Arial" panose="020B0604020202020204" pitchFamily="34" charset="0"/>
              </a:rPr>
              <a:t> main ideas from more than one paragraph; </a:t>
            </a:r>
            <a:br>
              <a:rPr lang="en-US" sz="1600" i="1" dirty="0">
                <a:solidFill>
                  <a:srgbClr val="388CDA"/>
                </a:solidFill>
                <a:latin typeface="Arial" panose="020B0604020202020204" pitchFamily="34" charset="0"/>
                <a:cs typeface="Arial" panose="020B0604020202020204" pitchFamily="34" charset="0"/>
              </a:rPr>
            </a:br>
            <a:r>
              <a:rPr lang="en-US" sz="1600" i="1" dirty="0">
                <a:solidFill>
                  <a:srgbClr val="388CDA"/>
                </a:solidFill>
                <a:latin typeface="Arial" panose="020B0604020202020204" pitchFamily="34" charset="0"/>
                <a:cs typeface="Arial" panose="020B0604020202020204" pitchFamily="34" charset="0"/>
              </a:rPr>
              <a:t>2d) make inferences from the text/explain and justify inferences with evidence from the text; </a:t>
            </a:r>
            <a:br>
              <a:rPr lang="en-US" sz="1600" i="1" dirty="0">
                <a:solidFill>
                  <a:srgbClr val="388CDA"/>
                </a:solidFill>
                <a:latin typeface="Arial" panose="020B0604020202020204" pitchFamily="34" charset="0"/>
                <a:cs typeface="Arial" panose="020B0604020202020204" pitchFamily="34" charset="0"/>
              </a:rPr>
            </a:br>
            <a:r>
              <a:rPr lang="en-US" sz="1600" i="1" dirty="0">
                <a:solidFill>
                  <a:srgbClr val="388CDA"/>
                </a:solidFill>
                <a:latin typeface="Arial" panose="020B0604020202020204" pitchFamily="34" charset="0"/>
                <a:cs typeface="Arial" panose="020B0604020202020204" pitchFamily="34" charset="0"/>
              </a:rPr>
              <a:t>2e) predict what might happen from details stated and implied; </a:t>
            </a:r>
            <a:br>
              <a:rPr lang="en-US" sz="1600" i="1" dirty="0">
                <a:solidFill>
                  <a:srgbClr val="388CDA"/>
                </a:solidFill>
                <a:latin typeface="Arial" panose="020B0604020202020204" pitchFamily="34" charset="0"/>
                <a:cs typeface="Arial" panose="020B0604020202020204" pitchFamily="34" charset="0"/>
              </a:rPr>
            </a:br>
            <a:r>
              <a:rPr lang="en-US" sz="1600" i="1" dirty="0">
                <a:solidFill>
                  <a:srgbClr val="388CDA"/>
                </a:solidFill>
                <a:latin typeface="Arial" panose="020B0604020202020204" pitchFamily="34" charset="0"/>
                <a:cs typeface="Arial" panose="020B0604020202020204" pitchFamily="34" charset="0"/>
              </a:rPr>
              <a:t>2f) identify/explain how information/content is related and contributes to meaning as a whole; </a:t>
            </a:r>
            <a:br>
              <a:rPr lang="en-US" sz="1600" i="1" dirty="0">
                <a:solidFill>
                  <a:srgbClr val="388CDA"/>
                </a:solidFill>
                <a:latin typeface="Arial" panose="020B0604020202020204" pitchFamily="34" charset="0"/>
                <a:cs typeface="Arial" panose="020B0604020202020204" pitchFamily="34" charset="0"/>
              </a:rPr>
            </a:br>
            <a:r>
              <a:rPr lang="en-US" sz="1600" i="1" dirty="0">
                <a:solidFill>
                  <a:srgbClr val="388CDA"/>
                </a:solidFill>
                <a:latin typeface="Arial" panose="020B0604020202020204" pitchFamily="34" charset="0"/>
                <a:cs typeface="Arial" panose="020B0604020202020204" pitchFamily="34" charset="0"/>
              </a:rPr>
              <a:t>2g) identify/explain how meaning is enhanced through choice of words and phrases;</a:t>
            </a:r>
            <a:br>
              <a:rPr lang="en-US" sz="1600" i="1" dirty="0">
                <a:solidFill>
                  <a:srgbClr val="388CDA"/>
                </a:solidFill>
                <a:latin typeface="Arial" panose="020B0604020202020204" pitchFamily="34" charset="0"/>
                <a:cs typeface="Arial" panose="020B0604020202020204" pitchFamily="34" charset="0"/>
              </a:rPr>
            </a:br>
            <a:r>
              <a:rPr lang="en-US" sz="1600" i="1" dirty="0">
                <a:solidFill>
                  <a:srgbClr val="388CDA"/>
                </a:solidFill>
                <a:latin typeface="Arial" panose="020B0604020202020204" pitchFamily="34" charset="0"/>
                <a:cs typeface="Arial" panose="020B0604020202020204" pitchFamily="34" charset="0"/>
              </a:rPr>
              <a:t>2h) make comparisons within the text. </a:t>
            </a:r>
            <a:endParaRPr lang="en-US" i="1" dirty="0">
              <a:solidFill>
                <a:srgbClr val="388CDA"/>
              </a:solidFill>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Year 6 Reading SATs paper requires a range of answering styles, including responding to </a:t>
            </a:r>
            <a:r>
              <a:rPr lang="en-US" b="1" dirty="0">
                <a:latin typeface="Arial" panose="020B0604020202020204" pitchFamily="34" charset="0"/>
                <a:cs typeface="Arial" panose="020B0604020202020204" pitchFamily="34" charset="0"/>
              </a:rPr>
              <a:t>multiple choice questions</a:t>
            </a:r>
            <a:r>
              <a:rPr lang="en-US"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one-word answers</a:t>
            </a:r>
            <a:r>
              <a:rPr lang="en-US" dirty="0">
                <a:latin typeface="Arial" panose="020B0604020202020204" pitchFamily="34" charset="0"/>
                <a:cs typeface="Arial" panose="020B0604020202020204" pitchFamily="34" charset="0"/>
              </a:rPr>
              <a:t>, and multiple mark questions which require </a:t>
            </a:r>
            <a:r>
              <a:rPr lang="en-US" b="1" dirty="0">
                <a:latin typeface="Arial" panose="020B0604020202020204" pitchFamily="34" charset="0"/>
                <a:cs typeface="Arial" panose="020B0604020202020204" pitchFamily="34" charset="0"/>
              </a:rPr>
              <a:t>more formal paragraph-length answers</a:t>
            </a:r>
            <a:r>
              <a:rPr lang="en-US"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553221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1095172"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Reading</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44366" cy="1200329"/>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Example question, based on Text 1 – </a:t>
            </a:r>
            <a:r>
              <a:rPr lang="en-GB" i="1" dirty="0">
                <a:latin typeface="Arial" panose="020B0604020202020204" pitchFamily="34" charset="0"/>
                <a:cs typeface="Arial" panose="020B0604020202020204" pitchFamily="34" charset="0"/>
              </a:rPr>
              <a:t>Space Tourism</a:t>
            </a:r>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B7D01AFE-25FC-4D2C-AB80-E798C09977F1}"/>
              </a:ext>
            </a:extLst>
          </p:cNvPr>
          <p:cNvPicPr>
            <a:picLocks noChangeAspect="1"/>
          </p:cNvPicPr>
          <p:nvPr/>
        </p:nvPicPr>
        <p:blipFill>
          <a:blip r:embed="rId2"/>
          <a:stretch>
            <a:fillRect/>
          </a:stretch>
        </p:blipFill>
        <p:spPr>
          <a:xfrm>
            <a:off x="2496879" y="1524009"/>
            <a:ext cx="3810000" cy="2047875"/>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24FA93B2-2FBC-426B-946B-F0281A560A0F}"/>
              </a:ext>
            </a:extLst>
          </p:cNvPr>
          <p:cNvPicPr>
            <a:picLocks noChangeAspect="1"/>
          </p:cNvPicPr>
          <p:nvPr/>
        </p:nvPicPr>
        <p:blipFill>
          <a:blip r:embed="rId3"/>
          <a:stretch>
            <a:fillRect/>
          </a:stretch>
        </p:blipFill>
        <p:spPr>
          <a:xfrm>
            <a:off x="1128712" y="3794396"/>
            <a:ext cx="6886575" cy="1581150"/>
          </a:xfrm>
          <a:prstGeom prst="rect">
            <a:avLst/>
          </a:prstGeom>
          <a:effectLst>
            <a:outerShdw blurRad="50800" dist="38100" dir="2700000" algn="tl" rotWithShape="0">
              <a:prstClr val="black">
                <a:alpha val="40000"/>
              </a:prstClr>
            </a:outerShdw>
          </a:effectLst>
        </p:spPr>
      </p:pic>
      <p:sp>
        <p:nvSpPr>
          <p:cNvPr id="6" name="Rectangle 5">
            <a:extLst>
              <a:ext uri="{FF2B5EF4-FFF2-40B4-BE49-F238E27FC236}">
                <a16:creationId xmlns:a16="http://schemas.microsoft.com/office/drawing/2014/main" id="{474271CC-AAFE-4B67-8B50-09FAB725029F}"/>
              </a:ext>
            </a:extLst>
          </p:cNvPr>
          <p:cNvSpPr/>
          <p:nvPr/>
        </p:nvSpPr>
        <p:spPr>
          <a:xfrm>
            <a:off x="344453" y="6053907"/>
            <a:ext cx="8544366" cy="307777"/>
          </a:xfrm>
          <a:prstGeom prst="rect">
            <a:avLst/>
          </a:prstGeom>
        </p:spPr>
        <p:txBody>
          <a:bodyPr wrap="square">
            <a:spAutoFit/>
          </a:bodyPr>
          <a:lstStyle/>
          <a:p>
            <a:pPr lvl="0" algn="just"/>
            <a:r>
              <a:rPr lang="en-US" sz="1400" i="1" dirty="0">
                <a:solidFill>
                  <a:prstClr val="black"/>
                </a:solidFill>
                <a:latin typeface="Arial "/>
              </a:rPr>
              <a:t>2b) retrieve and record information/identify key details from fiction and non-fiction</a:t>
            </a:r>
            <a:endParaRPr lang="en-US" sz="1400" i="1" dirty="0">
              <a:solidFill>
                <a:prstClr val="black"/>
              </a:solidFill>
              <a:latin typeface="Arial "/>
              <a:ea typeface="Arial" charset="0"/>
              <a:cs typeface="Arial" charset="0"/>
            </a:endParaRPr>
          </a:p>
        </p:txBody>
      </p:sp>
    </p:spTree>
    <p:extLst>
      <p:ext uri="{BB962C8B-B14F-4D97-AF65-F5344CB8AC3E}">
        <p14:creationId xmlns:p14="http://schemas.microsoft.com/office/powerpoint/2010/main" val="42460183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1095172"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Reading</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44366" cy="1200329"/>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Example question, based on Text 1 – </a:t>
            </a:r>
            <a:r>
              <a:rPr lang="en-GB" i="1" dirty="0">
                <a:latin typeface="Arial" panose="020B0604020202020204" pitchFamily="34" charset="0"/>
                <a:cs typeface="Arial" panose="020B0604020202020204" pitchFamily="34" charset="0"/>
              </a:rPr>
              <a:t>Space Tourism</a:t>
            </a:r>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B7D01AFE-25FC-4D2C-AB80-E798C09977F1}"/>
              </a:ext>
            </a:extLst>
          </p:cNvPr>
          <p:cNvPicPr>
            <a:picLocks noChangeAspect="1"/>
          </p:cNvPicPr>
          <p:nvPr/>
        </p:nvPicPr>
        <p:blipFill>
          <a:blip r:embed="rId2"/>
          <a:stretch>
            <a:fillRect/>
          </a:stretch>
        </p:blipFill>
        <p:spPr>
          <a:xfrm>
            <a:off x="2496879" y="1524009"/>
            <a:ext cx="3810000" cy="2047875"/>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24FA93B2-2FBC-426B-946B-F0281A560A0F}"/>
              </a:ext>
            </a:extLst>
          </p:cNvPr>
          <p:cNvPicPr>
            <a:picLocks noChangeAspect="1"/>
          </p:cNvPicPr>
          <p:nvPr/>
        </p:nvPicPr>
        <p:blipFill>
          <a:blip r:embed="rId3"/>
          <a:stretch>
            <a:fillRect/>
          </a:stretch>
        </p:blipFill>
        <p:spPr>
          <a:xfrm>
            <a:off x="1128712" y="3794396"/>
            <a:ext cx="6886575" cy="1581150"/>
          </a:xfrm>
          <a:prstGeom prst="rect">
            <a:avLst/>
          </a:prstGeom>
          <a:effectLst>
            <a:outerShdw blurRad="50800" dist="38100" dir="2700000" algn="tl" rotWithShape="0">
              <a:prstClr val="black">
                <a:alpha val="40000"/>
              </a:prstClr>
            </a:outerShdw>
          </a:effectLst>
        </p:spPr>
      </p:pic>
      <p:sp>
        <p:nvSpPr>
          <p:cNvPr id="6" name="Rectangle 5">
            <a:extLst>
              <a:ext uri="{FF2B5EF4-FFF2-40B4-BE49-F238E27FC236}">
                <a16:creationId xmlns:a16="http://schemas.microsoft.com/office/drawing/2014/main" id="{474271CC-AAFE-4B67-8B50-09FAB725029F}"/>
              </a:ext>
            </a:extLst>
          </p:cNvPr>
          <p:cNvSpPr/>
          <p:nvPr/>
        </p:nvSpPr>
        <p:spPr>
          <a:xfrm>
            <a:off x="344453" y="6053907"/>
            <a:ext cx="8544366" cy="307777"/>
          </a:xfrm>
          <a:prstGeom prst="rect">
            <a:avLst/>
          </a:prstGeom>
        </p:spPr>
        <p:txBody>
          <a:bodyPr wrap="square">
            <a:spAutoFit/>
          </a:bodyPr>
          <a:lstStyle/>
          <a:p>
            <a:pPr lvl="0" algn="just"/>
            <a:r>
              <a:rPr lang="en-US" sz="1400" i="1" dirty="0">
                <a:solidFill>
                  <a:prstClr val="black"/>
                </a:solidFill>
                <a:latin typeface="Arial "/>
              </a:rPr>
              <a:t>2b) retrieve and record information/identify key details from fiction and non-fiction</a:t>
            </a:r>
            <a:endParaRPr lang="en-US" sz="1400" i="1" dirty="0">
              <a:solidFill>
                <a:prstClr val="black"/>
              </a:solidFill>
              <a:latin typeface="Arial "/>
              <a:ea typeface="Arial" charset="0"/>
              <a:cs typeface="Arial" charset="0"/>
            </a:endParaRPr>
          </a:p>
        </p:txBody>
      </p:sp>
      <p:pic>
        <p:nvPicPr>
          <p:cNvPr id="5" name="Picture 4">
            <a:extLst>
              <a:ext uri="{FF2B5EF4-FFF2-40B4-BE49-F238E27FC236}">
                <a16:creationId xmlns:a16="http://schemas.microsoft.com/office/drawing/2014/main" id="{EBA6871B-1051-423C-AD15-6E1D1C492609}"/>
              </a:ext>
            </a:extLst>
          </p:cNvPr>
          <p:cNvPicPr>
            <a:picLocks noChangeAspect="1"/>
          </p:cNvPicPr>
          <p:nvPr/>
        </p:nvPicPr>
        <p:blipFill>
          <a:blip r:embed="rId4"/>
          <a:stretch>
            <a:fillRect/>
          </a:stretch>
        </p:blipFill>
        <p:spPr>
          <a:xfrm>
            <a:off x="1819162" y="4332327"/>
            <a:ext cx="6030502" cy="252644"/>
          </a:xfrm>
          <a:prstGeom prst="rect">
            <a:avLst/>
          </a:prstGeom>
          <a:effectLst>
            <a:outerShdw blurRad="50800" dist="38100" dir="2700000" algn="tl" rotWithShape="0">
              <a:srgbClr val="C73A43">
                <a:alpha val="40000"/>
              </a:srgbClr>
            </a:outerShdw>
          </a:effectLst>
        </p:spPr>
      </p:pic>
    </p:spTree>
    <p:extLst>
      <p:ext uri="{BB962C8B-B14F-4D97-AF65-F5344CB8AC3E}">
        <p14:creationId xmlns:p14="http://schemas.microsoft.com/office/powerpoint/2010/main" val="4216257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1095172"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Reading</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44366" cy="1477328"/>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Example question, based on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Text 2 – </a:t>
            </a:r>
            <a:r>
              <a:rPr lang="en-GB" i="1" dirty="0">
                <a:latin typeface="Arial" panose="020B0604020202020204" pitchFamily="34" charset="0"/>
                <a:cs typeface="Arial" panose="020B0604020202020204" pitchFamily="34" charset="0"/>
              </a:rPr>
              <a:t>Giants</a:t>
            </a:r>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B9C82AE3-F0CF-45C9-AF8D-204F1A1BC924}"/>
              </a:ext>
            </a:extLst>
          </p:cNvPr>
          <p:cNvPicPr>
            <a:picLocks noChangeAspect="1"/>
          </p:cNvPicPr>
          <p:nvPr/>
        </p:nvPicPr>
        <p:blipFill>
          <a:blip r:embed="rId2"/>
          <a:stretch>
            <a:fillRect/>
          </a:stretch>
        </p:blipFill>
        <p:spPr>
          <a:xfrm>
            <a:off x="255181" y="1811365"/>
            <a:ext cx="6848475" cy="3714750"/>
          </a:xfrm>
          <a:prstGeom prst="rect">
            <a:avLst/>
          </a:prstGeom>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C2A07AA5-0BC5-4D06-938F-455A6BA0FDAE}"/>
              </a:ext>
            </a:extLst>
          </p:cNvPr>
          <p:cNvPicPr>
            <a:picLocks noChangeAspect="1"/>
          </p:cNvPicPr>
          <p:nvPr/>
        </p:nvPicPr>
        <p:blipFill>
          <a:blip r:embed="rId3"/>
          <a:stretch>
            <a:fillRect/>
          </a:stretch>
        </p:blipFill>
        <p:spPr>
          <a:xfrm>
            <a:off x="4811800" y="597201"/>
            <a:ext cx="3987747" cy="2188526"/>
          </a:xfrm>
          <a:prstGeom prst="rect">
            <a:avLst/>
          </a:prstGeom>
          <a:effectLst>
            <a:outerShdw blurRad="50800" dist="38100" dir="2700000" algn="tl" rotWithShape="0">
              <a:prstClr val="black">
                <a:alpha val="40000"/>
              </a:prstClr>
            </a:outerShdw>
          </a:effectLst>
        </p:spPr>
      </p:pic>
      <p:sp>
        <p:nvSpPr>
          <p:cNvPr id="9" name="Rectangle 8">
            <a:extLst>
              <a:ext uri="{FF2B5EF4-FFF2-40B4-BE49-F238E27FC236}">
                <a16:creationId xmlns:a16="http://schemas.microsoft.com/office/drawing/2014/main" id="{5C5BA7B3-D952-4F5D-B3F6-51B94CC66561}"/>
              </a:ext>
            </a:extLst>
          </p:cNvPr>
          <p:cNvSpPr/>
          <p:nvPr/>
        </p:nvSpPr>
        <p:spPr>
          <a:xfrm>
            <a:off x="344453" y="6053907"/>
            <a:ext cx="8544366" cy="307777"/>
          </a:xfrm>
          <a:prstGeom prst="rect">
            <a:avLst/>
          </a:prstGeom>
        </p:spPr>
        <p:txBody>
          <a:bodyPr wrap="square">
            <a:spAutoFit/>
          </a:bodyPr>
          <a:lstStyle/>
          <a:p>
            <a:pPr lvl="0" algn="just"/>
            <a:r>
              <a:rPr lang="en-US" sz="1400" i="1" dirty="0">
                <a:solidFill>
                  <a:prstClr val="black"/>
                </a:solidFill>
                <a:latin typeface="Arial "/>
              </a:rPr>
              <a:t>2b) retrieve and record information/identify key details from fiction and non-fiction</a:t>
            </a:r>
            <a:endParaRPr lang="en-US" sz="1400" i="1" dirty="0">
              <a:solidFill>
                <a:prstClr val="black"/>
              </a:solidFill>
              <a:latin typeface="Arial "/>
              <a:ea typeface="Arial" charset="0"/>
              <a:cs typeface="Arial" charset="0"/>
            </a:endParaRPr>
          </a:p>
        </p:txBody>
      </p:sp>
    </p:spTree>
    <p:extLst>
      <p:ext uri="{BB962C8B-B14F-4D97-AF65-F5344CB8AC3E}">
        <p14:creationId xmlns:p14="http://schemas.microsoft.com/office/powerpoint/2010/main" val="20939372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1095172"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Reading</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44366" cy="1477328"/>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Example question, based on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Text 2 – </a:t>
            </a:r>
            <a:r>
              <a:rPr lang="en-GB" i="1" dirty="0">
                <a:latin typeface="Arial" panose="020B0604020202020204" pitchFamily="34" charset="0"/>
                <a:cs typeface="Arial" panose="020B0604020202020204" pitchFamily="34" charset="0"/>
              </a:rPr>
              <a:t>Giants</a:t>
            </a:r>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5C5BA7B3-D952-4F5D-B3F6-51B94CC66561}"/>
              </a:ext>
            </a:extLst>
          </p:cNvPr>
          <p:cNvSpPr/>
          <p:nvPr/>
        </p:nvSpPr>
        <p:spPr>
          <a:xfrm>
            <a:off x="344453" y="6053907"/>
            <a:ext cx="8544366" cy="307777"/>
          </a:xfrm>
          <a:prstGeom prst="rect">
            <a:avLst/>
          </a:prstGeom>
        </p:spPr>
        <p:txBody>
          <a:bodyPr wrap="square">
            <a:spAutoFit/>
          </a:bodyPr>
          <a:lstStyle/>
          <a:p>
            <a:pPr lvl="0" algn="just"/>
            <a:r>
              <a:rPr lang="en-US" sz="1400" i="1" dirty="0">
                <a:solidFill>
                  <a:prstClr val="black"/>
                </a:solidFill>
                <a:latin typeface="Arial "/>
              </a:rPr>
              <a:t>2b) retrieve and record information/identify key details from fiction and non-fiction</a:t>
            </a:r>
            <a:endParaRPr lang="en-US" sz="1400" i="1" dirty="0">
              <a:solidFill>
                <a:prstClr val="black"/>
              </a:solidFill>
              <a:latin typeface="Arial "/>
              <a:ea typeface="Arial" charset="0"/>
              <a:cs typeface="Arial" charset="0"/>
            </a:endParaRPr>
          </a:p>
        </p:txBody>
      </p:sp>
      <p:sp>
        <p:nvSpPr>
          <p:cNvPr id="2" name="Oval 1">
            <a:extLst>
              <a:ext uri="{FF2B5EF4-FFF2-40B4-BE49-F238E27FC236}">
                <a16:creationId xmlns:a16="http://schemas.microsoft.com/office/drawing/2014/main" id="{ADDE1C5F-4475-4A65-800F-1D5F4B3B171A}"/>
              </a:ext>
            </a:extLst>
          </p:cNvPr>
          <p:cNvSpPr/>
          <p:nvPr/>
        </p:nvSpPr>
        <p:spPr>
          <a:xfrm rot="19978722">
            <a:off x="4003035" y="3025870"/>
            <a:ext cx="1306368" cy="1420703"/>
          </a:xfrm>
          <a:prstGeom prst="ellipse">
            <a:avLst/>
          </a:prstGeom>
          <a:noFill/>
          <a:ln w="28575">
            <a:solidFill>
              <a:srgbClr val="C73A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D53CF922-3146-497A-BD4D-14E2FB51E79B}"/>
              </a:ext>
            </a:extLst>
          </p:cNvPr>
          <p:cNvPicPr>
            <a:picLocks noChangeAspect="1"/>
          </p:cNvPicPr>
          <p:nvPr/>
        </p:nvPicPr>
        <p:blipFill>
          <a:blip r:embed="rId2"/>
          <a:stretch>
            <a:fillRect/>
          </a:stretch>
        </p:blipFill>
        <p:spPr>
          <a:xfrm>
            <a:off x="96932" y="1691464"/>
            <a:ext cx="7141574" cy="3960099"/>
          </a:xfrm>
          <a:prstGeom prst="rect">
            <a:avLst/>
          </a:prstGeom>
        </p:spPr>
      </p:pic>
      <p:pic>
        <p:nvPicPr>
          <p:cNvPr id="12" name="Picture 11">
            <a:extLst>
              <a:ext uri="{FF2B5EF4-FFF2-40B4-BE49-F238E27FC236}">
                <a16:creationId xmlns:a16="http://schemas.microsoft.com/office/drawing/2014/main" id="{C59C6767-7C21-46E1-B3F9-2BAC64D4400F}"/>
              </a:ext>
            </a:extLst>
          </p:cNvPr>
          <p:cNvPicPr>
            <a:picLocks noChangeAspect="1"/>
          </p:cNvPicPr>
          <p:nvPr/>
        </p:nvPicPr>
        <p:blipFill>
          <a:blip r:embed="rId3"/>
          <a:stretch>
            <a:fillRect/>
          </a:stretch>
        </p:blipFill>
        <p:spPr>
          <a:xfrm>
            <a:off x="4811800" y="597201"/>
            <a:ext cx="3987747" cy="218852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2855340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1095172"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Reading</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44366" cy="2031325"/>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Example question, based on Text 3 – </a:t>
            </a:r>
            <a:r>
              <a:rPr lang="en-GB" i="1" dirty="0">
                <a:latin typeface="Arial" panose="020B0604020202020204" pitchFamily="34" charset="0"/>
                <a:cs typeface="Arial" panose="020B0604020202020204" pitchFamily="34" charset="0"/>
              </a:rPr>
              <a:t>The Lost World</a:t>
            </a:r>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F9A14488-22FA-44A7-B5B3-BDA139BC6D47}"/>
              </a:ext>
            </a:extLst>
          </p:cNvPr>
          <p:cNvPicPr>
            <a:picLocks noChangeAspect="1"/>
          </p:cNvPicPr>
          <p:nvPr/>
        </p:nvPicPr>
        <p:blipFill>
          <a:blip r:embed="rId2"/>
          <a:stretch>
            <a:fillRect/>
          </a:stretch>
        </p:blipFill>
        <p:spPr>
          <a:xfrm>
            <a:off x="477025" y="3905585"/>
            <a:ext cx="7613610" cy="1889903"/>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1DABF820-4CF2-4609-914A-60CE001DEB9F}"/>
              </a:ext>
            </a:extLst>
          </p:cNvPr>
          <p:cNvPicPr>
            <a:picLocks noChangeAspect="1"/>
          </p:cNvPicPr>
          <p:nvPr/>
        </p:nvPicPr>
        <p:blipFill>
          <a:blip r:embed="rId3"/>
          <a:stretch>
            <a:fillRect/>
          </a:stretch>
        </p:blipFill>
        <p:spPr>
          <a:xfrm>
            <a:off x="477024" y="1582372"/>
            <a:ext cx="7957959" cy="1788152"/>
          </a:xfrm>
          <a:prstGeom prst="rect">
            <a:avLst/>
          </a:prstGeom>
          <a:effectLst>
            <a:outerShdw blurRad="50800" dist="38100" dir="2700000" algn="tl" rotWithShape="0">
              <a:prstClr val="black">
                <a:alpha val="40000"/>
              </a:prstClr>
            </a:outerShdw>
          </a:effectLst>
        </p:spPr>
      </p:pic>
      <p:sp>
        <p:nvSpPr>
          <p:cNvPr id="10" name="Rectangle 9">
            <a:extLst>
              <a:ext uri="{FF2B5EF4-FFF2-40B4-BE49-F238E27FC236}">
                <a16:creationId xmlns:a16="http://schemas.microsoft.com/office/drawing/2014/main" id="{B7154DD7-8167-404E-9998-EE9178F67E3D}"/>
              </a:ext>
            </a:extLst>
          </p:cNvPr>
          <p:cNvSpPr/>
          <p:nvPr/>
        </p:nvSpPr>
        <p:spPr>
          <a:xfrm>
            <a:off x="344453" y="5651234"/>
            <a:ext cx="8544366" cy="738664"/>
          </a:xfrm>
          <a:prstGeom prst="rect">
            <a:avLst/>
          </a:prstGeom>
        </p:spPr>
        <p:txBody>
          <a:bodyPr wrap="square">
            <a:spAutoFit/>
          </a:bodyPr>
          <a:lstStyle/>
          <a:p>
            <a:pPr lvl="0" algn="just"/>
            <a:endParaRPr lang="en-US" sz="1400" i="1" dirty="0">
              <a:solidFill>
                <a:prstClr val="black"/>
              </a:solidFill>
              <a:latin typeface="Arial "/>
            </a:endParaRPr>
          </a:p>
          <a:p>
            <a:pPr lvl="0" algn="just"/>
            <a:endParaRPr lang="en-US" sz="1400" i="1" dirty="0">
              <a:solidFill>
                <a:prstClr val="black"/>
              </a:solidFill>
              <a:latin typeface="Arial "/>
            </a:endParaRPr>
          </a:p>
          <a:p>
            <a:pPr lvl="0" algn="just"/>
            <a:endParaRPr lang="en-US" sz="1400" i="1" dirty="0">
              <a:solidFill>
                <a:prstClr val="black"/>
              </a:solidFill>
              <a:latin typeface="Arial "/>
            </a:endParaRPr>
          </a:p>
        </p:txBody>
      </p:sp>
      <p:sp>
        <p:nvSpPr>
          <p:cNvPr id="12" name="Rectangle 11">
            <a:extLst>
              <a:ext uri="{FF2B5EF4-FFF2-40B4-BE49-F238E27FC236}">
                <a16:creationId xmlns:a16="http://schemas.microsoft.com/office/drawing/2014/main" id="{44E2E188-E981-4EDC-B6E7-1FA4AEF159F5}"/>
              </a:ext>
            </a:extLst>
          </p:cNvPr>
          <p:cNvSpPr/>
          <p:nvPr/>
        </p:nvSpPr>
        <p:spPr>
          <a:xfrm>
            <a:off x="344453" y="6053907"/>
            <a:ext cx="8544366" cy="307777"/>
          </a:xfrm>
          <a:prstGeom prst="rect">
            <a:avLst/>
          </a:prstGeom>
        </p:spPr>
        <p:txBody>
          <a:bodyPr wrap="square">
            <a:spAutoFit/>
          </a:bodyPr>
          <a:lstStyle/>
          <a:p>
            <a:pPr lvl="0" algn="just"/>
            <a:r>
              <a:rPr lang="en-US" sz="1400" i="1" dirty="0">
                <a:latin typeface="Arial" panose="020B0604020202020204" pitchFamily="34" charset="0"/>
                <a:cs typeface="Arial" panose="020B0604020202020204" pitchFamily="34" charset="0"/>
              </a:rPr>
              <a:t>2e) predict what might happen from details stated and implied</a:t>
            </a:r>
            <a:endParaRPr lang="en-US" sz="1400" i="1" dirty="0">
              <a:solidFill>
                <a:prstClr val="black"/>
              </a:solidFill>
              <a:latin typeface="Arial "/>
              <a:ea typeface="Arial" charset="0"/>
              <a:cs typeface="Arial" charset="0"/>
            </a:endParaRPr>
          </a:p>
        </p:txBody>
      </p:sp>
    </p:spTree>
    <p:extLst>
      <p:ext uri="{BB962C8B-B14F-4D97-AF65-F5344CB8AC3E}">
        <p14:creationId xmlns:p14="http://schemas.microsoft.com/office/powerpoint/2010/main" val="35378567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1095172"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Reading</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44366" cy="2031325"/>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Example question, based on Text 3 – </a:t>
            </a:r>
            <a:r>
              <a:rPr lang="en-GB" i="1" dirty="0">
                <a:latin typeface="Arial" panose="020B0604020202020204" pitchFamily="34" charset="0"/>
                <a:cs typeface="Arial" panose="020B0604020202020204" pitchFamily="34" charset="0"/>
              </a:rPr>
              <a:t>The Lost World</a:t>
            </a:r>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F9A14488-22FA-44A7-B5B3-BDA139BC6D47}"/>
              </a:ext>
            </a:extLst>
          </p:cNvPr>
          <p:cNvPicPr>
            <a:picLocks noChangeAspect="1"/>
          </p:cNvPicPr>
          <p:nvPr/>
        </p:nvPicPr>
        <p:blipFill>
          <a:blip r:embed="rId2"/>
          <a:stretch>
            <a:fillRect/>
          </a:stretch>
        </p:blipFill>
        <p:spPr>
          <a:xfrm>
            <a:off x="477025" y="3905585"/>
            <a:ext cx="7613610" cy="1889903"/>
          </a:xfrm>
          <a:prstGeom prst="rect">
            <a:avLst/>
          </a:prstGeom>
          <a:effectLst>
            <a:outerShdw blurRad="50800" dist="38100" dir="2700000" algn="tl" rotWithShape="0">
              <a:prstClr val="black">
                <a:alpha val="40000"/>
              </a:prstClr>
            </a:outerShdw>
          </a:effectLst>
        </p:spPr>
      </p:pic>
      <p:sp>
        <p:nvSpPr>
          <p:cNvPr id="10" name="Rectangle 9">
            <a:extLst>
              <a:ext uri="{FF2B5EF4-FFF2-40B4-BE49-F238E27FC236}">
                <a16:creationId xmlns:a16="http://schemas.microsoft.com/office/drawing/2014/main" id="{B7154DD7-8167-404E-9998-EE9178F67E3D}"/>
              </a:ext>
            </a:extLst>
          </p:cNvPr>
          <p:cNvSpPr/>
          <p:nvPr/>
        </p:nvSpPr>
        <p:spPr>
          <a:xfrm>
            <a:off x="344453" y="5651234"/>
            <a:ext cx="8544366" cy="738664"/>
          </a:xfrm>
          <a:prstGeom prst="rect">
            <a:avLst/>
          </a:prstGeom>
        </p:spPr>
        <p:txBody>
          <a:bodyPr wrap="square">
            <a:spAutoFit/>
          </a:bodyPr>
          <a:lstStyle/>
          <a:p>
            <a:pPr lvl="0" algn="just"/>
            <a:endParaRPr lang="en-US" sz="1400" i="1" dirty="0">
              <a:solidFill>
                <a:prstClr val="black"/>
              </a:solidFill>
              <a:latin typeface="Arial "/>
            </a:endParaRPr>
          </a:p>
          <a:p>
            <a:pPr lvl="0" algn="just"/>
            <a:endParaRPr lang="en-US" sz="1400" i="1" dirty="0">
              <a:solidFill>
                <a:prstClr val="black"/>
              </a:solidFill>
              <a:latin typeface="Arial "/>
            </a:endParaRPr>
          </a:p>
          <a:p>
            <a:pPr lvl="0" algn="just"/>
            <a:endParaRPr lang="en-US" sz="1400" i="1" dirty="0">
              <a:solidFill>
                <a:prstClr val="black"/>
              </a:solidFill>
              <a:latin typeface="Arial "/>
            </a:endParaRPr>
          </a:p>
        </p:txBody>
      </p:sp>
      <p:sp>
        <p:nvSpPr>
          <p:cNvPr id="12" name="Rectangle 11">
            <a:extLst>
              <a:ext uri="{FF2B5EF4-FFF2-40B4-BE49-F238E27FC236}">
                <a16:creationId xmlns:a16="http://schemas.microsoft.com/office/drawing/2014/main" id="{44E2E188-E981-4EDC-B6E7-1FA4AEF159F5}"/>
              </a:ext>
            </a:extLst>
          </p:cNvPr>
          <p:cNvSpPr/>
          <p:nvPr/>
        </p:nvSpPr>
        <p:spPr>
          <a:xfrm>
            <a:off x="344453" y="6053907"/>
            <a:ext cx="8544366" cy="307777"/>
          </a:xfrm>
          <a:prstGeom prst="rect">
            <a:avLst/>
          </a:prstGeom>
        </p:spPr>
        <p:txBody>
          <a:bodyPr wrap="square">
            <a:spAutoFit/>
          </a:bodyPr>
          <a:lstStyle/>
          <a:p>
            <a:pPr lvl="0" algn="just"/>
            <a:r>
              <a:rPr lang="en-US" sz="1400" i="1" dirty="0">
                <a:latin typeface="Arial" panose="020B0604020202020204" pitchFamily="34" charset="0"/>
                <a:cs typeface="Arial" panose="020B0604020202020204" pitchFamily="34" charset="0"/>
              </a:rPr>
              <a:t>2e) predict what might happen from details stated and implied</a:t>
            </a:r>
            <a:endParaRPr lang="en-US" sz="1400" i="1" dirty="0">
              <a:solidFill>
                <a:prstClr val="black"/>
              </a:solidFill>
              <a:latin typeface="Arial "/>
              <a:ea typeface="Arial" charset="0"/>
              <a:cs typeface="Arial" charset="0"/>
            </a:endParaRPr>
          </a:p>
        </p:txBody>
      </p:sp>
      <p:pic>
        <p:nvPicPr>
          <p:cNvPr id="2" name="Picture 1">
            <a:extLst>
              <a:ext uri="{FF2B5EF4-FFF2-40B4-BE49-F238E27FC236}">
                <a16:creationId xmlns:a16="http://schemas.microsoft.com/office/drawing/2014/main" id="{C4D0C7C5-337F-4EED-A173-BEC9007FC1EF}"/>
              </a:ext>
            </a:extLst>
          </p:cNvPr>
          <p:cNvPicPr>
            <a:picLocks noChangeAspect="1"/>
          </p:cNvPicPr>
          <p:nvPr/>
        </p:nvPicPr>
        <p:blipFill>
          <a:blip r:embed="rId3"/>
          <a:stretch>
            <a:fillRect/>
          </a:stretch>
        </p:blipFill>
        <p:spPr>
          <a:xfrm>
            <a:off x="477025" y="1516800"/>
            <a:ext cx="8269502" cy="2049944"/>
          </a:xfrm>
          <a:prstGeom prst="rect">
            <a:avLst/>
          </a:prstGeom>
          <a:effectLst>
            <a:outerShdw blurRad="50800" dist="38100" dir="2700000" algn="tl" rotWithShape="0">
              <a:srgbClr val="C73A43">
                <a:alpha val="40000"/>
              </a:srgbClr>
            </a:outerShdw>
          </a:effectLst>
        </p:spPr>
      </p:pic>
    </p:spTree>
    <p:extLst>
      <p:ext uri="{BB962C8B-B14F-4D97-AF65-F5344CB8AC3E}">
        <p14:creationId xmlns:p14="http://schemas.microsoft.com/office/powerpoint/2010/main" val="9446825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1095172"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Reading</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86896" cy="535531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Since the current testing format for the Year 6 SATs began in 2016, there has been a tendency for the number of marks to go in favour towards three particular types of content domain / questions.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For example, in 2017:</a:t>
            </a:r>
          </a:p>
          <a:p>
            <a:pPr marL="285750" indent="-285750">
              <a:buFontTx/>
              <a:buChar char="-"/>
            </a:pPr>
            <a:r>
              <a:rPr lang="en-GB" b="1" dirty="0">
                <a:solidFill>
                  <a:srgbClr val="388CDA"/>
                </a:solidFill>
                <a:latin typeface="Arial" panose="020B0604020202020204" pitchFamily="34" charset="0"/>
                <a:cs typeface="Arial" panose="020B0604020202020204" pitchFamily="34" charset="0"/>
              </a:rPr>
              <a:t>20% of marks </a:t>
            </a:r>
            <a:r>
              <a:rPr lang="en-GB" dirty="0">
                <a:solidFill>
                  <a:srgbClr val="388CDA"/>
                </a:solidFill>
                <a:latin typeface="Arial" panose="020B0604020202020204" pitchFamily="34" charset="0"/>
                <a:cs typeface="Arial" panose="020B0604020202020204" pitchFamily="34" charset="0"/>
              </a:rPr>
              <a:t>could be gained by answering questions where children had to </a:t>
            </a:r>
            <a:r>
              <a:rPr lang="en-GB" b="1" dirty="0">
                <a:solidFill>
                  <a:srgbClr val="388CDA"/>
                </a:solidFill>
                <a:latin typeface="Arial" panose="020B0604020202020204" pitchFamily="34" charset="0"/>
                <a:cs typeface="Arial" panose="020B0604020202020204" pitchFamily="34" charset="0"/>
              </a:rPr>
              <a:t>give/explain the meaning of words in context </a:t>
            </a:r>
            <a:r>
              <a:rPr lang="en-GB" dirty="0">
                <a:solidFill>
                  <a:srgbClr val="388CDA"/>
                </a:solidFill>
                <a:latin typeface="Arial" panose="020B0604020202020204" pitchFamily="34" charset="0"/>
                <a:cs typeface="Arial" panose="020B0604020202020204" pitchFamily="34" charset="0"/>
              </a:rPr>
              <a:t>(Content Domain 2a);</a:t>
            </a:r>
          </a:p>
          <a:p>
            <a:pPr marL="285750" indent="-285750">
              <a:buFontTx/>
              <a:buChar char="-"/>
            </a:pPr>
            <a:r>
              <a:rPr lang="en-GB" b="1" dirty="0">
                <a:solidFill>
                  <a:srgbClr val="388CDA"/>
                </a:solidFill>
                <a:latin typeface="Arial" panose="020B0604020202020204" pitchFamily="34" charset="0"/>
                <a:cs typeface="Arial" panose="020B0604020202020204" pitchFamily="34" charset="0"/>
              </a:rPr>
              <a:t>Over a quarter of marks </a:t>
            </a:r>
            <a:r>
              <a:rPr lang="en-GB" dirty="0">
                <a:solidFill>
                  <a:srgbClr val="388CDA"/>
                </a:solidFill>
                <a:latin typeface="Arial" panose="020B0604020202020204" pitchFamily="34" charset="0"/>
                <a:cs typeface="Arial" panose="020B0604020202020204" pitchFamily="34" charset="0"/>
              </a:rPr>
              <a:t>could be gained by answering questions where children had to </a:t>
            </a:r>
            <a:r>
              <a:rPr lang="en-GB" b="1" dirty="0">
                <a:solidFill>
                  <a:srgbClr val="388CDA"/>
                </a:solidFill>
                <a:latin typeface="Arial" panose="020B0604020202020204" pitchFamily="34" charset="0"/>
                <a:cs typeface="Arial" panose="020B0604020202020204" pitchFamily="34" charset="0"/>
              </a:rPr>
              <a:t>retrieve/record information or details from the texts </a:t>
            </a:r>
            <a:r>
              <a:rPr lang="en-GB" dirty="0">
                <a:solidFill>
                  <a:srgbClr val="388CDA"/>
                </a:solidFill>
                <a:latin typeface="Arial" panose="020B0604020202020204" pitchFamily="34" charset="0"/>
                <a:cs typeface="Arial" panose="020B0604020202020204" pitchFamily="34" charset="0"/>
              </a:rPr>
              <a:t>(2b);</a:t>
            </a:r>
          </a:p>
          <a:p>
            <a:pPr marL="285750" indent="-285750">
              <a:buFontTx/>
              <a:buChar char="-"/>
            </a:pPr>
            <a:r>
              <a:rPr lang="en-GB" b="1" dirty="0">
                <a:solidFill>
                  <a:srgbClr val="388CDA"/>
                </a:solidFill>
                <a:latin typeface="Arial" panose="020B0604020202020204" pitchFamily="34" charset="0"/>
                <a:cs typeface="Arial" panose="020B0604020202020204" pitchFamily="34" charset="0"/>
              </a:rPr>
              <a:t>Almost half of the marks </a:t>
            </a:r>
            <a:r>
              <a:rPr lang="en-GB" dirty="0">
                <a:solidFill>
                  <a:srgbClr val="388CDA"/>
                </a:solidFill>
                <a:latin typeface="Arial" panose="020B0604020202020204" pitchFamily="34" charset="0"/>
                <a:cs typeface="Arial" panose="020B0604020202020204" pitchFamily="34" charset="0"/>
              </a:rPr>
              <a:t>were allotted to questions requiring children to </a:t>
            </a:r>
            <a:r>
              <a:rPr lang="en-GB" b="1" dirty="0">
                <a:solidFill>
                  <a:srgbClr val="388CDA"/>
                </a:solidFill>
                <a:latin typeface="Arial" panose="020B0604020202020204" pitchFamily="34" charset="0"/>
                <a:cs typeface="Arial" panose="020B0604020202020204" pitchFamily="34" charset="0"/>
              </a:rPr>
              <a:t>make inferences from a text, justifying inferences with text evidence </a:t>
            </a:r>
            <a:r>
              <a:rPr lang="en-GB" dirty="0">
                <a:solidFill>
                  <a:srgbClr val="388CDA"/>
                </a:solidFill>
                <a:latin typeface="Arial" panose="020B0604020202020204" pitchFamily="34" charset="0"/>
                <a:cs typeface="Arial" panose="020B0604020202020204" pitchFamily="34" charset="0"/>
              </a:rPr>
              <a:t>(2d).</a:t>
            </a:r>
          </a:p>
          <a:p>
            <a:pPr marL="285750" indent="-285750">
              <a:buFontTx/>
              <a:buChar char="-"/>
            </a:pPr>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So, </a:t>
            </a:r>
            <a:r>
              <a:rPr lang="en-GB" b="1" dirty="0">
                <a:latin typeface="Arial" panose="020B0604020202020204" pitchFamily="34" charset="0"/>
                <a:cs typeface="Arial" panose="020B0604020202020204" pitchFamily="34" charset="0"/>
              </a:rPr>
              <a:t>when reading with your child at home</a:t>
            </a:r>
            <a:r>
              <a:rPr lang="en-GB" dirty="0">
                <a:latin typeface="Arial" panose="020B0604020202020204" pitchFamily="34" charset="0"/>
                <a:cs typeface="Arial" panose="020B0604020202020204" pitchFamily="34" charset="0"/>
              </a:rPr>
              <a:t>, try asking questions like:</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Find a word in this paragraph that is closest in meaning to ‘provide word –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e.g. annoyed’ (2a);</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In what year did ‘provide fact – e.g. the French authorities make it illegal for people to swim from France to England’? (2b);</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In the last paragraph, X does not want to Y.</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Give two reasons why X does not want Y. (2d)</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650337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554507"/>
            <a:ext cx="2330510"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What are the SATs?</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977004"/>
            <a:ext cx="8544366" cy="5447645"/>
          </a:xfrm>
          <a:prstGeom prst="rect">
            <a:avLst/>
          </a:prstGeom>
          <a:noFill/>
        </p:spPr>
        <p:txBody>
          <a:bodyPr wrap="square" rtlCol="0">
            <a:spAutoFit/>
          </a:bodyPr>
          <a:lstStyle/>
          <a:p>
            <a:pPr marL="342900" indent="-342900">
              <a:buFont typeface="Arial" charset="0"/>
              <a:buChar char="•"/>
            </a:pPr>
            <a:r>
              <a:rPr lang="en-GB" dirty="0">
                <a:latin typeface="Arial" charset="0"/>
                <a:ea typeface="Arial" charset="0"/>
                <a:cs typeface="Arial" charset="0"/>
              </a:rPr>
              <a:t>SATs is a term people use to refer to End of Key Stage 2 Assessments; </a:t>
            </a:r>
          </a:p>
          <a:p>
            <a:pPr marL="342900" indent="-342900">
              <a:buFont typeface="Arial" charset="0"/>
              <a:buChar char="•"/>
            </a:pPr>
            <a:endParaRPr lang="en-GB" dirty="0">
              <a:latin typeface="Arial" charset="0"/>
              <a:ea typeface="Arial" charset="0"/>
              <a:cs typeface="Arial" charset="0"/>
            </a:endParaRPr>
          </a:p>
          <a:p>
            <a:pPr marL="342900" indent="-342900">
              <a:buFont typeface="Arial" charset="0"/>
              <a:buChar char="•"/>
            </a:pPr>
            <a:r>
              <a:rPr lang="en-GB" dirty="0">
                <a:latin typeface="Arial" charset="0"/>
                <a:ea typeface="Arial" charset="0"/>
                <a:cs typeface="Arial" charset="0"/>
              </a:rPr>
              <a:t>It lasts for four days beginning on </a:t>
            </a:r>
            <a:r>
              <a:rPr lang="en-GB" b="1" dirty="0">
                <a:solidFill>
                  <a:srgbClr val="388CDA"/>
                </a:solidFill>
                <a:latin typeface="Arial" charset="0"/>
                <a:ea typeface="Arial" charset="0"/>
                <a:cs typeface="Arial" charset="0"/>
              </a:rPr>
              <a:t>Monday 13</a:t>
            </a:r>
            <a:r>
              <a:rPr lang="en-GB" b="1" baseline="30000" dirty="0">
                <a:solidFill>
                  <a:srgbClr val="388CDA"/>
                </a:solidFill>
                <a:latin typeface="Arial" charset="0"/>
                <a:ea typeface="Arial" charset="0"/>
                <a:cs typeface="Arial" charset="0"/>
              </a:rPr>
              <a:t>th</a:t>
            </a:r>
            <a:r>
              <a:rPr lang="en-GB" b="1" dirty="0">
                <a:solidFill>
                  <a:srgbClr val="388CDA"/>
                </a:solidFill>
                <a:latin typeface="Arial" charset="0"/>
                <a:ea typeface="Arial" charset="0"/>
                <a:cs typeface="Arial" charset="0"/>
              </a:rPr>
              <a:t> May 2024 </a:t>
            </a:r>
            <a:r>
              <a:rPr lang="en-GB" dirty="0">
                <a:latin typeface="Arial" charset="0"/>
                <a:ea typeface="Arial" charset="0"/>
                <a:cs typeface="Arial" charset="0"/>
              </a:rPr>
              <a:t>and ending on </a:t>
            </a:r>
            <a:r>
              <a:rPr lang="en-GB" b="1" dirty="0">
                <a:solidFill>
                  <a:srgbClr val="388CDA"/>
                </a:solidFill>
                <a:latin typeface="Arial" charset="0"/>
                <a:ea typeface="Arial" charset="0"/>
                <a:cs typeface="Arial" charset="0"/>
              </a:rPr>
              <a:t>Thursday 16</a:t>
            </a:r>
            <a:r>
              <a:rPr lang="en-GB" b="1" baseline="30000" dirty="0">
                <a:solidFill>
                  <a:srgbClr val="388CDA"/>
                </a:solidFill>
                <a:latin typeface="Arial" charset="0"/>
                <a:ea typeface="Arial" charset="0"/>
                <a:cs typeface="Arial" charset="0"/>
              </a:rPr>
              <a:t>th</a:t>
            </a:r>
            <a:r>
              <a:rPr lang="en-GB" b="1" dirty="0">
                <a:solidFill>
                  <a:srgbClr val="388CDA"/>
                </a:solidFill>
                <a:latin typeface="Arial" charset="0"/>
                <a:ea typeface="Arial" charset="0"/>
                <a:cs typeface="Arial" charset="0"/>
              </a:rPr>
              <a:t> May 2024</a:t>
            </a:r>
            <a:r>
              <a:rPr lang="en-GB" dirty="0">
                <a:latin typeface="Arial" charset="0"/>
                <a:ea typeface="Arial" charset="0"/>
                <a:cs typeface="Arial" charset="0"/>
              </a:rPr>
              <a:t>; </a:t>
            </a:r>
          </a:p>
          <a:p>
            <a:pPr marL="342900" indent="-342900">
              <a:buFont typeface="Arial" charset="0"/>
              <a:buChar char="•"/>
            </a:pPr>
            <a:endParaRPr lang="en-GB" dirty="0">
              <a:latin typeface="Arial" charset="0"/>
              <a:ea typeface="Arial" charset="0"/>
              <a:cs typeface="Arial" charset="0"/>
            </a:endParaRPr>
          </a:p>
          <a:p>
            <a:pPr marL="342900" indent="-342900">
              <a:buFont typeface="Arial" charset="0"/>
              <a:buChar char="•"/>
            </a:pPr>
            <a:r>
              <a:rPr lang="en-GB" dirty="0">
                <a:latin typeface="Arial" charset="0"/>
                <a:ea typeface="Arial" charset="0"/>
                <a:cs typeface="Arial" charset="0"/>
              </a:rPr>
              <a:t>Children will sit the following SATs papers:</a:t>
            </a:r>
            <a:br>
              <a:rPr lang="en-GB" dirty="0">
                <a:solidFill>
                  <a:srgbClr val="002060"/>
                </a:solidFill>
                <a:latin typeface="Arial" charset="0"/>
                <a:ea typeface="Arial" charset="0"/>
                <a:cs typeface="Arial" charset="0"/>
              </a:rPr>
            </a:br>
            <a:r>
              <a:rPr lang="en-GB" dirty="0">
                <a:solidFill>
                  <a:srgbClr val="388CDA"/>
                </a:solidFill>
                <a:latin typeface="Arial" charset="0"/>
                <a:ea typeface="Arial" charset="0"/>
                <a:cs typeface="Arial" charset="0"/>
              </a:rPr>
              <a:t>- Grammar, Punctuation and Spelling (Paper 1) – Monday 13</a:t>
            </a:r>
            <a:r>
              <a:rPr lang="en-GB" baseline="30000" dirty="0">
                <a:solidFill>
                  <a:srgbClr val="388CDA"/>
                </a:solidFill>
                <a:latin typeface="Arial" charset="0"/>
                <a:ea typeface="Arial" charset="0"/>
                <a:cs typeface="Arial" charset="0"/>
              </a:rPr>
              <a:t>th</a:t>
            </a:r>
            <a:r>
              <a:rPr lang="en-GB" dirty="0">
                <a:solidFill>
                  <a:srgbClr val="388CDA"/>
                </a:solidFill>
                <a:latin typeface="Arial" charset="0"/>
                <a:ea typeface="Arial" charset="0"/>
                <a:cs typeface="Arial" charset="0"/>
              </a:rPr>
              <a:t> May 2024;</a:t>
            </a:r>
            <a:br>
              <a:rPr lang="en-GB" dirty="0">
                <a:solidFill>
                  <a:srgbClr val="388CDA"/>
                </a:solidFill>
                <a:latin typeface="Arial" charset="0"/>
                <a:ea typeface="Arial" charset="0"/>
                <a:cs typeface="Arial" charset="0"/>
              </a:rPr>
            </a:br>
            <a:r>
              <a:rPr lang="en-GB" dirty="0">
                <a:solidFill>
                  <a:srgbClr val="388CDA"/>
                </a:solidFill>
                <a:latin typeface="Arial" charset="0"/>
                <a:ea typeface="Arial" charset="0"/>
                <a:cs typeface="Arial" charset="0"/>
              </a:rPr>
              <a:t>- Grammar, Punctuation and Spelling (Paper 2) – Monday 13</a:t>
            </a:r>
            <a:r>
              <a:rPr lang="en-GB" baseline="30000" dirty="0">
                <a:solidFill>
                  <a:srgbClr val="388CDA"/>
                </a:solidFill>
                <a:latin typeface="Arial" charset="0"/>
                <a:ea typeface="Arial" charset="0"/>
                <a:cs typeface="Arial" charset="0"/>
              </a:rPr>
              <a:t>th</a:t>
            </a:r>
            <a:r>
              <a:rPr lang="en-GB" dirty="0">
                <a:solidFill>
                  <a:srgbClr val="388CDA"/>
                </a:solidFill>
                <a:latin typeface="Arial" charset="0"/>
                <a:ea typeface="Arial" charset="0"/>
                <a:cs typeface="Arial" charset="0"/>
              </a:rPr>
              <a:t> May 2024;</a:t>
            </a:r>
            <a:br>
              <a:rPr lang="en-GB" dirty="0">
                <a:solidFill>
                  <a:srgbClr val="388CDA"/>
                </a:solidFill>
                <a:latin typeface="Arial" charset="0"/>
                <a:ea typeface="Arial" charset="0"/>
                <a:cs typeface="Arial" charset="0"/>
              </a:rPr>
            </a:br>
            <a:r>
              <a:rPr lang="en-GB" dirty="0">
                <a:solidFill>
                  <a:srgbClr val="388CDA"/>
                </a:solidFill>
                <a:latin typeface="Arial" charset="0"/>
                <a:ea typeface="Arial" charset="0"/>
                <a:cs typeface="Arial" charset="0"/>
              </a:rPr>
              <a:t>- Reading – Tuesday 14</a:t>
            </a:r>
            <a:r>
              <a:rPr lang="en-GB" baseline="30000" dirty="0">
                <a:solidFill>
                  <a:srgbClr val="388CDA"/>
                </a:solidFill>
                <a:latin typeface="Arial" charset="0"/>
                <a:ea typeface="Arial" charset="0"/>
                <a:cs typeface="Arial" charset="0"/>
              </a:rPr>
              <a:t>th</a:t>
            </a:r>
            <a:r>
              <a:rPr lang="en-GB" dirty="0">
                <a:solidFill>
                  <a:srgbClr val="388CDA"/>
                </a:solidFill>
                <a:latin typeface="Arial" charset="0"/>
                <a:ea typeface="Arial" charset="0"/>
                <a:cs typeface="Arial" charset="0"/>
              </a:rPr>
              <a:t> May 2024;</a:t>
            </a:r>
            <a:br>
              <a:rPr lang="en-GB" dirty="0">
                <a:solidFill>
                  <a:srgbClr val="388CDA"/>
                </a:solidFill>
                <a:latin typeface="Arial" charset="0"/>
                <a:ea typeface="Arial" charset="0"/>
                <a:cs typeface="Arial" charset="0"/>
              </a:rPr>
            </a:br>
            <a:r>
              <a:rPr lang="en-GB" dirty="0">
                <a:solidFill>
                  <a:srgbClr val="388CDA"/>
                </a:solidFill>
                <a:latin typeface="Arial" charset="0"/>
                <a:ea typeface="Arial" charset="0"/>
                <a:cs typeface="Arial" charset="0"/>
              </a:rPr>
              <a:t>- Maths Paper 1 (Arithmetic) – Wednesday 15</a:t>
            </a:r>
            <a:r>
              <a:rPr lang="en-GB" baseline="30000" dirty="0">
                <a:solidFill>
                  <a:srgbClr val="388CDA"/>
                </a:solidFill>
                <a:latin typeface="Arial" charset="0"/>
                <a:ea typeface="Arial" charset="0"/>
                <a:cs typeface="Arial" charset="0"/>
              </a:rPr>
              <a:t>th</a:t>
            </a:r>
            <a:r>
              <a:rPr lang="en-GB" dirty="0">
                <a:solidFill>
                  <a:srgbClr val="388CDA"/>
                </a:solidFill>
                <a:latin typeface="Arial" charset="0"/>
                <a:ea typeface="Arial" charset="0"/>
                <a:cs typeface="Arial" charset="0"/>
              </a:rPr>
              <a:t> May 2024;</a:t>
            </a:r>
            <a:br>
              <a:rPr lang="en-GB" dirty="0">
                <a:solidFill>
                  <a:srgbClr val="388CDA"/>
                </a:solidFill>
                <a:latin typeface="Arial" charset="0"/>
                <a:ea typeface="Arial" charset="0"/>
                <a:cs typeface="Arial" charset="0"/>
              </a:rPr>
            </a:br>
            <a:r>
              <a:rPr lang="en-GB" dirty="0">
                <a:solidFill>
                  <a:srgbClr val="388CDA"/>
                </a:solidFill>
                <a:latin typeface="Arial" charset="0"/>
                <a:ea typeface="Arial" charset="0"/>
                <a:cs typeface="Arial" charset="0"/>
              </a:rPr>
              <a:t>- Maths Paper 2 (Reasoning) – Wednesday 15</a:t>
            </a:r>
            <a:r>
              <a:rPr lang="en-GB" baseline="30000" dirty="0">
                <a:solidFill>
                  <a:srgbClr val="388CDA"/>
                </a:solidFill>
                <a:latin typeface="Arial" charset="0"/>
                <a:ea typeface="Arial" charset="0"/>
                <a:cs typeface="Arial" charset="0"/>
              </a:rPr>
              <a:t>th</a:t>
            </a:r>
            <a:r>
              <a:rPr lang="en-GB" dirty="0">
                <a:solidFill>
                  <a:srgbClr val="388CDA"/>
                </a:solidFill>
                <a:latin typeface="Arial" charset="0"/>
                <a:ea typeface="Arial" charset="0"/>
                <a:cs typeface="Arial" charset="0"/>
              </a:rPr>
              <a:t> May 2024;</a:t>
            </a:r>
            <a:br>
              <a:rPr lang="en-GB" dirty="0">
                <a:solidFill>
                  <a:srgbClr val="388CDA"/>
                </a:solidFill>
                <a:latin typeface="Arial" charset="0"/>
                <a:ea typeface="Arial" charset="0"/>
                <a:cs typeface="Arial" charset="0"/>
              </a:rPr>
            </a:br>
            <a:r>
              <a:rPr lang="en-GB" dirty="0">
                <a:solidFill>
                  <a:srgbClr val="388CDA"/>
                </a:solidFill>
                <a:latin typeface="Arial" charset="0"/>
                <a:ea typeface="Arial" charset="0"/>
                <a:cs typeface="Arial" charset="0"/>
              </a:rPr>
              <a:t>- Maths Paper 3 (Reasoning) – Thursday 16</a:t>
            </a:r>
            <a:r>
              <a:rPr lang="en-GB" baseline="30000" dirty="0">
                <a:solidFill>
                  <a:srgbClr val="388CDA"/>
                </a:solidFill>
                <a:latin typeface="Arial" charset="0"/>
                <a:ea typeface="Arial" charset="0"/>
                <a:cs typeface="Arial" charset="0"/>
              </a:rPr>
              <a:t>th</a:t>
            </a:r>
            <a:r>
              <a:rPr lang="en-GB" dirty="0">
                <a:solidFill>
                  <a:srgbClr val="388CDA"/>
                </a:solidFill>
                <a:latin typeface="Arial" charset="0"/>
                <a:ea typeface="Arial" charset="0"/>
                <a:cs typeface="Arial" charset="0"/>
              </a:rPr>
              <a:t> May 2024.</a:t>
            </a:r>
          </a:p>
          <a:p>
            <a:r>
              <a:rPr lang="en-GB" dirty="0">
                <a:solidFill>
                  <a:srgbClr val="388CDA"/>
                </a:solidFill>
                <a:latin typeface="Arial" charset="0"/>
                <a:ea typeface="Arial" charset="0"/>
                <a:cs typeface="Arial" charset="0"/>
              </a:rPr>
              <a:t> </a:t>
            </a:r>
          </a:p>
          <a:p>
            <a:pPr marL="342900" indent="-342900">
              <a:buFont typeface="Arial" charset="0"/>
              <a:buChar char="•"/>
            </a:pPr>
            <a:r>
              <a:rPr lang="en-GB" dirty="0">
                <a:latin typeface="Arial" charset="0"/>
                <a:ea typeface="Arial" charset="0"/>
                <a:cs typeface="Arial" charset="0"/>
              </a:rPr>
              <a:t>Writing is assessed using evidence collected by your child’s teacher throughout Year 6, so </a:t>
            </a:r>
            <a:r>
              <a:rPr lang="en-GB" b="1" dirty="0">
                <a:latin typeface="Arial" charset="0"/>
                <a:ea typeface="Arial" charset="0"/>
                <a:cs typeface="Arial" charset="0"/>
              </a:rPr>
              <a:t>there is no Year 6 SATs writing test</a:t>
            </a:r>
            <a:r>
              <a:rPr lang="en-GB" dirty="0">
                <a:latin typeface="Arial" charset="0"/>
                <a:ea typeface="Arial" charset="0"/>
                <a:cs typeface="Arial" charset="0"/>
              </a:rPr>
              <a:t>. </a:t>
            </a:r>
          </a:p>
          <a:p>
            <a:pPr marL="342900" indent="-342900">
              <a:buFont typeface="Arial" charset="0"/>
              <a:buChar char="•"/>
            </a:pPr>
            <a:r>
              <a:rPr lang="en-GB" dirty="0">
                <a:solidFill>
                  <a:srgbClr val="388CDA"/>
                </a:solidFill>
                <a:latin typeface="Arial" charset="0"/>
                <a:ea typeface="Arial" charset="0"/>
                <a:cs typeface="Arial" charset="0"/>
              </a:rPr>
              <a:t>There will be no Science sampling for Year 6 this year. </a:t>
            </a:r>
            <a:br>
              <a:rPr lang="en-GB" b="1" dirty="0">
                <a:solidFill>
                  <a:srgbClr val="388CDA"/>
                </a:solidFill>
                <a:latin typeface="Arial" charset="0"/>
                <a:ea typeface="Arial" charset="0"/>
                <a:cs typeface="Arial" charset="0"/>
              </a:rPr>
            </a:br>
            <a:r>
              <a:rPr lang="en-GB" dirty="0">
                <a:solidFill>
                  <a:srgbClr val="388CDA"/>
                </a:solidFill>
                <a:latin typeface="Arial" charset="0"/>
                <a:ea typeface="Arial" charset="0"/>
                <a:cs typeface="Arial" charset="0"/>
              </a:rPr>
              <a:t>Therefore, </a:t>
            </a:r>
            <a:r>
              <a:rPr lang="en-GB" b="1" dirty="0">
                <a:solidFill>
                  <a:srgbClr val="388CDA"/>
                </a:solidFill>
                <a:latin typeface="Arial" charset="0"/>
                <a:ea typeface="Arial" charset="0"/>
                <a:cs typeface="Arial" charset="0"/>
              </a:rPr>
              <a:t>no Year 6 Science SATs Paper in 2024</a:t>
            </a:r>
            <a:r>
              <a:rPr lang="en-GB" dirty="0">
                <a:solidFill>
                  <a:srgbClr val="388CDA"/>
                </a:solidFill>
                <a:latin typeface="Arial" charset="0"/>
                <a:ea typeface="Arial" charset="0"/>
                <a:cs typeface="Arial" charset="0"/>
              </a:rPr>
              <a:t>.</a:t>
            </a:r>
            <a:r>
              <a:rPr lang="en-GB" b="1" dirty="0">
                <a:solidFill>
                  <a:srgbClr val="388CDA"/>
                </a:solidFill>
                <a:latin typeface="Arial" charset="0"/>
                <a:ea typeface="Arial" charset="0"/>
                <a:cs typeface="Arial" charset="0"/>
              </a:rPr>
              <a:t> </a:t>
            </a:r>
          </a:p>
          <a:p>
            <a:br>
              <a:rPr lang="en-US" sz="1400" i="1" dirty="0">
                <a:latin typeface="Arial "/>
              </a:rPr>
            </a:br>
            <a:r>
              <a:rPr lang="en-US" sz="1400" i="1" dirty="0">
                <a:latin typeface="Arial "/>
              </a:rPr>
              <a:t>*The key stage 2 tests will be taken on set dates unless your child is absent, in which case they may be able to take them up to 5 school days afterwards. </a:t>
            </a:r>
            <a:endParaRPr lang="en-GB" sz="1400" b="1" i="1" dirty="0">
              <a:solidFill>
                <a:srgbClr val="388CDA"/>
              </a:solidFill>
              <a:latin typeface="Arial "/>
              <a:ea typeface="Arial" charset="0"/>
              <a:cs typeface="Arial" charset="0"/>
            </a:endParaRPr>
          </a:p>
        </p:txBody>
      </p:sp>
    </p:spTree>
    <p:extLst>
      <p:ext uri="{BB962C8B-B14F-4D97-AF65-F5344CB8AC3E}">
        <p14:creationId xmlns:p14="http://schemas.microsoft.com/office/powerpoint/2010/main" val="11536426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3108543"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Maths Paper 1 (Arithmetic)</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86896" cy="313932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Maths Paper 1 (Arithmetic) will take place on </a:t>
            </a:r>
            <a:r>
              <a:rPr lang="en-US" b="1" dirty="0">
                <a:latin typeface="Arial" panose="020B0604020202020204" pitchFamily="34" charset="0"/>
                <a:cs typeface="Arial" panose="020B0604020202020204" pitchFamily="34" charset="0"/>
              </a:rPr>
              <a:t>Wednesday 15th May 2024</a:t>
            </a:r>
            <a:r>
              <a:rPr lang="en-US" dirty="0">
                <a:latin typeface="Arial" panose="020B0604020202020204" pitchFamily="34" charset="0"/>
                <a:cs typeface="Arial" panose="020B0604020202020204" pitchFamily="34" charset="0"/>
              </a:rPr>
              <a:t>.</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It has a standard timing of </a:t>
            </a:r>
            <a:r>
              <a:rPr lang="en-US" b="1" dirty="0">
                <a:latin typeface="Arial" panose="020B0604020202020204" pitchFamily="34" charset="0"/>
                <a:cs typeface="Arial" panose="020B0604020202020204" pitchFamily="34" charset="0"/>
              </a:rPr>
              <a:t>30 minutes</a:t>
            </a:r>
            <a:r>
              <a:rPr lang="en-US" dirty="0">
                <a:latin typeface="Arial" panose="020B0604020202020204" pitchFamily="34" charset="0"/>
                <a:cs typeface="Arial" panose="020B0604020202020204" pitchFamily="34" charset="0"/>
              </a:rPr>
              <a:t> and is worth a total of </a:t>
            </a:r>
            <a:r>
              <a:rPr lang="en-US" b="1" dirty="0">
                <a:latin typeface="Arial" panose="020B0604020202020204" pitchFamily="34" charset="0"/>
                <a:cs typeface="Arial" panose="020B0604020202020204" pitchFamily="34" charset="0"/>
              </a:rPr>
              <a:t>40 marks</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It covers the </a:t>
            </a:r>
            <a:r>
              <a:rPr lang="en-US" b="1" dirty="0">
                <a:latin typeface="Arial" panose="020B0604020202020204" pitchFamily="34" charset="0"/>
                <a:cs typeface="Arial" panose="020B0604020202020204" pitchFamily="34" charset="0"/>
              </a:rPr>
              <a:t>four operations </a:t>
            </a:r>
            <a:r>
              <a:rPr lang="en-US" dirty="0">
                <a:latin typeface="Arial" panose="020B0604020202020204" pitchFamily="34" charset="0"/>
                <a:cs typeface="Arial" panose="020B0604020202020204" pitchFamily="34" charset="0"/>
              </a:rPr>
              <a:t>(</a:t>
            </a:r>
            <a:r>
              <a:rPr lang="en-US" dirty="0">
                <a:solidFill>
                  <a:srgbClr val="388CDA"/>
                </a:solidFill>
                <a:latin typeface="Arial" panose="020B0604020202020204" pitchFamily="34" charset="0"/>
                <a:cs typeface="Arial" panose="020B0604020202020204" pitchFamily="34" charset="0"/>
              </a:rPr>
              <a:t>division</a:t>
            </a:r>
            <a:r>
              <a:rPr lang="en-US" dirty="0">
                <a:latin typeface="Arial" panose="020B0604020202020204" pitchFamily="34" charset="0"/>
                <a:cs typeface="Arial" panose="020B0604020202020204" pitchFamily="34" charset="0"/>
              </a:rPr>
              <a:t>, multiplication, addition, subtraction and mixed operation calculations requiring </a:t>
            </a:r>
            <a:r>
              <a:rPr lang="en-US" b="1" dirty="0">
                <a:latin typeface="Arial" panose="020B0604020202020204" pitchFamily="34" charset="0"/>
                <a:cs typeface="Arial" panose="020B0604020202020204" pitchFamily="34" charset="0"/>
              </a:rPr>
              <a:t>BIDMAS</a:t>
            </a:r>
            <a:r>
              <a:rPr lang="en-US" dirty="0">
                <a:latin typeface="Arial" panose="020B0604020202020204" pitchFamily="34" charset="0"/>
                <a:cs typeface="Arial" panose="020B0604020202020204" pitchFamily="34" charset="0"/>
              </a:rPr>
              <a:t>), as well as </a:t>
            </a:r>
            <a:r>
              <a:rPr lang="en-US" b="1" dirty="0">
                <a:latin typeface="Arial" panose="020B0604020202020204" pitchFamily="34" charset="0"/>
                <a:cs typeface="Arial" panose="020B0604020202020204" pitchFamily="34" charset="0"/>
              </a:rPr>
              <a:t>number properties</a:t>
            </a:r>
            <a:r>
              <a:rPr lang="en-US" dirty="0">
                <a:latin typeface="Arial" panose="020B0604020202020204" pitchFamily="34" charset="0"/>
                <a:cs typeface="Arial" panose="020B0604020202020204" pitchFamily="34" charset="0"/>
              </a:rPr>
              <a:t>, calculating </a:t>
            </a:r>
            <a:r>
              <a:rPr lang="en-US" b="1" dirty="0">
                <a:latin typeface="Arial" panose="020B0604020202020204" pitchFamily="34" charset="0"/>
                <a:cs typeface="Arial" panose="020B0604020202020204" pitchFamily="34" charset="0"/>
              </a:rPr>
              <a:t>percentages of amounts</a:t>
            </a:r>
            <a:r>
              <a:rPr lang="en-US" dirty="0">
                <a:latin typeface="Arial" panose="020B0604020202020204" pitchFamily="34" charset="0"/>
                <a:cs typeface="Arial" panose="020B0604020202020204" pitchFamily="34" charset="0"/>
              </a:rPr>
              <a:t>, calculations using </a:t>
            </a:r>
            <a:r>
              <a:rPr lang="en-US" b="1" dirty="0">
                <a:latin typeface="Arial" panose="020B0604020202020204" pitchFamily="34" charset="0"/>
                <a:cs typeface="Arial" panose="020B0604020202020204" pitchFamily="34" charset="0"/>
              </a:rPr>
              <a:t>decimals</a:t>
            </a:r>
            <a:r>
              <a:rPr lang="en-US" dirty="0">
                <a:latin typeface="Arial" panose="020B0604020202020204" pitchFamily="34" charset="0"/>
                <a:cs typeface="Arial" panose="020B0604020202020204" pitchFamily="34" charset="0"/>
              </a:rPr>
              <a:t>, and calculations using </a:t>
            </a:r>
            <a:r>
              <a:rPr lang="en-US" b="1" dirty="0">
                <a:latin typeface="Arial" panose="020B0604020202020204" pitchFamily="34" charset="0"/>
                <a:cs typeface="Arial" panose="020B0604020202020204" pitchFamily="34" charset="0"/>
              </a:rPr>
              <a:t>fractions</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Example question: </a:t>
            </a:r>
          </a:p>
          <a:p>
            <a:endParaRPr lang="en-GB"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B8B1BA6A-885B-443C-9304-6EE8DEBA7451}"/>
              </a:ext>
            </a:extLst>
          </p:cNvPr>
          <p:cNvPicPr>
            <a:picLocks noChangeAspect="1"/>
          </p:cNvPicPr>
          <p:nvPr/>
        </p:nvPicPr>
        <p:blipFill>
          <a:blip r:embed="rId2"/>
          <a:stretch>
            <a:fillRect/>
          </a:stretch>
        </p:blipFill>
        <p:spPr>
          <a:xfrm>
            <a:off x="344454" y="3946584"/>
            <a:ext cx="5093674" cy="235645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964421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3108543"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Maths Paper 1 (Arithmetic)</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86896" cy="313932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Maths Paper 1 (Arithmetic) will take place on </a:t>
            </a:r>
            <a:r>
              <a:rPr lang="en-US" b="1" dirty="0">
                <a:latin typeface="Arial" panose="020B0604020202020204" pitchFamily="34" charset="0"/>
                <a:cs typeface="Arial" panose="020B0604020202020204" pitchFamily="34" charset="0"/>
              </a:rPr>
              <a:t>Wednesday 15th May 2024</a:t>
            </a:r>
            <a:r>
              <a:rPr lang="en-US" dirty="0">
                <a:latin typeface="Arial" panose="020B0604020202020204" pitchFamily="34" charset="0"/>
                <a:cs typeface="Arial" panose="020B0604020202020204" pitchFamily="34" charset="0"/>
              </a:rPr>
              <a:t>.</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It has a standard timing of </a:t>
            </a:r>
            <a:r>
              <a:rPr lang="en-US" b="1" dirty="0">
                <a:latin typeface="Arial" panose="020B0604020202020204" pitchFamily="34" charset="0"/>
                <a:cs typeface="Arial" panose="020B0604020202020204" pitchFamily="34" charset="0"/>
              </a:rPr>
              <a:t>30 minutes</a:t>
            </a:r>
            <a:r>
              <a:rPr lang="en-US" dirty="0">
                <a:latin typeface="Arial" panose="020B0604020202020204" pitchFamily="34" charset="0"/>
                <a:cs typeface="Arial" panose="020B0604020202020204" pitchFamily="34" charset="0"/>
              </a:rPr>
              <a:t> and is worth a total of </a:t>
            </a:r>
            <a:r>
              <a:rPr lang="en-US" b="1" dirty="0">
                <a:latin typeface="Arial" panose="020B0604020202020204" pitchFamily="34" charset="0"/>
                <a:cs typeface="Arial" panose="020B0604020202020204" pitchFamily="34" charset="0"/>
              </a:rPr>
              <a:t>40 marks</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It covers the </a:t>
            </a:r>
            <a:r>
              <a:rPr lang="en-US" b="1" dirty="0">
                <a:latin typeface="Arial" panose="020B0604020202020204" pitchFamily="34" charset="0"/>
                <a:cs typeface="Arial" panose="020B0604020202020204" pitchFamily="34" charset="0"/>
              </a:rPr>
              <a:t>four operations </a:t>
            </a:r>
            <a:r>
              <a:rPr lang="en-US" dirty="0">
                <a:latin typeface="Arial" panose="020B0604020202020204" pitchFamily="34" charset="0"/>
                <a:cs typeface="Arial" panose="020B0604020202020204" pitchFamily="34" charset="0"/>
              </a:rPr>
              <a:t>(</a:t>
            </a:r>
            <a:r>
              <a:rPr lang="en-US" dirty="0">
                <a:solidFill>
                  <a:srgbClr val="388CDA"/>
                </a:solidFill>
                <a:latin typeface="Arial" panose="020B0604020202020204" pitchFamily="34" charset="0"/>
                <a:cs typeface="Arial" panose="020B0604020202020204" pitchFamily="34" charset="0"/>
              </a:rPr>
              <a:t>division</a:t>
            </a:r>
            <a:r>
              <a:rPr lang="en-US" dirty="0">
                <a:latin typeface="Arial" panose="020B0604020202020204" pitchFamily="34" charset="0"/>
                <a:cs typeface="Arial" panose="020B0604020202020204" pitchFamily="34" charset="0"/>
              </a:rPr>
              <a:t>, multiplication, addition, subtraction and mixed operation calculations requiring </a:t>
            </a:r>
            <a:r>
              <a:rPr lang="en-US" b="1" dirty="0">
                <a:latin typeface="Arial" panose="020B0604020202020204" pitchFamily="34" charset="0"/>
                <a:cs typeface="Arial" panose="020B0604020202020204" pitchFamily="34" charset="0"/>
              </a:rPr>
              <a:t>BIDMAS</a:t>
            </a:r>
            <a:r>
              <a:rPr lang="en-US" dirty="0">
                <a:latin typeface="Arial" panose="020B0604020202020204" pitchFamily="34" charset="0"/>
                <a:cs typeface="Arial" panose="020B0604020202020204" pitchFamily="34" charset="0"/>
              </a:rPr>
              <a:t>), as well as </a:t>
            </a:r>
            <a:r>
              <a:rPr lang="en-US" b="1" dirty="0">
                <a:latin typeface="Arial" panose="020B0604020202020204" pitchFamily="34" charset="0"/>
                <a:cs typeface="Arial" panose="020B0604020202020204" pitchFamily="34" charset="0"/>
              </a:rPr>
              <a:t>number properties</a:t>
            </a:r>
            <a:r>
              <a:rPr lang="en-US" dirty="0">
                <a:latin typeface="Arial" panose="020B0604020202020204" pitchFamily="34" charset="0"/>
                <a:cs typeface="Arial" panose="020B0604020202020204" pitchFamily="34" charset="0"/>
              </a:rPr>
              <a:t>, calculating </a:t>
            </a:r>
            <a:r>
              <a:rPr lang="en-US" b="1" dirty="0">
                <a:latin typeface="Arial" panose="020B0604020202020204" pitchFamily="34" charset="0"/>
                <a:cs typeface="Arial" panose="020B0604020202020204" pitchFamily="34" charset="0"/>
              </a:rPr>
              <a:t>percentages of amounts</a:t>
            </a:r>
            <a:r>
              <a:rPr lang="en-US" dirty="0">
                <a:latin typeface="Arial" panose="020B0604020202020204" pitchFamily="34" charset="0"/>
                <a:cs typeface="Arial" panose="020B0604020202020204" pitchFamily="34" charset="0"/>
              </a:rPr>
              <a:t>, calculations using </a:t>
            </a:r>
            <a:r>
              <a:rPr lang="en-US" b="1" dirty="0">
                <a:latin typeface="Arial" panose="020B0604020202020204" pitchFamily="34" charset="0"/>
                <a:cs typeface="Arial" panose="020B0604020202020204" pitchFamily="34" charset="0"/>
              </a:rPr>
              <a:t>decimals</a:t>
            </a:r>
            <a:r>
              <a:rPr lang="en-US" dirty="0">
                <a:latin typeface="Arial" panose="020B0604020202020204" pitchFamily="34" charset="0"/>
                <a:cs typeface="Arial" panose="020B0604020202020204" pitchFamily="34" charset="0"/>
              </a:rPr>
              <a:t>, and calculations using </a:t>
            </a:r>
            <a:r>
              <a:rPr lang="en-US" b="1" dirty="0">
                <a:latin typeface="Arial" panose="020B0604020202020204" pitchFamily="34" charset="0"/>
                <a:cs typeface="Arial" panose="020B0604020202020204" pitchFamily="34" charset="0"/>
              </a:rPr>
              <a:t>fractions</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Example question: </a:t>
            </a:r>
          </a:p>
          <a:p>
            <a:endParaRPr lang="en-GB"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AF6C1E5E-CA45-4492-92F8-1B9755D5E5E6}"/>
              </a:ext>
            </a:extLst>
          </p:cNvPr>
          <p:cNvSpPr txBox="1"/>
          <p:nvPr/>
        </p:nvSpPr>
        <p:spPr>
          <a:xfrm>
            <a:off x="5932967" y="3440715"/>
            <a:ext cx="1031051" cy="2862322"/>
          </a:xfrm>
          <a:prstGeom prst="rect">
            <a:avLst/>
          </a:prstGeom>
          <a:noFill/>
        </p:spPr>
        <p:txBody>
          <a:bodyPr wrap="none" rtlCol="0">
            <a:spAutoFit/>
          </a:bodyPr>
          <a:lstStyle/>
          <a:p>
            <a:r>
              <a:rPr lang="en-GB" dirty="0">
                <a:solidFill>
                  <a:srgbClr val="DA2E41"/>
                </a:solidFill>
                <a:latin typeface="Arial "/>
              </a:rPr>
              <a:t>1 – 13</a:t>
            </a:r>
          </a:p>
          <a:p>
            <a:r>
              <a:rPr lang="en-GB" dirty="0">
                <a:solidFill>
                  <a:srgbClr val="DA2E41"/>
                </a:solidFill>
                <a:latin typeface="Arial "/>
              </a:rPr>
              <a:t>2 – 26</a:t>
            </a:r>
          </a:p>
          <a:p>
            <a:r>
              <a:rPr lang="en-GB" dirty="0">
                <a:solidFill>
                  <a:srgbClr val="DA2E41"/>
                </a:solidFill>
                <a:latin typeface="Arial "/>
              </a:rPr>
              <a:t>3 – 39</a:t>
            </a:r>
          </a:p>
          <a:p>
            <a:r>
              <a:rPr lang="en-GB" dirty="0">
                <a:solidFill>
                  <a:srgbClr val="DA2E41"/>
                </a:solidFill>
                <a:latin typeface="Arial "/>
              </a:rPr>
              <a:t>4 – 52</a:t>
            </a:r>
          </a:p>
          <a:p>
            <a:r>
              <a:rPr lang="en-GB" dirty="0">
                <a:solidFill>
                  <a:srgbClr val="DA2E41"/>
                </a:solidFill>
                <a:latin typeface="Arial "/>
              </a:rPr>
              <a:t>5 – 65</a:t>
            </a:r>
          </a:p>
          <a:p>
            <a:r>
              <a:rPr lang="en-GB" dirty="0">
                <a:solidFill>
                  <a:srgbClr val="DA2E41"/>
                </a:solidFill>
                <a:latin typeface="Arial "/>
              </a:rPr>
              <a:t>6 – 78</a:t>
            </a:r>
          </a:p>
          <a:p>
            <a:r>
              <a:rPr lang="en-GB" dirty="0">
                <a:solidFill>
                  <a:srgbClr val="DA2E41"/>
                </a:solidFill>
                <a:latin typeface="Arial "/>
              </a:rPr>
              <a:t>7 – 91</a:t>
            </a:r>
          </a:p>
          <a:p>
            <a:r>
              <a:rPr lang="en-GB" dirty="0">
                <a:solidFill>
                  <a:srgbClr val="DA2E41"/>
                </a:solidFill>
                <a:latin typeface="Arial "/>
              </a:rPr>
              <a:t>8 – 104</a:t>
            </a:r>
          </a:p>
          <a:p>
            <a:r>
              <a:rPr lang="en-GB" dirty="0">
                <a:solidFill>
                  <a:srgbClr val="DA2E41"/>
                </a:solidFill>
                <a:latin typeface="Arial "/>
              </a:rPr>
              <a:t>9 -  117</a:t>
            </a:r>
          </a:p>
          <a:p>
            <a:r>
              <a:rPr lang="en-GB" dirty="0">
                <a:solidFill>
                  <a:srgbClr val="DA2E41"/>
                </a:solidFill>
                <a:latin typeface="Arial "/>
              </a:rPr>
              <a:t>10 - 130</a:t>
            </a:r>
          </a:p>
        </p:txBody>
      </p:sp>
      <p:pic>
        <p:nvPicPr>
          <p:cNvPr id="24" name="Picture 23">
            <a:extLst>
              <a:ext uri="{FF2B5EF4-FFF2-40B4-BE49-F238E27FC236}">
                <a16:creationId xmlns:a16="http://schemas.microsoft.com/office/drawing/2014/main" id="{1DC1B158-FED1-4E03-9431-1E5B967258B3}"/>
              </a:ext>
            </a:extLst>
          </p:cNvPr>
          <p:cNvPicPr>
            <a:picLocks noChangeAspect="1"/>
          </p:cNvPicPr>
          <p:nvPr/>
        </p:nvPicPr>
        <p:blipFill>
          <a:blip r:embed="rId2"/>
          <a:stretch>
            <a:fillRect/>
          </a:stretch>
        </p:blipFill>
        <p:spPr>
          <a:xfrm>
            <a:off x="344452" y="3935216"/>
            <a:ext cx="5093675" cy="2386659"/>
          </a:xfrm>
          <a:prstGeom prst="rect">
            <a:avLst/>
          </a:prstGeom>
        </p:spPr>
      </p:pic>
    </p:spTree>
    <p:extLst>
      <p:ext uri="{BB962C8B-B14F-4D97-AF65-F5344CB8AC3E}">
        <p14:creationId xmlns:p14="http://schemas.microsoft.com/office/powerpoint/2010/main" val="19253379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3108543"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Maths Paper 1 (Arithmetic)</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86896" cy="313932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Maths Paper 1 (Arithmetic) will take place on </a:t>
            </a:r>
            <a:r>
              <a:rPr lang="en-US" b="1" dirty="0">
                <a:latin typeface="Arial" panose="020B0604020202020204" pitchFamily="34" charset="0"/>
                <a:cs typeface="Arial" panose="020B0604020202020204" pitchFamily="34" charset="0"/>
              </a:rPr>
              <a:t>Wednesday 15th May 2024</a:t>
            </a:r>
            <a:r>
              <a:rPr lang="en-US" dirty="0">
                <a:latin typeface="Arial" panose="020B0604020202020204" pitchFamily="34" charset="0"/>
                <a:cs typeface="Arial" panose="020B0604020202020204" pitchFamily="34" charset="0"/>
              </a:rPr>
              <a:t>.</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It has a standard timing of </a:t>
            </a:r>
            <a:r>
              <a:rPr lang="en-US" b="1" dirty="0">
                <a:latin typeface="Arial" panose="020B0604020202020204" pitchFamily="34" charset="0"/>
                <a:cs typeface="Arial" panose="020B0604020202020204" pitchFamily="34" charset="0"/>
              </a:rPr>
              <a:t>30 minutes</a:t>
            </a:r>
            <a:r>
              <a:rPr lang="en-US" dirty="0">
                <a:latin typeface="Arial" panose="020B0604020202020204" pitchFamily="34" charset="0"/>
                <a:cs typeface="Arial" panose="020B0604020202020204" pitchFamily="34" charset="0"/>
              </a:rPr>
              <a:t> and is worth a total of </a:t>
            </a:r>
            <a:r>
              <a:rPr lang="en-US" b="1" dirty="0">
                <a:latin typeface="Arial" panose="020B0604020202020204" pitchFamily="34" charset="0"/>
                <a:cs typeface="Arial" panose="020B0604020202020204" pitchFamily="34" charset="0"/>
              </a:rPr>
              <a:t>40 marks</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It covers the </a:t>
            </a:r>
            <a:r>
              <a:rPr lang="en-US" b="1" dirty="0">
                <a:latin typeface="Arial" panose="020B0604020202020204" pitchFamily="34" charset="0"/>
                <a:cs typeface="Arial" panose="020B0604020202020204" pitchFamily="34" charset="0"/>
              </a:rPr>
              <a:t>four operations </a:t>
            </a:r>
            <a:r>
              <a:rPr lang="en-US" dirty="0">
                <a:latin typeface="Arial" panose="020B0604020202020204" pitchFamily="34" charset="0"/>
                <a:cs typeface="Arial" panose="020B0604020202020204" pitchFamily="34" charset="0"/>
              </a:rPr>
              <a:t>(division, </a:t>
            </a:r>
            <a:r>
              <a:rPr lang="en-US" dirty="0">
                <a:solidFill>
                  <a:srgbClr val="388CDA"/>
                </a:solidFill>
                <a:latin typeface="Arial" panose="020B0604020202020204" pitchFamily="34" charset="0"/>
                <a:cs typeface="Arial" panose="020B0604020202020204" pitchFamily="34" charset="0"/>
              </a:rPr>
              <a:t>multiplication</a:t>
            </a:r>
            <a:r>
              <a:rPr lang="en-US" dirty="0">
                <a:latin typeface="Arial" panose="020B0604020202020204" pitchFamily="34" charset="0"/>
                <a:cs typeface="Arial" panose="020B0604020202020204" pitchFamily="34" charset="0"/>
              </a:rPr>
              <a:t>, addition, subtraction and mixed operation calculations requiring </a:t>
            </a:r>
            <a:r>
              <a:rPr lang="en-US" b="1" dirty="0">
                <a:latin typeface="Arial" panose="020B0604020202020204" pitchFamily="34" charset="0"/>
                <a:cs typeface="Arial" panose="020B0604020202020204" pitchFamily="34" charset="0"/>
              </a:rPr>
              <a:t>BIDMAS</a:t>
            </a:r>
            <a:r>
              <a:rPr lang="en-US" dirty="0">
                <a:latin typeface="Arial" panose="020B0604020202020204" pitchFamily="34" charset="0"/>
                <a:cs typeface="Arial" panose="020B0604020202020204" pitchFamily="34" charset="0"/>
              </a:rPr>
              <a:t>), as well as </a:t>
            </a:r>
            <a:r>
              <a:rPr lang="en-US" b="1" dirty="0">
                <a:latin typeface="Arial" panose="020B0604020202020204" pitchFamily="34" charset="0"/>
                <a:cs typeface="Arial" panose="020B0604020202020204" pitchFamily="34" charset="0"/>
              </a:rPr>
              <a:t>number properties</a:t>
            </a:r>
            <a:r>
              <a:rPr lang="en-US" dirty="0">
                <a:latin typeface="Arial" panose="020B0604020202020204" pitchFamily="34" charset="0"/>
                <a:cs typeface="Arial" panose="020B0604020202020204" pitchFamily="34" charset="0"/>
              </a:rPr>
              <a:t>, calculating </a:t>
            </a:r>
            <a:r>
              <a:rPr lang="en-US" b="1" dirty="0">
                <a:latin typeface="Arial" panose="020B0604020202020204" pitchFamily="34" charset="0"/>
                <a:cs typeface="Arial" panose="020B0604020202020204" pitchFamily="34" charset="0"/>
              </a:rPr>
              <a:t>percentages of amounts</a:t>
            </a:r>
            <a:r>
              <a:rPr lang="en-US" dirty="0">
                <a:latin typeface="Arial" panose="020B0604020202020204" pitchFamily="34" charset="0"/>
                <a:cs typeface="Arial" panose="020B0604020202020204" pitchFamily="34" charset="0"/>
              </a:rPr>
              <a:t>, calculations using </a:t>
            </a:r>
            <a:r>
              <a:rPr lang="en-US" b="1" dirty="0">
                <a:latin typeface="Arial" panose="020B0604020202020204" pitchFamily="34" charset="0"/>
                <a:cs typeface="Arial" panose="020B0604020202020204" pitchFamily="34" charset="0"/>
              </a:rPr>
              <a:t>decimals</a:t>
            </a:r>
            <a:r>
              <a:rPr lang="en-US" dirty="0">
                <a:latin typeface="Arial" panose="020B0604020202020204" pitchFamily="34" charset="0"/>
                <a:cs typeface="Arial" panose="020B0604020202020204" pitchFamily="34" charset="0"/>
              </a:rPr>
              <a:t>, and calculations using </a:t>
            </a:r>
            <a:r>
              <a:rPr lang="en-US" b="1" dirty="0">
                <a:latin typeface="Arial" panose="020B0604020202020204" pitchFamily="34" charset="0"/>
                <a:cs typeface="Arial" panose="020B0604020202020204" pitchFamily="34" charset="0"/>
              </a:rPr>
              <a:t>fractions</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Example question: </a:t>
            </a:r>
          </a:p>
          <a:p>
            <a:endParaRPr lang="en-GB"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9D3B2480-A6DF-4747-9246-1E03BA38A88B}"/>
              </a:ext>
            </a:extLst>
          </p:cNvPr>
          <p:cNvPicPr>
            <a:picLocks noChangeAspect="1"/>
          </p:cNvPicPr>
          <p:nvPr/>
        </p:nvPicPr>
        <p:blipFill>
          <a:blip r:embed="rId2"/>
          <a:stretch>
            <a:fillRect/>
          </a:stretch>
        </p:blipFill>
        <p:spPr>
          <a:xfrm>
            <a:off x="344452" y="3946584"/>
            <a:ext cx="5102045" cy="235645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635764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3108543"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Maths Paper 1 (Arithmetic)</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86896" cy="313932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Maths Paper 1 (Arithmetic) will take place on </a:t>
            </a:r>
            <a:r>
              <a:rPr lang="en-US" b="1" dirty="0">
                <a:latin typeface="Arial" panose="020B0604020202020204" pitchFamily="34" charset="0"/>
                <a:cs typeface="Arial" panose="020B0604020202020204" pitchFamily="34" charset="0"/>
              </a:rPr>
              <a:t>Wednesday 15th May 2024</a:t>
            </a:r>
            <a:r>
              <a:rPr lang="en-US" dirty="0">
                <a:latin typeface="Arial" panose="020B0604020202020204" pitchFamily="34" charset="0"/>
                <a:cs typeface="Arial" panose="020B0604020202020204" pitchFamily="34" charset="0"/>
              </a:rPr>
              <a:t>.</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It has a standard timing of </a:t>
            </a:r>
            <a:r>
              <a:rPr lang="en-US" b="1" dirty="0">
                <a:latin typeface="Arial" panose="020B0604020202020204" pitchFamily="34" charset="0"/>
                <a:cs typeface="Arial" panose="020B0604020202020204" pitchFamily="34" charset="0"/>
              </a:rPr>
              <a:t>30 minutes</a:t>
            </a:r>
            <a:r>
              <a:rPr lang="en-US" dirty="0">
                <a:latin typeface="Arial" panose="020B0604020202020204" pitchFamily="34" charset="0"/>
                <a:cs typeface="Arial" panose="020B0604020202020204" pitchFamily="34" charset="0"/>
              </a:rPr>
              <a:t> and is worth a total of </a:t>
            </a:r>
            <a:r>
              <a:rPr lang="en-US" b="1" dirty="0">
                <a:latin typeface="Arial" panose="020B0604020202020204" pitchFamily="34" charset="0"/>
                <a:cs typeface="Arial" panose="020B0604020202020204" pitchFamily="34" charset="0"/>
              </a:rPr>
              <a:t>40 marks</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It covers the </a:t>
            </a:r>
            <a:r>
              <a:rPr lang="en-US" b="1" dirty="0">
                <a:latin typeface="Arial" panose="020B0604020202020204" pitchFamily="34" charset="0"/>
                <a:cs typeface="Arial" panose="020B0604020202020204" pitchFamily="34" charset="0"/>
              </a:rPr>
              <a:t>four operations </a:t>
            </a:r>
            <a:r>
              <a:rPr lang="en-US" dirty="0">
                <a:latin typeface="Arial" panose="020B0604020202020204" pitchFamily="34" charset="0"/>
                <a:cs typeface="Arial" panose="020B0604020202020204" pitchFamily="34" charset="0"/>
              </a:rPr>
              <a:t>(division, </a:t>
            </a:r>
            <a:r>
              <a:rPr lang="en-US" dirty="0">
                <a:solidFill>
                  <a:srgbClr val="388CDA"/>
                </a:solidFill>
                <a:latin typeface="Arial" panose="020B0604020202020204" pitchFamily="34" charset="0"/>
                <a:cs typeface="Arial" panose="020B0604020202020204" pitchFamily="34" charset="0"/>
              </a:rPr>
              <a:t>multiplication</a:t>
            </a:r>
            <a:r>
              <a:rPr lang="en-US" dirty="0">
                <a:latin typeface="Arial" panose="020B0604020202020204" pitchFamily="34" charset="0"/>
                <a:cs typeface="Arial" panose="020B0604020202020204" pitchFamily="34" charset="0"/>
              </a:rPr>
              <a:t>, addition, subtraction and mixed operation calculations requiring </a:t>
            </a:r>
            <a:r>
              <a:rPr lang="en-US" b="1" dirty="0">
                <a:latin typeface="Arial" panose="020B0604020202020204" pitchFamily="34" charset="0"/>
                <a:cs typeface="Arial" panose="020B0604020202020204" pitchFamily="34" charset="0"/>
              </a:rPr>
              <a:t>BIDMAS</a:t>
            </a:r>
            <a:r>
              <a:rPr lang="en-US" dirty="0">
                <a:latin typeface="Arial" panose="020B0604020202020204" pitchFamily="34" charset="0"/>
                <a:cs typeface="Arial" panose="020B0604020202020204" pitchFamily="34" charset="0"/>
              </a:rPr>
              <a:t>), as well as </a:t>
            </a:r>
            <a:r>
              <a:rPr lang="en-US" b="1" dirty="0">
                <a:latin typeface="Arial" panose="020B0604020202020204" pitchFamily="34" charset="0"/>
                <a:cs typeface="Arial" panose="020B0604020202020204" pitchFamily="34" charset="0"/>
              </a:rPr>
              <a:t>number properties</a:t>
            </a:r>
            <a:r>
              <a:rPr lang="en-US" dirty="0">
                <a:latin typeface="Arial" panose="020B0604020202020204" pitchFamily="34" charset="0"/>
                <a:cs typeface="Arial" panose="020B0604020202020204" pitchFamily="34" charset="0"/>
              </a:rPr>
              <a:t>, calculating </a:t>
            </a:r>
            <a:r>
              <a:rPr lang="en-US" b="1" dirty="0">
                <a:latin typeface="Arial" panose="020B0604020202020204" pitchFamily="34" charset="0"/>
                <a:cs typeface="Arial" panose="020B0604020202020204" pitchFamily="34" charset="0"/>
              </a:rPr>
              <a:t>percentages of amounts</a:t>
            </a:r>
            <a:r>
              <a:rPr lang="en-US" dirty="0">
                <a:latin typeface="Arial" panose="020B0604020202020204" pitchFamily="34" charset="0"/>
                <a:cs typeface="Arial" panose="020B0604020202020204" pitchFamily="34" charset="0"/>
              </a:rPr>
              <a:t>, calculations using </a:t>
            </a:r>
            <a:r>
              <a:rPr lang="en-US" b="1" dirty="0">
                <a:latin typeface="Arial" panose="020B0604020202020204" pitchFamily="34" charset="0"/>
                <a:cs typeface="Arial" panose="020B0604020202020204" pitchFamily="34" charset="0"/>
              </a:rPr>
              <a:t>decimals</a:t>
            </a:r>
            <a:r>
              <a:rPr lang="en-US" dirty="0">
                <a:latin typeface="Arial" panose="020B0604020202020204" pitchFamily="34" charset="0"/>
                <a:cs typeface="Arial" panose="020B0604020202020204" pitchFamily="34" charset="0"/>
              </a:rPr>
              <a:t>, and calculations using </a:t>
            </a:r>
            <a:r>
              <a:rPr lang="en-US" b="1" dirty="0">
                <a:latin typeface="Arial" panose="020B0604020202020204" pitchFamily="34" charset="0"/>
                <a:cs typeface="Arial" panose="020B0604020202020204" pitchFamily="34" charset="0"/>
              </a:rPr>
              <a:t>fractions</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Example question: </a:t>
            </a:r>
          </a:p>
          <a:p>
            <a:endParaRPr lang="en-GB" dirty="0">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4B6BDCBE-4081-4EB7-BC0F-B74D6AA8E00F}"/>
              </a:ext>
            </a:extLst>
          </p:cNvPr>
          <p:cNvPicPr>
            <a:picLocks noChangeAspect="1"/>
          </p:cNvPicPr>
          <p:nvPr/>
        </p:nvPicPr>
        <p:blipFill>
          <a:blip r:embed="rId2"/>
          <a:stretch>
            <a:fillRect/>
          </a:stretch>
        </p:blipFill>
        <p:spPr>
          <a:xfrm>
            <a:off x="212651" y="3845951"/>
            <a:ext cx="5371085" cy="2554849"/>
          </a:xfrm>
          <a:prstGeom prst="rect">
            <a:avLst/>
          </a:prstGeom>
        </p:spPr>
      </p:pic>
    </p:spTree>
    <p:extLst>
      <p:ext uri="{BB962C8B-B14F-4D97-AF65-F5344CB8AC3E}">
        <p14:creationId xmlns:p14="http://schemas.microsoft.com/office/powerpoint/2010/main" val="29862009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3108543"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Maths Paper 1 (Arithmetic)</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86896" cy="313932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Maths Paper 1 (Arithmetic) will take place on </a:t>
            </a:r>
            <a:r>
              <a:rPr lang="en-US" b="1" dirty="0">
                <a:latin typeface="Arial" panose="020B0604020202020204" pitchFamily="34" charset="0"/>
                <a:cs typeface="Arial" panose="020B0604020202020204" pitchFamily="34" charset="0"/>
              </a:rPr>
              <a:t>Wednesday 15th May 2024</a:t>
            </a:r>
            <a:r>
              <a:rPr lang="en-US" dirty="0">
                <a:latin typeface="Arial" panose="020B0604020202020204" pitchFamily="34" charset="0"/>
                <a:cs typeface="Arial" panose="020B0604020202020204" pitchFamily="34" charset="0"/>
              </a:rPr>
              <a:t>.</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It has a standard timing of </a:t>
            </a:r>
            <a:r>
              <a:rPr lang="en-US" b="1" dirty="0">
                <a:latin typeface="Arial" panose="020B0604020202020204" pitchFamily="34" charset="0"/>
                <a:cs typeface="Arial" panose="020B0604020202020204" pitchFamily="34" charset="0"/>
              </a:rPr>
              <a:t>30 minutes</a:t>
            </a:r>
            <a:r>
              <a:rPr lang="en-US" dirty="0">
                <a:latin typeface="Arial" panose="020B0604020202020204" pitchFamily="34" charset="0"/>
                <a:cs typeface="Arial" panose="020B0604020202020204" pitchFamily="34" charset="0"/>
              </a:rPr>
              <a:t> and is worth a total of </a:t>
            </a:r>
            <a:r>
              <a:rPr lang="en-US" b="1" dirty="0">
                <a:latin typeface="Arial" panose="020B0604020202020204" pitchFamily="34" charset="0"/>
                <a:cs typeface="Arial" panose="020B0604020202020204" pitchFamily="34" charset="0"/>
              </a:rPr>
              <a:t>40 marks</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It covers the </a:t>
            </a:r>
            <a:r>
              <a:rPr lang="en-US" b="1" dirty="0">
                <a:latin typeface="Arial" panose="020B0604020202020204" pitchFamily="34" charset="0"/>
                <a:cs typeface="Arial" panose="020B0604020202020204" pitchFamily="34" charset="0"/>
              </a:rPr>
              <a:t>four operations </a:t>
            </a:r>
            <a:r>
              <a:rPr lang="en-US" dirty="0">
                <a:latin typeface="Arial" panose="020B0604020202020204" pitchFamily="34" charset="0"/>
                <a:cs typeface="Arial" panose="020B0604020202020204" pitchFamily="34" charset="0"/>
              </a:rPr>
              <a:t>(division, multiplication, </a:t>
            </a:r>
            <a:r>
              <a:rPr lang="en-US" dirty="0">
                <a:solidFill>
                  <a:srgbClr val="388CDA"/>
                </a:solidFill>
                <a:latin typeface="Arial" panose="020B0604020202020204" pitchFamily="34" charset="0"/>
                <a:cs typeface="Arial" panose="020B0604020202020204" pitchFamily="34" charset="0"/>
              </a:rPr>
              <a:t>addition</a:t>
            </a:r>
            <a:r>
              <a:rPr lang="en-US" dirty="0">
                <a:latin typeface="Arial" panose="020B0604020202020204" pitchFamily="34" charset="0"/>
                <a:cs typeface="Arial" panose="020B0604020202020204" pitchFamily="34" charset="0"/>
              </a:rPr>
              <a:t>, subtraction and mixed operation calculations requiring </a:t>
            </a:r>
            <a:r>
              <a:rPr lang="en-US" b="1" dirty="0">
                <a:latin typeface="Arial" panose="020B0604020202020204" pitchFamily="34" charset="0"/>
                <a:cs typeface="Arial" panose="020B0604020202020204" pitchFamily="34" charset="0"/>
              </a:rPr>
              <a:t>BIDMAS</a:t>
            </a:r>
            <a:r>
              <a:rPr lang="en-US" dirty="0">
                <a:latin typeface="Arial" panose="020B0604020202020204" pitchFamily="34" charset="0"/>
                <a:cs typeface="Arial" panose="020B0604020202020204" pitchFamily="34" charset="0"/>
              </a:rPr>
              <a:t>), as well as </a:t>
            </a:r>
            <a:r>
              <a:rPr lang="en-US" b="1" dirty="0">
                <a:latin typeface="Arial" panose="020B0604020202020204" pitchFamily="34" charset="0"/>
                <a:cs typeface="Arial" panose="020B0604020202020204" pitchFamily="34" charset="0"/>
              </a:rPr>
              <a:t>number properties</a:t>
            </a:r>
            <a:r>
              <a:rPr lang="en-US" dirty="0">
                <a:latin typeface="Arial" panose="020B0604020202020204" pitchFamily="34" charset="0"/>
                <a:cs typeface="Arial" panose="020B0604020202020204" pitchFamily="34" charset="0"/>
              </a:rPr>
              <a:t>, calculating </a:t>
            </a:r>
            <a:r>
              <a:rPr lang="en-US" b="1" dirty="0">
                <a:latin typeface="Arial" panose="020B0604020202020204" pitchFamily="34" charset="0"/>
                <a:cs typeface="Arial" panose="020B0604020202020204" pitchFamily="34" charset="0"/>
              </a:rPr>
              <a:t>percentages of amounts</a:t>
            </a:r>
            <a:r>
              <a:rPr lang="en-US" dirty="0">
                <a:latin typeface="Arial" panose="020B0604020202020204" pitchFamily="34" charset="0"/>
                <a:cs typeface="Arial" panose="020B0604020202020204" pitchFamily="34" charset="0"/>
              </a:rPr>
              <a:t>, calculations using </a:t>
            </a:r>
            <a:r>
              <a:rPr lang="en-US" b="1" dirty="0">
                <a:latin typeface="Arial" panose="020B0604020202020204" pitchFamily="34" charset="0"/>
                <a:cs typeface="Arial" panose="020B0604020202020204" pitchFamily="34" charset="0"/>
              </a:rPr>
              <a:t>decimals</a:t>
            </a:r>
            <a:r>
              <a:rPr lang="en-US" dirty="0">
                <a:latin typeface="Arial" panose="020B0604020202020204" pitchFamily="34" charset="0"/>
                <a:cs typeface="Arial" panose="020B0604020202020204" pitchFamily="34" charset="0"/>
              </a:rPr>
              <a:t>, and calculations using </a:t>
            </a:r>
            <a:r>
              <a:rPr lang="en-US" b="1" dirty="0">
                <a:latin typeface="Arial" panose="020B0604020202020204" pitchFamily="34" charset="0"/>
                <a:cs typeface="Arial" panose="020B0604020202020204" pitchFamily="34" charset="0"/>
              </a:rPr>
              <a:t>fractions</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Example question: </a:t>
            </a:r>
          </a:p>
          <a:p>
            <a:endParaRPr lang="en-GB"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4FD87627-AE86-4DF2-8F52-CC87C4703A35}"/>
              </a:ext>
            </a:extLst>
          </p:cNvPr>
          <p:cNvPicPr>
            <a:picLocks noChangeAspect="1"/>
          </p:cNvPicPr>
          <p:nvPr/>
        </p:nvPicPr>
        <p:blipFill>
          <a:blip r:embed="rId2"/>
          <a:stretch>
            <a:fillRect/>
          </a:stretch>
        </p:blipFill>
        <p:spPr>
          <a:xfrm>
            <a:off x="344453" y="3931463"/>
            <a:ext cx="5093674" cy="216660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4763908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3108543"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Maths Paper 1 (Arithmetic)</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86896" cy="313932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Maths Paper 1 (Arithmetic) will take place on </a:t>
            </a:r>
            <a:r>
              <a:rPr lang="en-US" b="1" dirty="0">
                <a:latin typeface="Arial" panose="020B0604020202020204" pitchFamily="34" charset="0"/>
                <a:cs typeface="Arial" panose="020B0604020202020204" pitchFamily="34" charset="0"/>
              </a:rPr>
              <a:t>Wednesday 15th May 2024</a:t>
            </a:r>
            <a:r>
              <a:rPr lang="en-US" dirty="0">
                <a:latin typeface="Arial" panose="020B0604020202020204" pitchFamily="34" charset="0"/>
                <a:cs typeface="Arial" panose="020B0604020202020204" pitchFamily="34" charset="0"/>
              </a:rPr>
              <a:t>.</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It has a standard timing of </a:t>
            </a:r>
            <a:r>
              <a:rPr lang="en-US" b="1" dirty="0">
                <a:latin typeface="Arial" panose="020B0604020202020204" pitchFamily="34" charset="0"/>
                <a:cs typeface="Arial" panose="020B0604020202020204" pitchFamily="34" charset="0"/>
              </a:rPr>
              <a:t>30 minutes</a:t>
            </a:r>
            <a:r>
              <a:rPr lang="en-US" dirty="0">
                <a:latin typeface="Arial" panose="020B0604020202020204" pitchFamily="34" charset="0"/>
                <a:cs typeface="Arial" panose="020B0604020202020204" pitchFamily="34" charset="0"/>
              </a:rPr>
              <a:t> and is worth a total of </a:t>
            </a:r>
            <a:r>
              <a:rPr lang="en-US" b="1" dirty="0">
                <a:latin typeface="Arial" panose="020B0604020202020204" pitchFamily="34" charset="0"/>
                <a:cs typeface="Arial" panose="020B0604020202020204" pitchFamily="34" charset="0"/>
              </a:rPr>
              <a:t>40 marks</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It covers the </a:t>
            </a:r>
            <a:r>
              <a:rPr lang="en-US" b="1" dirty="0">
                <a:latin typeface="Arial" panose="020B0604020202020204" pitchFamily="34" charset="0"/>
                <a:cs typeface="Arial" panose="020B0604020202020204" pitchFamily="34" charset="0"/>
              </a:rPr>
              <a:t>four operations </a:t>
            </a:r>
            <a:r>
              <a:rPr lang="en-US" dirty="0">
                <a:latin typeface="Arial" panose="020B0604020202020204" pitchFamily="34" charset="0"/>
                <a:cs typeface="Arial" panose="020B0604020202020204" pitchFamily="34" charset="0"/>
              </a:rPr>
              <a:t>(division, multiplication, </a:t>
            </a:r>
            <a:r>
              <a:rPr lang="en-US" dirty="0">
                <a:solidFill>
                  <a:srgbClr val="388CDA"/>
                </a:solidFill>
                <a:latin typeface="Arial" panose="020B0604020202020204" pitchFamily="34" charset="0"/>
                <a:cs typeface="Arial" panose="020B0604020202020204" pitchFamily="34" charset="0"/>
              </a:rPr>
              <a:t>addition</a:t>
            </a:r>
            <a:r>
              <a:rPr lang="en-US" dirty="0">
                <a:latin typeface="Arial" panose="020B0604020202020204" pitchFamily="34" charset="0"/>
                <a:cs typeface="Arial" panose="020B0604020202020204" pitchFamily="34" charset="0"/>
              </a:rPr>
              <a:t>, subtraction and mixed operation calculations requiring </a:t>
            </a:r>
            <a:r>
              <a:rPr lang="en-US" b="1" dirty="0">
                <a:latin typeface="Arial" panose="020B0604020202020204" pitchFamily="34" charset="0"/>
                <a:cs typeface="Arial" panose="020B0604020202020204" pitchFamily="34" charset="0"/>
              </a:rPr>
              <a:t>BIDMAS</a:t>
            </a:r>
            <a:r>
              <a:rPr lang="en-US" dirty="0">
                <a:latin typeface="Arial" panose="020B0604020202020204" pitchFamily="34" charset="0"/>
                <a:cs typeface="Arial" panose="020B0604020202020204" pitchFamily="34" charset="0"/>
              </a:rPr>
              <a:t>), as well as </a:t>
            </a:r>
            <a:r>
              <a:rPr lang="en-US" b="1" dirty="0">
                <a:latin typeface="Arial" panose="020B0604020202020204" pitchFamily="34" charset="0"/>
                <a:cs typeface="Arial" panose="020B0604020202020204" pitchFamily="34" charset="0"/>
              </a:rPr>
              <a:t>number properties</a:t>
            </a:r>
            <a:r>
              <a:rPr lang="en-US" dirty="0">
                <a:latin typeface="Arial" panose="020B0604020202020204" pitchFamily="34" charset="0"/>
                <a:cs typeface="Arial" panose="020B0604020202020204" pitchFamily="34" charset="0"/>
              </a:rPr>
              <a:t>, calculating </a:t>
            </a:r>
            <a:r>
              <a:rPr lang="en-US" b="1" dirty="0">
                <a:latin typeface="Arial" panose="020B0604020202020204" pitchFamily="34" charset="0"/>
                <a:cs typeface="Arial" panose="020B0604020202020204" pitchFamily="34" charset="0"/>
              </a:rPr>
              <a:t>percentages of amounts</a:t>
            </a:r>
            <a:r>
              <a:rPr lang="en-US" dirty="0">
                <a:latin typeface="Arial" panose="020B0604020202020204" pitchFamily="34" charset="0"/>
                <a:cs typeface="Arial" panose="020B0604020202020204" pitchFamily="34" charset="0"/>
              </a:rPr>
              <a:t>, calculations using </a:t>
            </a:r>
            <a:r>
              <a:rPr lang="en-US" b="1" dirty="0">
                <a:latin typeface="Arial" panose="020B0604020202020204" pitchFamily="34" charset="0"/>
                <a:cs typeface="Arial" panose="020B0604020202020204" pitchFamily="34" charset="0"/>
              </a:rPr>
              <a:t>decimals</a:t>
            </a:r>
            <a:r>
              <a:rPr lang="en-US" dirty="0">
                <a:latin typeface="Arial" panose="020B0604020202020204" pitchFamily="34" charset="0"/>
                <a:cs typeface="Arial" panose="020B0604020202020204" pitchFamily="34" charset="0"/>
              </a:rPr>
              <a:t>, and calculations using </a:t>
            </a:r>
            <a:r>
              <a:rPr lang="en-US" b="1" dirty="0">
                <a:latin typeface="Arial" panose="020B0604020202020204" pitchFamily="34" charset="0"/>
                <a:cs typeface="Arial" panose="020B0604020202020204" pitchFamily="34" charset="0"/>
              </a:rPr>
              <a:t>fractions</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Example question: </a:t>
            </a:r>
          </a:p>
          <a:p>
            <a:endParaRPr lang="en-GB"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4FD87627-AE86-4DF2-8F52-CC87C4703A35}"/>
              </a:ext>
            </a:extLst>
          </p:cNvPr>
          <p:cNvPicPr>
            <a:picLocks noChangeAspect="1"/>
          </p:cNvPicPr>
          <p:nvPr/>
        </p:nvPicPr>
        <p:blipFill>
          <a:blip r:embed="rId2"/>
          <a:stretch>
            <a:fillRect/>
          </a:stretch>
        </p:blipFill>
        <p:spPr>
          <a:xfrm>
            <a:off x="344453" y="3931463"/>
            <a:ext cx="5093674" cy="2166605"/>
          </a:xfrm>
          <a:prstGeom prst="rect">
            <a:avLst/>
          </a:prstGeom>
          <a:effectLst>
            <a:outerShdw blurRad="50800" dist="38100" dir="2700000" algn="tl" rotWithShape="0">
              <a:prstClr val="black">
                <a:alpha val="40000"/>
              </a:prstClr>
            </a:outerShdw>
          </a:effectLst>
        </p:spPr>
      </p:pic>
      <p:sp>
        <p:nvSpPr>
          <p:cNvPr id="5" name="Rectangle 4">
            <a:extLst>
              <a:ext uri="{FF2B5EF4-FFF2-40B4-BE49-F238E27FC236}">
                <a16:creationId xmlns:a16="http://schemas.microsoft.com/office/drawing/2014/main" id="{746C99E2-5F55-4C82-845C-F5CC9D6F3AEC}"/>
              </a:ext>
            </a:extLst>
          </p:cNvPr>
          <p:cNvSpPr/>
          <p:nvPr/>
        </p:nvSpPr>
        <p:spPr>
          <a:xfrm>
            <a:off x="3747914" y="5513120"/>
            <a:ext cx="761747" cy="369332"/>
          </a:xfrm>
          <a:prstGeom prst="rect">
            <a:avLst/>
          </a:prstGeom>
        </p:spPr>
        <p:txBody>
          <a:bodyPr wrap="none">
            <a:spAutoFit/>
          </a:bodyPr>
          <a:lstStyle/>
          <a:p>
            <a:r>
              <a:rPr lang="en-GB" b="1" dirty="0">
                <a:solidFill>
                  <a:srgbClr val="DA2E41"/>
                </a:solidFill>
                <a:latin typeface="Arial "/>
              </a:rPr>
              <a:t>1,079</a:t>
            </a:r>
            <a:endParaRPr lang="en-GB" b="1" dirty="0"/>
          </a:p>
        </p:txBody>
      </p:sp>
    </p:spTree>
    <p:extLst>
      <p:ext uri="{BB962C8B-B14F-4D97-AF65-F5344CB8AC3E}">
        <p14:creationId xmlns:p14="http://schemas.microsoft.com/office/powerpoint/2010/main" val="18198959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3108543"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Maths Paper 1 (Arithmetic)</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86896" cy="313932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Maths Paper 1 (Arithmetic) will take place on </a:t>
            </a:r>
            <a:r>
              <a:rPr lang="en-US" b="1" dirty="0">
                <a:latin typeface="Arial" panose="020B0604020202020204" pitchFamily="34" charset="0"/>
                <a:cs typeface="Arial" panose="020B0604020202020204" pitchFamily="34" charset="0"/>
              </a:rPr>
              <a:t>Wednesday 15th May 2024</a:t>
            </a:r>
            <a:r>
              <a:rPr lang="en-US" dirty="0">
                <a:latin typeface="Arial" panose="020B0604020202020204" pitchFamily="34" charset="0"/>
                <a:cs typeface="Arial" panose="020B0604020202020204" pitchFamily="34" charset="0"/>
              </a:rPr>
              <a:t>.</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It has a standard timing of </a:t>
            </a:r>
            <a:r>
              <a:rPr lang="en-US" b="1" dirty="0">
                <a:latin typeface="Arial" panose="020B0604020202020204" pitchFamily="34" charset="0"/>
                <a:cs typeface="Arial" panose="020B0604020202020204" pitchFamily="34" charset="0"/>
              </a:rPr>
              <a:t>30 minutes</a:t>
            </a:r>
            <a:r>
              <a:rPr lang="en-US" dirty="0">
                <a:latin typeface="Arial" panose="020B0604020202020204" pitchFamily="34" charset="0"/>
                <a:cs typeface="Arial" panose="020B0604020202020204" pitchFamily="34" charset="0"/>
              </a:rPr>
              <a:t> and is worth a total of </a:t>
            </a:r>
            <a:r>
              <a:rPr lang="en-US" b="1" dirty="0">
                <a:latin typeface="Arial" panose="020B0604020202020204" pitchFamily="34" charset="0"/>
                <a:cs typeface="Arial" panose="020B0604020202020204" pitchFamily="34" charset="0"/>
              </a:rPr>
              <a:t>40 marks</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It covers the </a:t>
            </a:r>
            <a:r>
              <a:rPr lang="en-US" b="1" dirty="0">
                <a:latin typeface="Arial" panose="020B0604020202020204" pitchFamily="34" charset="0"/>
                <a:cs typeface="Arial" panose="020B0604020202020204" pitchFamily="34" charset="0"/>
              </a:rPr>
              <a:t>four operations </a:t>
            </a:r>
            <a:r>
              <a:rPr lang="en-US" dirty="0">
                <a:latin typeface="Arial" panose="020B0604020202020204" pitchFamily="34" charset="0"/>
                <a:cs typeface="Arial" panose="020B0604020202020204" pitchFamily="34" charset="0"/>
              </a:rPr>
              <a:t>(division, multiplication, addition, </a:t>
            </a:r>
            <a:r>
              <a:rPr lang="en-US" dirty="0">
                <a:solidFill>
                  <a:srgbClr val="388CDA"/>
                </a:solidFill>
                <a:latin typeface="Arial" panose="020B0604020202020204" pitchFamily="34" charset="0"/>
                <a:cs typeface="Arial" panose="020B0604020202020204" pitchFamily="34" charset="0"/>
              </a:rPr>
              <a:t>subtraction</a:t>
            </a:r>
            <a:r>
              <a:rPr lang="en-US" dirty="0">
                <a:latin typeface="Arial" panose="020B0604020202020204" pitchFamily="34" charset="0"/>
                <a:cs typeface="Arial" panose="020B0604020202020204" pitchFamily="34" charset="0"/>
              </a:rPr>
              <a:t> and mixed operation calculations requiring </a:t>
            </a:r>
            <a:r>
              <a:rPr lang="en-US" b="1" dirty="0">
                <a:latin typeface="Arial" panose="020B0604020202020204" pitchFamily="34" charset="0"/>
                <a:cs typeface="Arial" panose="020B0604020202020204" pitchFamily="34" charset="0"/>
              </a:rPr>
              <a:t>BIDMAS</a:t>
            </a:r>
            <a:r>
              <a:rPr lang="en-US" dirty="0">
                <a:latin typeface="Arial" panose="020B0604020202020204" pitchFamily="34" charset="0"/>
                <a:cs typeface="Arial" panose="020B0604020202020204" pitchFamily="34" charset="0"/>
              </a:rPr>
              <a:t>), as well as </a:t>
            </a:r>
            <a:r>
              <a:rPr lang="en-US" b="1" dirty="0">
                <a:latin typeface="Arial" panose="020B0604020202020204" pitchFamily="34" charset="0"/>
                <a:cs typeface="Arial" panose="020B0604020202020204" pitchFamily="34" charset="0"/>
              </a:rPr>
              <a:t>number properties</a:t>
            </a:r>
            <a:r>
              <a:rPr lang="en-US" dirty="0">
                <a:latin typeface="Arial" panose="020B0604020202020204" pitchFamily="34" charset="0"/>
                <a:cs typeface="Arial" panose="020B0604020202020204" pitchFamily="34" charset="0"/>
              </a:rPr>
              <a:t>, calculating </a:t>
            </a:r>
            <a:r>
              <a:rPr lang="en-US" b="1" dirty="0">
                <a:latin typeface="Arial" panose="020B0604020202020204" pitchFamily="34" charset="0"/>
                <a:cs typeface="Arial" panose="020B0604020202020204" pitchFamily="34" charset="0"/>
              </a:rPr>
              <a:t>percentages of amounts</a:t>
            </a:r>
            <a:r>
              <a:rPr lang="en-US" dirty="0">
                <a:latin typeface="Arial" panose="020B0604020202020204" pitchFamily="34" charset="0"/>
                <a:cs typeface="Arial" panose="020B0604020202020204" pitchFamily="34" charset="0"/>
              </a:rPr>
              <a:t>, calculations using </a:t>
            </a:r>
            <a:r>
              <a:rPr lang="en-US" b="1" dirty="0">
                <a:latin typeface="Arial" panose="020B0604020202020204" pitchFamily="34" charset="0"/>
                <a:cs typeface="Arial" panose="020B0604020202020204" pitchFamily="34" charset="0"/>
              </a:rPr>
              <a:t>decimals</a:t>
            </a:r>
            <a:r>
              <a:rPr lang="en-US" dirty="0">
                <a:latin typeface="Arial" panose="020B0604020202020204" pitchFamily="34" charset="0"/>
                <a:cs typeface="Arial" panose="020B0604020202020204" pitchFamily="34" charset="0"/>
              </a:rPr>
              <a:t>, and calculations using </a:t>
            </a:r>
            <a:r>
              <a:rPr lang="en-US" b="1" dirty="0">
                <a:latin typeface="Arial" panose="020B0604020202020204" pitchFamily="34" charset="0"/>
                <a:cs typeface="Arial" panose="020B0604020202020204" pitchFamily="34" charset="0"/>
              </a:rPr>
              <a:t>fractions</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Example question: </a:t>
            </a:r>
          </a:p>
          <a:p>
            <a:endParaRPr lang="en-GB"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BECC84DE-A825-4861-AD1F-7E7E50AF230A}"/>
              </a:ext>
            </a:extLst>
          </p:cNvPr>
          <p:cNvPicPr>
            <a:picLocks noChangeAspect="1"/>
          </p:cNvPicPr>
          <p:nvPr/>
        </p:nvPicPr>
        <p:blipFill>
          <a:blip r:embed="rId2"/>
          <a:stretch>
            <a:fillRect/>
          </a:stretch>
        </p:blipFill>
        <p:spPr>
          <a:xfrm>
            <a:off x="344453" y="3931463"/>
            <a:ext cx="5123043" cy="216660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8222341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3108543"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Maths Paper 1 (Arithmetic)</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86896" cy="313932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Maths Paper 1 (Arithmetic) will take place on </a:t>
            </a:r>
            <a:r>
              <a:rPr lang="en-US" b="1" dirty="0">
                <a:latin typeface="Arial" panose="020B0604020202020204" pitchFamily="34" charset="0"/>
                <a:cs typeface="Arial" panose="020B0604020202020204" pitchFamily="34" charset="0"/>
              </a:rPr>
              <a:t>Wednesday 15th May 2024</a:t>
            </a:r>
            <a:r>
              <a:rPr lang="en-US" dirty="0">
                <a:latin typeface="Arial" panose="020B0604020202020204" pitchFamily="34" charset="0"/>
                <a:cs typeface="Arial" panose="020B0604020202020204" pitchFamily="34" charset="0"/>
              </a:rPr>
              <a:t>.</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It has a standard timing of </a:t>
            </a:r>
            <a:r>
              <a:rPr lang="en-US" b="1" dirty="0">
                <a:latin typeface="Arial" panose="020B0604020202020204" pitchFamily="34" charset="0"/>
                <a:cs typeface="Arial" panose="020B0604020202020204" pitchFamily="34" charset="0"/>
              </a:rPr>
              <a:t>30 minutes</a:t>
            </a:r>
            <a:r>
              <a:rPr lang="en-US" dirty="0">
                <a:latin typeface="Arial" panose="020B0604020202020204" pitchFamily="34" charset="0"/>
                <a:cs typeface="Arial" panose="020B0604020202020204" pitchFamily="34" charset="0"/>
              </a:rPr>
              <a:t> and is worth a total of </a:t>
            </a:r>
            <a:r>
              <a:rPr lang="en-US" b="1" dirty="0">
                <a:latin typeface="Arial" panose="020B0604020202020204" pitchFamily="34" charset="0"/>
                <a:cs typeface="Arial" panose="020B0604020202020204" pitchFamily="34" charset="0"/>
              </a:rPr>
              <a:t>40 marks</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It covers the </a:t>
            </a:r>
            <a:r>
              <a:rPr lang="en-US" b="1" dirty="0">
                <a:latin typeface="Arial" panose="020B0604020202020204" pitchFamily="34" charset="0"/>
                <a:cs typeface="Arial" panose="020B0604020202020204" pitchFamily="34" charset="0"/>
              </a:rPr>
              <a:t>four operations </a:t>
            </a:r>
            <a:r>
              <a:rPr lang="en-US" dirty="0">
                <a:latin typeface="Arial" panose="020B0604020202020204" pitchFamily="34" charset="0"/>
                <a:cs typeface="Arial" panose="020B0604020202020204" pitchFamily="34" charset="0"/>
              </a:rPr>
              <a:t>(division, multiplication, addition, </a:t>
            </a:r>
            <a:r>
              <a:rPr lang="en-US" dirty="0">
                <a:solidFill>
                  <a:srgbClr val="388CDA"/>
                </a:solidFill>
                <a:latin typeface="Arial" panose="020B0604020202020204" pitchFamily="34" charset="0"/>
                <a:cs typeface="Arial" panose="020B0604020202020204" pitchFamily="34" charset="0"/>
              </a:rPr>
              <a:t>subtraction</a:t>
            </a:r>
            <a:r>
              <a:rPr lang="en-US" dirty="0">
                <a:latin typeface="Arial" panose="020B0604020202020204" pitchFamily="34" charset="0"/>
                <a:cs typeface="Arial" panose="020B0604020202020204" pitchFamily="34" charset="0"/>
              </a:rPr>
              <a:t> and mixed operation calculations requiring </a:t>
            </a:r>
            <a:r>
              <a:rPr lang="en-US" b="1" dirty="0">
                <a:latin typeface="Arial" panose="020B0604020202020204" pitchFamily="34" charset="0"/>
                <a:cs typeface="Arial" panose="020B0604020202020204" pitchFamily="34" charset="0"/>
              </a:rPr>
              <a:t>BIDMAS</a:t>
            </a:r>
            <a:r>
              <a:rPr lang="en-US" dirty="0">
                <a:latin typeface="Arial" panose="020B0604020202020204" pitchFamily="34" charset="0"/>
                <a:cs typeface="Arial" panose="020B0604020202020204" pitchFamily="34" charset="0"/>
              </a:rPr>
              <a:t>), as well as </a:t>
            </a:r>
            <a:r>
              <a:rPr lang="en-US" b="1" dirty="0">
                <a:latin typeface="Arial" panose="020B0604020202020204" pitchFamily="34" charset="0"/>
                <a:cs typeface="Arial" panose="020B0604020202020204" pitchFamily="34" charset="0"/>
              </a:rPr>
              <a:t>number properties</a:t>
            </a:r>
            <a:r>
              <a:rPr lang="en-US" dirty="0">
                <a:latin typeface="Arial" panose="020B0604020202020204" pitchFamily="34" charset="0"/>
                <a:cs typeface="Arial" panose="020B0604020202020204" pitchFamily="34" charset="0"/>
              </a:rPr>
              <a:t>, calculating </a:t>
            </a:r>
            <a:r>
              <a:rPr lang="en-US" b="1" dirty="0">
                <a:latin typeface="Arial" panose="020B0604020202020204" pitchFamily="34" charset="0"/>
                <a:cs typeface="Arial" panose="020B0604020202020204" pitchFamily="34" charset="0"/>
              </a:rPr>
              <a:t>percentages of amounts</a:t>
            </a:r>
            <a:r>
              <a:rPr lang="en-US" dirty="0">
                <a:latin typeface="Arial" panose="020B0604020202020204" pitchFamily="34" charset="0"/>
                <a:cs typeface="Arial" panose="020B0604020202020204" pitchFamily="34" charset="0"/>
              </a:rPr>
              <a:t>, calculations using </a:t>
            </a:r>
            <a:r>
              <a:rPr lang="en-US" b="1" dirty="0">
                <a:latin typeface="Arial" panose="020B0604020202020204" pitchFamily="34" charset="0"/>
                <a:cs typeface="Arial" panose="020B0604020202020204" pitchFamily="34" charset="0"/>
              </a:rPr>
              <a:t>decimals</a:t>
            </a:r>
            <a:r>
              <a:rPr lang="en-US" dirty="0">
                <a:latin typeface="Arial" panose="020B0604020202020204" pitchFamily="34" charset="0"/>
                <a:cs typeface="Arial" panose="020B0604020202020204" pitchFamily="34" charset="0"/>
              </a:rPr>
              <a:t>, and calculations using </a:t>
            </a:r>
            <a:r>
              <a:rPr lang="en-US" b="1" dirty="0">
                <a:latin typeface="Arial" panose="020B0604020202020204" pitchFamily="34" charset="0"/>
                <a:cs typeface="Arial" panose="020B0604020202020204" pitchFamily="34" charset="0"/>
              </a:rPr>
              <a:t>fractions</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Example question: </a:t>
            </a:r>
          </a:p>
          <a:p>
            <a:endParaRPr lang="en-GB"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BECC84DE-A825-4861-AD1F-7E7E50AF230A}"/>
              </a:ext>
            </a:extLst>
          </p:cNvPr>
          <p:cNvPicPr>
            <a:picLocks noChangeAspect="1"/>
          </p:cNvPicPr>
          <p:nvPr/>
        </p:nvPicPr>
        <p:blipFill>
          <a:blip r:embed="rId2"/>
          <a:stretch>
            <a:fillRect/>
          </a:stretch>
        </p:blipFill>
        <p:spPr>
          <a:xfrm>
            <a:off x="344453" y="3861977"/>
            <a:ext cx="5123043" cy="2166605"/>
          </a:xfrm>
          <a:prstGeom prst="rect">
            <a:avLst/>
          </a:prstGeom>
          <a:effectLst>
            <a:outerShdw blurRad="50800" dist="38100" dir="2700000" algn="tl" rotWithShape="0">
              <a:prstClr val="black">
                <a:alpha val="40000"/>
              </a:prstClr>
            </a:outerShdw>
          </a:effectLst>
        </p:spPr>
      </p:pic>
      <p:sp>
        <p:nvSpPr>
          <p:cNvPr id="5" name="Rectangle 4">
            <a:extLst>
              <a:ext uri="{FF2B5EF4-FFF2-40B4-BE49-F238E27FC236}">
                <a16:creationId xmlns:a16="http://schemas.microsoft.com/office/drawing/2014/main" id="{32B32409-0B2B-4EDC-9212-F3BC1AAFF65D}"/>
              </a:ext>
            </a:extLst>
          </p:cNvPr>
          <p:cNvSpPr/>
          <p:nvPr/>
        </p:nvSpPr>
        <p:spPr>
          <a:xfrm>
            <a:off x="3949936" y="5415967"/>
            <a:ext cx="569387" cy="369332"/>
          </a:xfrm>
          <a:prstGeom prst="rect">
            <a:avLst/>
          </a:prstGeom>
        </p:spPr>
        <p:txBody>
          <a:bodyPr wrap="none">
            <a:spAutoFit/>
          </a:bodyPr>
          <a:lstStyle/>
          <a:p>
            <a:r>
              <a:rPr lang="en-GB" b="1" dirty="0">
                <a:solidFill>
                  <a:srgbClr val="DA2E41"/>
                </a:solidFill>
                <a:latin typeface="Arial "/>
              </a:rPr>
              <a:t>463</a:t>
            </a:r>
            <a:endParaRPr lang="en-GB" b="1" dirty="0"/>
          </a:p>
        </p:txBody>
      </p:sp>
    </p:spTree>
    <p:extLst>
      <p:ext uri="{BB962C8B-B14F-4D97-AF65-F5344CB8AC3E}">
        <p14:creationId xmlns:p14="http://schemas.microsoft.com/office/powerpoint/2010/main" val="38067335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3108543"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Maths Paper 1 (Arithmetic)</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86896" cy="313932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Maths Paper 1 (Arithmetic) will take place on </a:t>
            </a:r>
            <a:r>
              <a:rPr lang="en-US" b="1" dirty="0">
                <a:latin typeface="Arial" panose="020B0604020202020204" pitchFamily="34" charset="0"/>
                <a:cs typeface="Arial" panose="020B0604020202020204" pitchFamily="34" charset="0"/>
              </a:rPr>
              <a:t>Wednesday 15th May 2024</a:t>
            </a:r>
            <a:r>
              <a:rPr lang="en-US" dirty="0">
                <a:latin typeface="Arial" panose="020B0604020202020204" pitchFamily="34" charset="0"/>
                <a:cs typeface="Arial" panose="020B0604020202020204" pitchFamily="34" charset="0"/>
              </a:rPr>
              <a:t>.</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It has a standard timing of </a:t>
            </a:r>
            <a:r>
              <a:rPr lang="en-US" b="1" dirty="0">
                <a:latin typeface="Arial" panose="020B0604020202020204" pitchFamily="34" charset="0"/>
                <a:cs typeface="Arial" panose="020B0604020202020204" pitchFamily="34" charset="0"/>
              </a:rPr>
              <a:t>30 minutes</a:t>
            </a:r>
            <a:r>
              <a:rPr lang="en-US" dirty="0">
                <a:latin typeface="Arial" panose="020B0604020202020204" pitchFamily="34" charset="0"/>
                <a:cs typeface="Arial" panose="020B0604020202020204" pitchFamily="34" charset="0"/>
              </a:rPr>
              <a:t> and is worth a total of </a:t>
            </a:r>
            <a:r>
              <a:rPr lang="en-US" b="1" dirty="0">
                <a:latin typeface="Arial" panose="020B0604020202020204" pitchFamily="34" charset="0"/>
                <a:cs typeface="Arial" panose="020B0604020202020204" pitchFamily="34" charset="0"/>
              </a:rPr>
              <a:t>40 marks</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It covers the </a:t>
            </a:r>
            <a:r>
              <a:rPr lang="en-US" b="1" dirty="0">
                <a:latin typeface="Arial" panose="020B0604020202020204" pitchFamily="34" charset="0"/>
                <a:cs typeface="Arial" panose="020B0604020202020204" pitchFamily="34" charset="0"/>
              </a:rPr>
              <a:t>four operations </a:t>
            </a:r>
            <a:r>
              <a:rPr lang="en-US" dirty="0">
                <a:latin typeface="Arial" panose="020B0604020202020204" pitchFamily="34" charset="0"/>
                <a:cs typeface="Arial" panose="020B0604020202020204" pitchFamily="34" charset="0"/>
              </a:rPr>
              <a:t>(division, multiplication, addition, subtraction and mixed operation calculations requiring </a:t>
            </a:r>
            <a:r>
              <a:rPr lang="en-US" b="1" dirty="0">
                <a:solidFill>
                  <a:srgbClr val="388CDA"/>
                </a:solidFill>
                <a:latin typeface="Arial" panose="020B0604020202020204" pitchFamily="34" charset="0"/>
                <a:cs typeface="Arial" panose="020B0604020202020204" pitchFamily="34" charset="0"/>
              </a:rPr>
              <a:t>BIDMAS</a:t>
            </a:r>
            <a:r>
              <a:rPr lang="en-US" dirty="0">
                <a:latin typeface="Arial" panose="020B0604020202020204" pitchFamily="34" charset="0"/>
                <a:cs typeface="Arial" panose="020B0604020202020204" pitchFamily="34" charset="0"/>
              </a:rPr>
              <a:t>), as well as </a:t>
            </a:r>
            <a:r>
              <a:rPr lang="en-US" b="1" dirty="0">
                <a:latin typeface="Arial" panose="020B0604020202020204" pitchFamily="34" charset="0"/>
                <a:cs typeface="Arial" panose="020B0604020202020204" pitchFamily="34" charset="0"/>
              </a:rPr>
              <a:t>number properties</a:t>
            </a:r>
            <a:r>
              <a:rPr lang="en-US" dirty="0">
                <a:latin typeface="Arial" panose="020B0604020202020204" pitchFamily="34" charset="0"/>
                <a:cs typeface="Arial" panose="020B0604020202020204" pitchFamily="34" charset="0"/>
              </a:rPr>
              <a:t>, calculating </a:t>
            </a:r>
            <a:r>
              <a:rPr lang="en-US" b="1" dirty="0">
                <a:latin typeface="Arial" panose="020B0604020202020204" pitchFamily="34" charset="0"/>
                <a:cs typeface="Arial" panose="020B0604020202020204" pitchFamily="34" charset="0"/>
              </a:rPr>
              <a:t>percentages of amounts</a:t>
            </a:r>
            <a:r>
              <a:rPr lang="en-US" dirty="0">
                <a:latin typeface="Arial" panose="020B0604020202020204" pitchFamily="34" charset="0"/>
                <a:cs typeface="Arial" panose="020B0604020202020204" pitchFamily="34" charset="0"/>
              </a:rPr>
              <a:t>, calculations using </a:t>
            </a:r>
            <a:r>
              <a:rPr lang="en-US" b="1" dirty="0">
                <a:latin typeface="Arial" panose="020B0604020202020204" pitchFamily="34" charset="0"/>
                <a:cs typeface="Arial" panose="020B0604020202020204" pitchFamily="34" charset="0"/>
              </a:rPr>
              <a:t>decimals</a:t>
            </a:r>
            <a:r>
              <a:rPr lang="en-US" dirty="0">
                <a:latin typeface="Arial" panose="020B0604020202020204" pitchFamily="34" charset="0"/>
                <a:cs typeface="Arial" panose="020B0604020202020204" pitchFamily="34" charset="0"/>
              </a:rPr>
              <a:t>, and calculations using </a:t>
            </a:r>
            <a:r>
              <a:rPr lang="en-US" b="1" dirty="0">
                <a:latin typeface="Arial" panose="020B0604020202020204" pitchFamily="34" charset="0"/>
                <a:cs typeface="Arial" panose="020B0604020202020204" pitchFamily="34" charset="0"/>
              </a:rPr>
              <a:t>fractions</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Example question: </a:t>
            </a:r>
          </a:p>
          <a:p>
            <a:endParaRPr lang="en-GB"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71E717EC-C681-4E37-BABA-9D9BFBD10A90}"/>
              </a:ext>
            </a:extLst>
          </p:cNvPr>
          <p:cNvPicPr>
            <a:picLocks noChangeAspect="1"/>
          </p:cNvPicPr>
          <p:nvPr/>
        </p:nvPicPr>
        <p:blipFill>
          <a:blip r:embed="rId2"/>
          <a:stretch>
            <a:fillRect/>
          </a:stretch>
        </p:blipFill>
        <p:spPr>
          <a:xfrm>
            <a:off x="344453" y="3931463"/>
            <a:ext cx="5123043" cy="216049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8906210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3108543"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Maths Paper 1 (Arithmetic)</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86896" cy="313932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Maths Paper 1 (Arithmetic) will take place on </a:t>
            </a:r>
            <a:r>
              <a:rPr lang="en-US" b="1" dirty="0">
                <a:latin typeface="Arial" panose="020B0604020202020204" pitchFamily="34" charset="0"/>
                <a:cs typeface="Arial" panose="020B0604020202020204" pitchFamily="34" charset="0"/>
              </a:rPr>
              <a:t>Wednesday 15th May 2024</a:t>
            </a:r>
            <a:r>
              <a:rPr lang="en-US" dirty="0">
                <a:latin typeface="Arial" panose="020B0604020202020204" pitchFamily="34" charset="0"/>
                <a:cs typeface="Arial" panose="020B0604020202020204" pitchFamily="34" charset="0"/>
              </a:rPr>
              <a:t>.</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It has a standard timing of </a:t>
            </a:r>
            <a:r>
              <a:rPr lang="en-US" b="1" dirty="0">
                <a:latin typeface="Arial" panose="020B0604020202020204" pitchFamily="34" charset="0"/>
                <a:cs typeface="Arial" panose="020B0604020202020204" pitchFamily="34" charset="0"/>
              </a:rPr>
              <a:t>30 minutes</a:t>
            </a:r>
            <a:r>
              <a:rPr lang="en-US" dirty="0">
                <a:latin typeface="Arial" panose="020B0604020202020204" pitchFamily="34" charset="0"/>
                <a:cs typeface="Arial" panose="020B0604020202020204" pitchFamily="34" charset="0"/>
              </a:rPr>
              <a:t> and is worth a total of </a:t>
            </a:r>
            <a:r>
              <a:rPr lang="en-US" b="1" dirty="0">
                <a:latin typeface="Arial" panose="020B0604020202020204" pitchFamily="34" charset="0"/>
                <a:cs typeface="Arial" panose="020B0604020202020204" pitchFamily="34" charset="0"/>
              </a:rPr>
              <a:t>40 marks</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It covers the </a:t>
            </a:r>
            <a:r>
              <a:rPr lang="en-US" b="1" dirty="0">
                <a:latin typeface="Arial" panose="020B0604020202020204" pitchFamily="34" charset="0"/>
                <a:cs typeface="Arial" panose="020B0604020202020204" pitchFamily="34" charset="0"/>
              </a:rPr>
              <a:t>four operations </a:t>
            </a:r>
            <a:r>
              <a:rPr lang="en-US" dirty="0">
                <a:latin typeface="Arial" panose="020B0604020202020204" pitchFamily="34" charset="0"/>
                <a:cs typeface="Arial" panose="020B0604020202020204" pitchFamily="34" charset="0"/>
              </a:rPr>
              <a:t>(division, multiplication, addition, subtraction and mixed operation calculations requiring </a:t>
            </a:r>
            <a:r>
              <a:rPr lang="en-US" b="1" dirty="0">
                <a:solidFill>
                  <a:srgbClr val="388CDA"/>
                </a:solidFill>
                <a:latin typeface="Arial" panose="020B0604020202020204" pitchFamily="34" charset="0"/>
                <a:cs typeface="Arial" panose="020B0604020202020204" pitchFamily="34" charset="0"/>
              </a:rPr>
              <a:t>BIDMAS</a:t>
            </a:r>
            <a:r>
              <a:rPr lang="en-US" dirty="0">
                <a:latin typeface="Arial" panose="020B0604020202020204" pitchFamily="34" charset="0"/>
                <a:cs typeface="Arial" panose="020B0604020202020204" pitchFamily="34" charset="0"/>
              </a:rPr>
              <a:t>), as well as </a:t>
            </a:r>
            <a:r>
              <a:rPr lang="en-US" b="1" dirty="0">
                <a:latin typeface="Arial" panose="020B0604020202020204" pitchFamily="34" charset="0"/>
                <a:cs typeface="Arial" panose="020B0604020202020204" pitchFamily="34" charset="0"/>
              </a:rPr>
              <a:t>number properties</a:t>
            </a:r>
            <a:r>
              <a:rPr lang="en-US" dirty="0">
                <a:latin typeface="Arial" panose="020B0604020202020204" pitchFamily="34" charset="0"/>
                <a:cs typeface="Arial" panose="020B0604020202020204" pitchFamily="34" charset="0"/>
              </a:rPr>
              <a:t>, calculating </a:t>
            </a:r>
            <a:r>
              <a:rPr lang="en-US" b="1" dirty="0">
                <a:latin typeface="Arial" panose="020B0604020202020204" pitchFamily="34" charset="0"/>
                <a:cs typeface="Arial" panose="020B0604020202020204" pitchFamily="34" charset="0"/>
              </a:rPr>
              <a:t>percentages of amounts</a:t>
            </a:r>
            <a:r>
              <a:rPr lang="en-US" dirty="0">
                <a:latin typeface="Arial" panose="020B0604020202020204" pitchFamily="34" charset="0"/>
                <a:cs typeface="Arial" panose="020B0604020202020204" pitchFamily="34" charset="0"/>
              </a:rPr>
              <a:t>, calculations using </a:t>
            </a:r>
            <a:r>
              <a:rPr lang="en-US" b="1" dirty="0">
                <a:latin typeface="Arial" panose="020B0604020202020204" pitchFamily="34" charset="0"/>
                <a:cs typeface="Arial" panose="020B0604020202020204" pitchFamily="34" charset="0"/>
              </a:rPr>
              <a:t>decimals</a:t>
            </a:r>
            <a:r>
              <a:rPr lang="en-US" dirty="0">
                <a:latin typeface="Arial" panose="020B0604020202020204" pitchFamily="34" charset="0"/>
                <a:cs typeface="Arial" panose="020B0604020202020204" pitchFamily="34" charset="0"/>
              </a:rPr>
              <a:t>, and calculations using </a:t>
            </a:r>
            <a:r>
              <a:rPr lang="en-US" b="1" dirty="0">
                <a:latin typeface="Arial" panose="020B0604020202020204" pitchFamily="34" charset="0"/>
                <a:cs typeface="Arial" panose="020B0604020202020204" pitchFamily="34" charset="0"/>
              </a:rPr>
              <a:t>fractions</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Example question: </a:t>
            </a:r>
          </a:p>
          <a:p>
            <a:endParaRPr lang="en-GB"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9FD32866-7C24-4A10-A98B-CB7D090B4564}"/>
              </a:ext>
            </a:extLst>
          </p:cNvPr>
          <p:cNvPicPr>
            <a:picLocks noChangeAspect="1"/>
          </p:cNvPicPr>
          <p:nvPr/>
        </p:nvPicPr>
        <p:blipFill>
          <a:blip r:embed="rId2"/>
          <a:stretch>
            <a:fillRect/>
          </a:stretch>
        </p:blipFill>
        <p:spPr>
          <a:xfrm>
            <a:off x="344453" y="3931464"/>
            <a:ext cx="5123043" cy="2199120"/>
          </a:xfrm>
          <a:prstGeom prst="rect">
            <a:avLst/>
          </a:prstGeom>
        </p:spPr>
      </p:pic>
    </p:spTree>
    <p:extLst>
      <p:ext uri="{BB962C8B-B14F-4D97-AF65-F5344CB8AC3E}">
        <p14:creationId xmlns:p14="http://schemas.microsoft.com/office/powerpoint/2010/main" val="250357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4651658"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When and how are the SATs carried out?</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44366" cy="4801314"/>
          </a:xfrm>
          <a:prstGeom prst="rect">
            <a:avLst/>
          </a:prstGeom>
          <a:noFill/>
        </p:spPr>
        <p:txBody>
          <a:bodyPr wrap="square" rtlCol="0">
            <a:spAutoFit/>
          </a:bodyPr>
          <a:lstStyle/>
          <a:p>
            <a:pPr marL="342900" indent="-342900">
              <a:buFont typeface="Arial" charset="0"/>
              <a:buChar char="•"/>
            </a:pPr>
            <a:r>
              <a:rPr lang="en-US" dirty="0">
                <a:latin typeface="Arial" charset="0"/>
                <a:ea typeface="Arial" charset="0"/>
                <a:cs typeface="Arial" charset="0"/>
              </a:rPr>
              <a:t>The tests will take place during normal school hours, under exam conditions;</a:t>
            </a:r>
          </a:p>
          <a:p>
            <a:pPr marL="342900" indent="-342900">
              <a:buFont typeface="Arial" charset="0"/>
              <a:buChar char="•"/>
            </a:pPr>
            <a:endParaRPr lang="en-US" dirty="0">
              <a:latin typeface="Arial" charset="0"/>
              <a:ea typeface="Arial" charset="0"/>
              <a:cs typeface="Arial" charset="0"/>
            </a:endParaRPr>
          </a:p>
          <a:p>
            <a:pPr marL="342900" indent="-342900">
              <a:buFont typeface="Arial" charset="0"/>
              <a:buChar char="•"/>
            </a:pPr>
            <a:r>
              <a:rPr lang="en-US" dirty="0">
                <a:latin typeface="Arial" charset="0"/>
                <a:ea typeface="Arial" charset="0"/>
                <a:cs typeface="Arial" charset="0"/>
              </a:rPr>
              <a:t>Children are not allowed to talk to each other from the moment the assessments are handed out until they are collected after the test has ended;</a:t>
            </a:r>
          </a:p>
          <a:p>
            <a:pPr marL="342900" indent="-342900">
              <a:buFont typeface="Arial" charset="0"/>
              <a:buChar char="•"/>
            </a:pPr>
            <a:endParaRPr lang="en-US" dirty="0">
              <a:latin typeface="Arial" charset="0"/>
              <a:ea typeface="Arial" charset="0"/>
              <a:cs typeface="Arial" charset="0"/>
            </a:endParaRPr>
          </a:p>
          <a:p>
            <a:pPr marL="342900" indent="-342900">
              <a:buFont typeface="Arial" charset="0"/>
              <a:buChar char="•"/>
            </a:pPr>
            <a:r>
              <a:rPr lang="en-US" dirty="0">
                <a:latin typeface="Arial" charset="0"/>
                <a:ea typeface="Arial" charset="0"/>
                <a:cs typeface="Arial" charset="0"/>
              </a:rPr>
              <a:t>Afterwards, the completed papers are sent away to be marked externally;</a:t>
            </a:r>
          </a:p>
          <a:p>
            <a:pPr marL="342900" indent="-342900">
              <a:buFont typeface="Arial" charset="0"/>
              <a:buChar char="•"/>
            </a:pPr>
            <a:endParaRPr lang="en-US" dirty="0">
              <a:latin typeface="Arial" charset="0"/>
              <a:ea typeface="Arial" charset="0"/>
              <a:cs typeface="Arial" charset="0"/>
            </a:endParaRPr>
          </a:p>
          <a:p>
            <a:pPr marL="342900" indent="-342900">
              <a:buFont typeface="Arial" charset="0"/>
              <a:buChar char="•"/>
            </a:pPr>
            <a:r>
              <a:rPr lang="en-US" dirty="0">
                <a:latin typeface="Arial" charset="0"/>
                <a:ea typeface="Arial" charset="0"/>
                <a:cs typeface="Arial" charset="0"/>
              </a:rPr>
              <a:t>The children’s results are sent back to school at some point in July;</a:t>
            </a:r>
          </a:p>
          <a:p>
            <a:pPr marL="342900" indent="-342900">
              <a:buFont typeface="Arial" charset="0"/>
              <a:buChar char="•"/>
            </a:pPr>
            <a:endParaRPr lang="en-US" dirty="0">
              <a:latin typeface="Arial" charset="0"/>
              <a:ea typeface="Arial" charset="0"/>
              <a:cs typeface="Arial" charset="0"/>
            </a:endParaRPr>
          </a:p>
          <a:p>
            <a:pPr marL="342900" indent="-342900">
              <a:buFont typeface="Arial" charset="0"/>
              <a:buChar char="•"/>
            </a:pPr>
            <a:r>
              <a:rPr lang="en-US" dirty="0">
                <a:latin typeface="Arial" charset="0"/>
                <a:ea typeface="Arial" charset="0"/>
                <a:cs typeface="Arial" charset="0"/>
              </a:rPr>
              <a:t>The standard timings of tests differ but last no more than 60 minutes:</a:t>
            </a:r>
            <a:br>
              <a:rPr lang="en-US" dirty="0">
                <a:latin typeface="Arial" charset="0"/>
                <a:ea typeface="Arial" charset="0"/>
                <a:cs typeface="Arial" charset="0"/>
              </a:rPr>
            </a:br>
            <a:r>
              <a:rPr lang="en-US" dirty="0">
                <a:solidFill>
                  <a:srgbClr val="388CDA"/>
                </a:solidFill>
                <a:latin typeface="Arial" charset="0"/>
                <a:ea typeface="Arial" charset="0"/>
                <a:cs typeface="Arial" charset="0"/>
              </a:rPr>
              <a:t>- </a:t>
            </a:r>
            <a:r>
              <a:rPr lang="en-GB" dirty="0">
                <a:solidFill>
                  <a:srgbClr val="388CDA"/>
                </a:solidFill>
                <a:latin typeface="Arial" charset="0"/>
                <a:ea typeface="Arial" charset="0"/>
                <a:cs typeface="Arial" charset="0"/>
              </a:rPr>
              <a:t>Grammar, Punctuation and Spelling </a:t>
            </a:r>
            <a:r>
              <a:rPr lang="en-US" dirty="0">
                <a:solidFill>
                  <a:srgbClr val="388CDA"/>
                </a:solidFill>
                <a:latin typeface="Arial" charset="0"/>
                <a:ea typeface="Arial" charset="0"/>
                <a:cs typeface="Arial" charset="0"/>
              </a:rPr>
              <a:t>(Paper 1) – 45 minutes;</a:t>
            </a:r>
            <a:br>
              <a:rPr lang="en-US" dirty="0">
                <a:solidFill>
                  <a:srgbClr val="388CDA"/>
                </a:solidFill>
                <a:latin typeface="Arial" charset="0"/>
                <a:ea typeface="Arial" charset="0"/>
                <a:cs typeface="Arial" charset="0"/>
              </a:rPr>
            </a:br>
            <a:r>
              <a:rPr lang="en-US" dirty="0">
                <a:solidFill>
                  <a:srgbClr val="388CDA"/>
                </a:solidFill>
                <a:latin typeface="Arial" charset="0"/>
                <a:ea typeface="Arial" charset="0"/>
                <a:cs typeface="Arial" charset="0"/>
              </a:rPr>
              <a:t>- </a:t>
            </a:r>
            <a:r>
              <a:rPr lang="en-GB" dirty="0">
                <a:solidFill>
                  <a:srgbClr val="388CDA"/>
                </a:solidFill>
                <a:latin typeface="Arial" charset="0"/>
                <a:ea typeface="Arial" charset="0"/>
                <a:cs typeface="Arial" charset="0"/>
              </a:rPr>
              <a:t>Grammar, Punctuation and Spelling </a:t>
            </a:r>
            <a:r>
              <a:rPr lang="en-US" dirty="0">
                <a:solidFill>
                  <a:srgbClr val="388CDA"/>
                </a:solidFill>
                <a:latin typeface="Arial" charset="0"/>
                <a:ea typeface="Arial" charset="0"/>
                <a:cs typeface="Arial" charset="0"/>
              </a:rPr>
              <a:t>(Paper 2) – 15 minutes;</a:t>
            </a:r>
            <a:br>
              <a:rPr lang="en-US" dirty="0">
                <a:solidFill>
                  <a:srgbClr val="388CDA"/>
                </a:solidFill>
                <a:latin typeface="Arial" charset="0"/>
                <a:ea typeface="Arial" charset="0"/>
                <a:cs typeface="Arial" charset="0"/>
              </a:rPr>
            </a:br>
            <a:r>
              <a:rPr lang="en-US" dirty="0">
                <a:solidFill>
                  <a:srgbClr val="388CDA"/>
                </a:solidFill>
                <a:latin typeface="Arial" charset="0"/>
                <a:ea typeface="Arial" charset="0"/>
                <a:cs typeface="Arial" charset="0"/>
              </a:rPr>
              <a:t>- Reading – 60 minutes;</a:t>
            </a:r>
            <a:br>
              <a:rPr lang="en-US" dirty="0">
                <a:solidFill>
                  <a:srgbClr val="388CDA"/>
                </a:solidFill>
                <a:latin typeface="Arial" charset="0"/>
                <a:ea typeface="Arial" charset="0"/>
                <a:cs typeface="Arial" charset="0"/>
              </a:rPr>
            </a:br>
            <a:r>
              <a:rPr lang="en-US" dirty="0">
                <a:solidFill>
                  <a:srgbClr val="388CDA"/>
                </a:solidFill>
                <a:latin typeface="Arial" charset="0"/>
                <a:ea typeface="Arial" charset="0"/>
                <a:cs typeface="Arial" charset="0"/>
              </a:rPr>
              <a:t>- Maths Paper 1 (Arithmetic) – 30 minutes;</a:t>
            </a:r>
            <a:br>
              <a:rPr lang="en-US" dirty="0">
                <a:solidFill>
                  <a:srgbClr val="388CDA"/>
                </a:solidFill>
                <a:latin typeface="Arial" charset="0"/>
                <a:ea typeface="Arial" charset="0"/>
                <a:cs typeface="Arial" charset="0"/>
              </a:rPr>
            </a:br>
            <a:r>
              <a:rPr lang="en-US" dirty="0">
                <a:solidFill>
                  <a:srgbClr val="388CDA"/>
                </a:solidFill>
                <a:latin typeface="Arial" charset="0"/>
                <a:ea typeface="Arial" charset="0"/>
                <a:cs typeface="Arial" charset="0"/>
              </a:rPr>
              <a:t>- Maths Paper 2 (Reasoning) – 40 minutes;</a:t>
            </a:r>
            <a:br>
              <a:rPr lang="en-US" dirty="0">
                <a:solidFill>
                  <a:srgbClr val="388CDA"/>
                </a:solidFill>
                <a:latin typeface="Arial" charset="0"/>
                <a:ea typeface="Arial" charset="0"/>
                <a:cs typeface="Arial" charset="0"/>
              </a:rPr>
            </a:br>
            <a:r>
              <a:rPr lang="en-US" dirty="0">
                <a:solidFill>
                  <a:srgbClr val="388CDA"/>
                </a:solidFill>
                <a:latin typeface="Arial" charset="0"/>
                <a:ea typeface="Arial" charset="0"/>
                <a:cs typeface="Arial" charset="0"/>
              </a:rPr>
              <a:t>- Maths Paper 3 (Reasoning) – 40 minutes.</a:t>
            </a:r>
          </a:p>
          <a:p>
            <a:pPr marL="342900" indent="-342900">
              <a:buFont typeface="Arial" charset="0"/>
              <a:buChar char="•"/>
            </a:pPr>
            <a:endParaRPr lang="en-US" dirty="0">
              <a:latin typeface="Arial" charset="0"/>
              <a:ea typeface="Arial" charset="0"/>
              <a:cs typeface="Arial" charset="0"/>
            </a:endParaRPr>
          </a:p>
        </p:txBody>
      </p:sp>
    </p:spTree>
    <p:extLst>
      <p:ext uri="{BB962C8B-B14F-4D97-AF65-F5344CB8AC3E}">
        <p14:creationId xmlns:p14="http://schemas.microsoft.com/office/powerpoint/2010/main" val="14901996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3108543"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Maths Paper 1 (Arithmetic)</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86896" cy="313932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Maths Paper 1 (Arithmetic) will take place on </a:t>
            </a:r>
            <a:r>
              <a:rPr lang="en-US" b="1" dirty="0">
                <a:latin typeface="Arial" panose="020B0604020202020204" pitchFamily="34" charset="0"/>
                <a:cs typeface="Arial" panose="020B0604020202020204" pitchFamily="34" charset="0"/>
              </a:rPr>
              <a:t>Wednesday 15th May 2024</a:t>
            </a:r>
            <a:r>
              <a:rPr lang="en-US" dirty="0">
                <a:latin typeface="Arial" panose="020B0604020202020204" pitchFamily="34" charset="0"/>
                <a:cs typeface="Arial" panose="020B0604020202020204" pitchFamily="34" charset="0"/>
              </a:rPr>
              <a:t>.</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It has a standard timing of </a:t>
            </a:r>
            <a:r>
              <a:rPr lang="en-US" b="1" dirty="0">
                <a:latin typeface="Arial" panose="020B0604020202020204" pitchFamily="34" charset="0"/>
                <a:cs typeface="Arial" panose="020B0604020202020204" pitchFamily="34" charset="0"/>
              </a:rPr>
              <a:t>30 minutes</a:t>
            </a:r>
            <a:r>
              <a:rPr lang="en-US" dirty="0">
                <a:latin typeface="Arial" panose="020B0604020202020204" pitchFamily="34" charset="0"/>
                <a:cs typeface="Arial" panose="020B0604020202020204" pitchFamily="34" charset="0"/>
              </a:rPr>
              <a:t> and is worth a total of </a:t>
            </a:r>
            <a:r>
              <a:rPr lang="en-US" b="1" dirty="0">
                <a:latin typeface="Arial" panose="020B0604020202020204" pitchFamily="34" charset="0"/>
                <a:cs typeface="Arial" panose="020B0604020202020204" pitchFamily="34" charset="0"/>
              </a:rPr>
              <a:t>40 marks</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It covers the </a:t>
            </a:r>
            <a:r>
              <a:rPr lang="en-US" b="1" dirty="0">
                <a:latin typeface="Arial" panose="020B0604020202020204" pitchFamily="34" charset="0"/>
                <a:cs typeface="Arial" panose="020B0604020202020204" pitchFamily="34" charset="0"/>
              </a:rPr>
              <a:t>four operations </a:t>
            </a:r>
            <a:r>
              <a:rPr lang="en-US" dirty="0">
                <a:latin typeface="Arial" panose="020B0604020202020204" pitchFamily="34" charset="0"/>
                <a:cs typeface="Arial" panose="020B0604020202020204" pitchFamily="34" charset="0"/>
              </a:rPr>
              <a:t>(division, multiplication, addition, subtraction and mixed operation calculations requiring </a:t>
            </a:r>
            <a:r>
              <a:rPr lang="en-US" b="1" dirty="0">
                <a:latin typeface="Arial" panose="020B0604020202020204" pitchFamily="34" charset="0"/>
                <a:cs typeface="Arial" panose="020B0604020202020204" pitchFamily="34" charset="0"/>
              </a:rPr>
              <a:t>BIDMAS</a:t>
            </a:r>
            <a:r>
              <a:rPr lang="en-US" dirty="0">
                <a:latin typeface="Arial" panose="020B0604020202020204" pitchFamily="34" charset="0"/>
                <a:cs typeface="Arial" panose="020B0604020202020204" pitchFamily="34" charset="0"/>
              </a:rPr>
              <a:t>), as well as </a:t>
            </a:r>
            <a:r>
              <a:rPr lang="en-US" b="1" dirty="0">
                <a:latin typeface="Arial" panose="020B0604020202020204" pitchFamily="34" charset="0"/>
                <a:cs typeface="Arial" panose="020B0604020202020204" pitchFamily="34" charset="0"/>
              </a:rPr>
              <a:t>number properties</a:t>
            </a:r>
            <a:r>
              <a:rPr lang="en-US" dirty="0">
                <a:latin typeface="Arial" panose="020B0604020202020204" pitchFamily="34" charset="0"/>
                <a:cs typeface="Arial" panose="020B0604020202020204" pitchFamily="34" charset="0"/>
              </a:rPr>
              <a:t>, calculating </a:t>
            </a:r>
            <a:r>
              <a:rPr lang="en-US" b="1" dirty="0">
                <a:solidFill>
                  <a:srgbClr val="388CDA"/>
                </a:solidFill>
                <a:latin typeface="Arial" panose="020B0604020202020204" pitchFamily="34" charset="0"/>
                <a:cs typeface="Arial" panose="020B0604020202020204" pitchFamily="34" charset="0"/>
              </a:rPr>
              <a:t>percentages of amounts</a:t>
            </a:r>
            <a:r>
              <a:rPr lang="en-US" dirty="0">
                <a:latin typeface="Arial" panose="020B0604020202020204" pitchFamily="34" charset="0"/>
                <a:cs typeface="Arial" panose="020B0604020202020204" pitchFamily="34" charset="0"/>
              </a:rPr>
              <a:t>, calculations using </a:t>
            </a:r>
            <a:r>
              <a:rPr lang="en-US" b="1" dirty="0">
                <a:latin typeface="Arial" panose="020B0604020202020204" pitchFamily="34" charset="0"/>
                <a:cs typeface="Arial" panose="020B0604020202020204" pitchFamily="34" charset="0"/>
              </a:rPr>
              <a:t>decimals</a:t>
            </a:r>
            <a:r>
              <a:rPr lang="en-US" dirty="0">
                <a:latin typeface="Arial" panose="020B0604020202020204" pitchFamily="34" charset="0"/>
                <a:cs typeface="Arial" panose="020B0604020202020204" pitchFamily="34" charset="0"/>
              </a:rPr>
              <a:t>, and calculations using </a:t>
            </a:r>
            <a:r>
              <a:rPr lang="en-US" b="1" dirty="0">
                <a:latin typeface="Arial" panose="020B0604020202020204" pitchFamily="34" charset="0"/>
                <a:cs typeface="Arial" panose="020B0604020202020204" pitchFamily="34" charset="0"/>
              </a:rPr>
              <a:t>fractions</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Example question: </a:t>
            </a:r>
          </a:p>
          <a:p>
            <a:endParaRPr lang="en-GB"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8C631D1A-80D8-4AA9-845A-971FC37A98B7}"/>
              </a:ext>
            </a:extLst>
          </p:cNvPr>
          <p:cNvPicPr>
            <a:picLocks noChangeAspect="1"/>
          </p:cNvPicPr>
          <p:nvPr/>
        </p:nvPicPr>
        <p:blipFill>
          <a:blip r:embed="rId2"/>
          <a:stretch>
            <a:fillRect/>
          </a:stretch>
        </p:blipFill>
        <p:spPr>
          <a:xfrm>
            <a:off x="344453" y="3931463"/>
            <a:ext cx="5123043" cy="216771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88925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3108543"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Maths Paper 1 (Arithmetic)</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86896" cy="313932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Maths Paper 1 (Arithmetic) will take place on </a:t>
            </a:r>
            <a:r>
              <a:rPr lang="en-US" b="1" dirty="0">
                <a:latin typeface="Arial" panose="020B0604020202020204" pitchFamily="34" charset="0"/>
                <a:cs typeface="Arial" panose="020B0604020202020204" pitchFamily="34" charset="0"/>
              </a:rPr>
              <a:t>Wednesday 15th May 2024</a:t>
            </a:r>
            <a:r>
              <a:rPr lang="en-US" dirty="0">
                <a:latin typeface="Arial" panose="020B0604020202020204" pitchFamily="34" charset="0"/>
                <a:cs typeface="Arial" panose="020B0604020202020204" pitchFamily="34" charset="0"/>
              </a:rPr>
              <a:t>.</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It has a standard timing of </a:t>
            </a:r>
            <a:r>
              <a:rPr lang="en-US" b="1" dirty="0">
                <a:latin typeface="Arial" panose="020B0604020202020204" pitchFamily="34" charset="0"/>
                <a:cs typeface="Arial" panose="020B0604020202020204" pitchFamily="34" charset="0"/>
              </a:rPr>
              <a:t>30 minutes</a:t>
            </a:r>
            <a:r>
              <a:rPr lang="en-US" dirty="0">
                <a:latin typeface="Arial" panose="020B0604020202020204" pitchFamily="34" charset="0"/>
                <a:cs typeface="Arial" panose="020B0604020202020204" pitchFamily="34" charset="0"/>
              </a:rPr>
              <a:t> and is worth a total of </a:t>
            </a:r>
            <a:r>
              <a:rPr lang="en-US" b="1" dirty="0">
                <a:latin typeface="Arial" panose="020B0604020202020204" pitchFamily="34" charset="0"/>
                <a:cs typeface="Arial" panose="020B0604020202020204" pitchFamily="34" charset="0"/>
              </a:rPr>
              <a:t>40 marks</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It covers the </a:t>
            </a:r>
            <a:r>
              <a:rPr lang="en-US" b="1" dirty="0">
                <a:latin typeface="Arial" panose="020B0604020202020204" pitchFamily="34" charset="0"/>
                <a:cs typeface="Arial" panose="020B0604020202020204" pitchFamily="34" charset="0"/>
              </a:rPr>
              <a:t>four operations </a:t>
            </a:r>
            <a:r>
              <a:rPr lang="en-US" dirty="0">
                <a:latin typeface="Arial" panose="020B0604020202020204" pitchFamily="34" charset="0"/>
                <a:cs typeface="Arial" panose="020B0604020202020204" pitchFamily="34" charset="0"/>
              </a:rPr>
              <a:t>(division, multiplication, addition, subtraction and mixed operation calculations requiring </a:t>
            </a:r>
            <a:r>
              <a:rPr lang="en-US" b="1" dirty="0">
                <a:latin typeface="Arial" panose="020B0604020202020204" pitchFamily="34" charset="0"/>
                <a:cs typeface="Arial" panose="020B0604020202020204" pitchFamily="34" charset="0"/>
              </a:rPr>
              <a:t>BIDMAS</a:t>
            </a:r>
            <a:r>
              <a:rPr lang="en-US" dirty="0">
                <a:latin typeface="Arial" panose="020B0604020202020204" pitchFamily="34" charset="0"/>
                <a:cs typeface="Arial" panose="020B0604020202020204" pitchFamily="34" charset="0"/>
              </a:rPr>
              <a:t>), as well as </a:t>
            </a:r>
            <a:r>
              <a:rPr lang="en-US" b="1" dirty="0">
                <a:latin typeface="Arial" panose="020B0604020202020204" pitchFamily="34" charset="0"/>
                <a:cs typeface="Arial" panose="020B0604020202020204" pitchFamily="34" charset="0"/>
              </a:rPr>
              <a:t>number properties</a:t>
            </a:r>
            <a:r>
              <a:rPr lang="en-US" dirty="0">
                <a:latin typeface="Arial" panose="020B0604020202020204" pitchFamily="34" charset="0"/>
                <a:cs typeface="Arial" panose="020B0604020202020204" pitchFamily="34" charset="0"/>
              </a:rPr>
              <a:t>, calculating </a:t>
            </a:r>
            <a:r>
              <a:rPr lang="en-US" b="1" dirty="0">
                <a:solidFill>
                  <a:srgbClr val="388CDA"/>
                </a:solidFill>
                <a:latin typeface="Arial" panose="020B0604020202020204" pitchFamily="34" charset="0"/>
                <a:cs typeface="Arial" panose="020B0604020202020204" pitchFamily="34" charset="0"/>
              </a:rPr>
              <a:t>percentages of amounts</a:t>
            </a:r>
            <a:r>
              <a:rPr lang="en-US" dirty="0">
                <a:latin typeface="Arial" panose="020B0604020202020204" pitchFamily="34" charset="0"/>
                <a:cs typeface="Arial" panose="020B0604020202020204" pitchFamily="34" charset="0"/>
              </a:rPr>
              <a:t>, calculations using </a:t>
            </a:r>
            <a:r>
              <a:rPr lang="en-US" b="1" dirty="0">
                <a:latin typeface="Arial" panose="020B0604020202020204" pitchFamily="34" charset="0"/>
                <a:cs typeface="Arial" panose="020B0604020202020204" pitchFamily="34" charset="0"/>
              </a:rPr>
              <a:t>decimals</a:t>
            </a:r>
            <a:r>
              <a:rPr lang="en-US" dirty="0">
                <a:latin typeface="Arial" panose="020B0604020202020204" pitchFamily="34" charset="0"/>
                <a:cs typeface="Arial" panose="020B0604020202020204" pitchFamily="34" charset="0"/>
              </a:rPr>
              <a:t>, and calculations using </a:t>
            </a:r>
            <a:r>
              <a:rPr lang="en-US" b="1" dirty="0">
                <a:latin typeface="Arial" panose="020B0604020202020204" pitchFamily="34" charset="0"/>
                <a:cs typeface="Arial" panose="020B0604020202020204" pitchFamily="34" charset="0"/>
              </a:rPr>
              <a:t>fractions</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Example question: </a:t>
            </a:r>
          </a:p>
          <a:p>
            <a:endParaRPr lang="en-GB"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9B9759A9-2978-4730-8F07-05008FE28D64}"/>
              </a:ext>
            </a:extLst>
          </p:cNvPr>
          <p:cNvPicPr>
            <a:picLocks noChangeAspect="1"/>
          </p:cNvPicPr>
          <p:nvPr/>
        </p:nvPicPr>
        <p:blipFill>
          <a:blip r:embed="rId2"/>
          <a:stretch>
            <a:fillRect/>
          </a:stretch>
        </p:blipFill>
        <p:spPr>
          <a:xfrm>
            <a:off x="344453" y="3905357"/>
            <a:ext cx="5123043" cy="2210911"/>
          </a:xfrm>
          <a:prstGeom prst="rect">
            <a:avLst/>
          </a:prstGeom>
        </p:spPr>
      </p:pic>
    </p:spTree>
    <p:extLst>
      <p:ext uri="{BB962C8B-B14F-4D97-AF65-F5344CB8AC3E}">
        <p14:creationId xmlns:p14="http://schemas.microsoft.com/office/powerpoint/2010/main" val="33600118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3108543"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Maths Paper 1 (Arithmetic)</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86896" cy="313932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Maths Paper 1 (Arithmetic) will take place on </a:t>
            </a:r>
            <a:r>
              <a:rPr lang="en-US" b="1" dirty="0">
                <a:latin typeface="Arial" panose="020B0604020202020204" pitchFamily="34" charset="0"/>
                <a:cs typeface="Arial" panose="020B0604020202020204" pitchFamily="34" charset="0"/>
              </a:rPr>
              <a:t>Wednesday 15th May 2024</a:t>
            </a:r>
            <a:r>
              <a:rPr lang="en-US" dirty="0">
                <a:latin typeface="Arial" panose="020B0604020202020204" pitchFamily="34" charset="0"/>
                <a:cs typeface="Arial" panose="020B0604020202020204" pitchFamily="34" charset="0"/>
              </a:rPr>
              <a:t>.</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It has a standard timing of </a:t>
            </a:r>
            <a:r>
              <a:rPr lang="en-US" b="1" dirty="0">
                <a:latin typeface="Arial" panose="020B0604020202020204" pitchFamily="34" charset="0"/>
                <a:cs typeface="Arial" panose="020B0604020202020204" pitchFamily="34" charset="0"/>
              </a:rPr>
              <a:t>30 minutes</a:t>
            </a:r>
            <a:r>
              <a:rPr lang="en-US" dirty="0">
                <a:latin typeface="Arial" panose="020B0604020202020204" pitchFamily="34" charset="0"/>
                <a:cs typeface="Arial" panose="020B0604020202020204" pitchFamily="34" charset="0"/>
              </a:rPr>
              <a:t> and is worth a total of </a:t>
            </a:r>
            <a:r>
              <a:rPr lang="en-US" b="1" dirty="0">
                <a:latin typeface="Arial" panose="020B0604020202020204" pitchFamily="34" charset="0"/>
                <a:cs typeface="Arial" panose="020B0604020202020204" pitchFamily="34" charset="0"/>
              </a:rPr>
              <a:t>40 marks</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It covers the </a:t>
            </a:r>
            <a:r>
              <a:rPr lang="en-US" b="1" dirty="0">
                <a:latin typeface="Arial" panose="020B0604020202020204" pitchFamily="34" charset="0"/>
                <a:cs typeface="Arial" panose="020B0604020202020204" pitchFamily="34" charset="0"/>
              </a:rPr>
              <a:t>four operations </a:t>
            </a:r>
            <a:r>
              <a:rPr lang="en-US" dirty="0">
                <a:latin typeface="Arial" panose="020B0604020202020204" pitchFamily="34" charset="0"/>
                <a:cs typeface="Arial" panose="020B0604020202020204" pitchFamily="34" charset="0"/>
              </a:rPr>
              <a:t>(division, multiplication, addition, subtraction and mixed operation calculations requiring </a:t>
            </a:r>
            <a:r>
              <a:rPr lang="en-US" b="1" dirty="0">
                <a:latin typeface="Arial" panose="020B0604020202020204" pitchFamily="34" charset="0"/>
                <a:cs typeface="Arial" panose="020B0604020202020204" pitchFamily="34" charset="0"/>
              </a:rPr>
              <a:t>BIDMAS</a:t>
            </a:r>
            <a:r>
              <a:rPr lang="en-US" dirty="0">
                <a:latin typeface="Arial" panose="020B0604020202020204" pitchFamily="34" charset="0"/>
                <a:cs typeface="Arial" panose="020B0604020202020204" pitchFamily="34" charset="0"/>
              </a:rPr>
              <a:t>), as well as </a:t>
            </a:r>
            <a:r>
              <a:rPr lang="en-US" b="1" dirty="0">
                <a:latin typeface="Arial" panose="020B0604020202020204" pitchFamily="34" charset="0"/>
                <a:cs typeface="Arial" panose="020B0604020202020204" pitchFamily="34" charset="0"/>
              </a:rPr>
              <a:t>number properties</a:t>
            </a:r>
            <a:r>
              <a:rPr lang="en-US" dirty="0">
                <a:latin typeface="Arial" panose="020B0604020202020204" pitchFamily="34" charset="0"/>
                <a:cs typeface="Arial" panose="020B0604020202020204" pitchFamily="34" charset="0"/>
              </a:rPr>
              <a:t>, calculating </a:t>
            </a:r>
            <a:r>
              <a:rPr lang="en-US" b="1" dirty="0">
                <a:latin typeface="Arial" panose="020B0604020202020204" pitchFamily="34" charset="0"/>
                <a:cs typeface="Arial" panose="020B0604020202020204" pitchFamily="34" charset="0"/>
              </a:rPr>
              <a:t>percentages of amounts</a:t>
            </a:r>
            <a:r>
              <a:rPr lang="en-US" dirty="0">
                <a:latin typeface="Arial" panose="020B0604020202020204" pitchFamily="34" charset="0"/>
                <a:cs typeface="Arial" panose="020B0604020202020204" pitchFamily="34" charset="0"/>
              </a:rPr>
              <a:t>, calculations using </a:t>
            </a:r>
            <a:r>
              <a:rPr lang="en-US" b="1" dirty="0">
                <a:solidFill>
                  <a:srgbClr val="388CDA"/>
                </a:solidFill>
                <a:latin typeface="Arial" panose="020B0604020202020204" pitchFamily="34" charset="0"/>
                <a:cs typeface="Arial" panose="020B0604020202020204" pitchFamily="34" charset="0"/>
              </a:rPr>
              <a:t>decimals</a:t>
            </a:r>
            <a:r>
              <a:rPr lang="en-US" dirty="0">
                <a:latin typeface="Arial" panose="020B0604020202020204" pitchFamily="34" charset="0"/>
                <a:cs typeface="Arial" panose="020B0604020202020204" pitchFamily="34" charset="0"/>
              </a:rPr>
              <a:t>, and calculations using </a:t>
            </a:r>
            <a:r>
              <a:rPr lang="en-US" b="1" dirty="0">
                <a:latin typeface="Arial" panose="020B0604020202020204" pitchFamily="34" charset="0"/>
                <a:cs typeface="Arial" panose="020B0604020202020204" pitchFamily="34" charset="0"/>
              </a:rPr>
              <a:t>fractions</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Example question: </a:t>
            </a:r>
          </a:p>
          <a:p>
            <a:endParaRPr lang="en-GB"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A0A6A462-9122-46F4-AE14-1EEDF42D078C}"/>
              </a:ext>
            </a:extLst>
          </p:cNvPr>
          <p:cNvPicPr>
            <a:picLocks noChangeAspect="1"/>
          </p:cNvPicPr>
          <p:nvPr/>
        </p:nvPicPr>
        <p:blipFill>
          <a:blip r:embed="rId2"/>
          <a:stretch>
            <a:fillRect/>
          </a:stretch>
        </p:blipFill>
        <p:spPr>
          <a:xfrm>
            <a:off x="344453" y="3947412"/>
            <a:ext cx="5123043" cy="216354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8041583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3108543"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Maths Paper 1 (Arithmetic)</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86896" cy="313932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Maths Paper 1 (Arithmetic) will take place on </a:t>
            </a:r>
            <a:r>
              <a:rPr lang="en-US" b="1" dirty="0">
                <a:latin typeface="Arial" panose="020B0604020202020204" pitchFamily="34" charset="0"/>
                <a:cs typeface="Arial" panose="020B0604020202020204" pitchFamily="34" charset="0"/>
              </a:rPr>
              <a:t>Wednesday 15th May 2024</a:t>
            </a:r>
            <a:r>
              <a:rPr lang="en-US" dirty="0">
                <a:latin typeface="Arial" panose="020B0604020202020204" pitchFamily="34" charset="0"/>
                <a:cs typeface="Arial" panose="020B0604020202020204" pitchFamily="34" charset="0"/>
              </a:rPr>
              <a:t>.</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It has a standard timing of </a:t>
            </a:r>
            <a:r>
              <a:rPr lang="en-US" b="1" dirty="0">
                <a:latin typeface="Arial" panose="020B0604020202020204" pitchFamily="34" charset="0"/>
                <a:cs typeface="Arial" panose="020B0604020202020204" pitchFamily="34" charset="0"/>
              </a:rPr>
              <a:t>30 minutes</a:t>
            </a:r>
            <a:r>
              <a:rPr lang="en-US" dirty="0">
                <a:latin typeface="Arial" panose="020B0604020202020204" pitchFamily="34" charset="0"/>
                <a:cs typeface="Arial" panose="020B0604020202020204" pitchFamily="34" charset="0"/>
              </a:rPr>
              <a:t> and is worth a total of </a:t>
            </a:r>
            <a:r>
              <a:rPr lang="en-US" b="1" dirty="0">
                <a:latin typeface="Arial" panose="020B0604020202020204" pitchFamily="34" charset="0"/>
                <a:cs typeface="Arial" panose="020B0604020202020204" pitchFamily="34" charset="0"/>
              </a:rPr>
              <a:t>40 marks</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It covers the </a:t>
            </a:r>
            <a:r>
              <a:rPr lang="en-US" b="1" dirty="0">
                <a:latin typeface="Arial" panose="020B0604020202020204" pitchFamily="34" charset="0"/>
                <a:cs typeface="Arial" panose="020B0604020202020204" pitchFamily="34" charset="0"/>
              </a:rPr>
              <a:t>four operations </a:t>
            </a:r>
            <a:r>
              <a:rPr lang="en-US" dirty="0">
                <a:latin typeface="Arial" panose="020B0604020202020204" pitchFamily="34" charset="0"/>
                <a:cs typeface="Arial" panose="020B0604020202020204" pitchFamily="34" charset="0"/>
              </a:rPr>
              <a:t>(division, multiplication, addition, subtraction and mixed operation calculations requiring </a:t>
            </a:r>
            <a:r>
              <a:rPr lang="en-US" b="1" dirty="0">
                <a:latin typeface="Arial" panose="020B0604020202020204" pitchFamily="34" charset="0"/>
                <a:cs typeface="Arial" panose="020B0604020202020204" pitchFamily="34" charset="0"/>
              </a:rPr>
              <a:t>BIDMAS</a:t>
            </a:r>
            <a:r>
              <a:rPr lang="en-US" dirty="0">
                <a:latin typeface="Arial" panose="020B0604020202020204" pitchFamily="34" charset="0"/>
                <a:cs typeface="Arial" panose="020B0604020202020204" pitchFamily="34" charset="0"/>
              </a:rPr>
              <a:t>), as well as </a:t>
            </a:r>
            <a:r>
              <a:rPr lang="en-US" b="1" dirty="0">
                <a:latin typeface="Arial" panose="020B0604020202020204" pitchFamily="34" charset="0"/>
                <a:cs typeface="Arial" panose="020B0604020202020204" pitchFamily="34" charset="0"/>
              </a:rPr>
              <a:t>number properties</a:t>
            </a:r>
            <a:r>
              <a:rPr lang="en-US" dirty="0">
                <a:latin typeface="Arial" panose="020B0604020202020204" pitchFamily="34" charset="0"/>
                <a:cs typeface="Arial" panose="020B0604020202020204" pitchFamily="34" charset="0"/>
              </a:rPr>
              <a:t>, calculating </a:t>
            </a:r>
            <a:r>
              <a:rPr lang="en-US" b="1" dirty="0">
                <a:latin typeface="Arial" panose="020B0604020202020204" pitchFamily="34" charset="0"/>
                <a:cs typeface="Arial" panose="020B0604020202020204" pitchFamily="34" charset="0"/>
              </a:rPr>
              <a:t>percentages of amounts</a:t>
            </a:r>
            <a:r>
              <a:rPr lang="en-US" dirty="0">
                <a:latin typeface="Arial" panose="020B0604020202020204" pitchFamily="34" charset="0"/>
                <a:cs typeface="Arial" panose="020B0604020202020204" pitchFamily="34" charset="0"/>
              </a:rPr>
              <a:t>, calculations using </a:t>
            </a:r>
            <a:r>
              <a:rPr lang="en-US" b="1" dirty="0">
                <a:solidFill>
                  <a:srgbClr val="388CDA"/>
                </a:solidFill>
                <a:latin typeface="Arial" panose="020B0604020202020204" pitchFamily="34" charset="0"/>
                <a:cs typeface="Arial" panose="020B0604020202020204" pitchFamily="34" charset="0"/>
              </a:rPr>
              <a:t>decimals</a:t>
            </a:r>
            <a:r>
              <a:rPr lang="en-US" dirty="0">
                <a:latin typeface="Arial" panose="020B0604020202020204" pitchFamily="34" charset="0"/>
                <a:cs typeface="Arial" panose="020B0604020202020204" pitchFamily="34" charset="0"/>
              </a:rPr>
              <a:t>, and calculations using </a:t>
            </a:r>
            <a:r>
              <a:rPr lang="en-US" b="1" dirty="0">
                <a:latin typeface="Arial" panose="020B0604020202020204" pitchFamily="34" charset="0"/>
                <a:cs typeface="Arial" panose="020B0604020202020204" pitchFamily="34" charset="0"/>
              </a:rPr>
              <a:t>fractions</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Example question: </a:t>
            </a:r>
          </a:p>
          <a:p>
            <a:endParaRPr lang="en-GB"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A0A6A462-9122-46F4-AE14-1EEDF42D078C}"/>
              </a:ext>
            </a:extLst>
          </p:cNvPr>
          <p:cNvPicPr>
            <a:picLocks noChangeAspect="1"/>
          </p:cNvPicPr>
          <p:nvPr/>
        </p:nvPicPr>
        <p:blipFill>
          <a:blip r:embed="rId2"/>
          <a:stretch>
            <a:fillRect/>
          </a:stretch>
        </p:blipFill>
        <p:spPr>
          <a:xfrm>
            <a:off x="344453" y="3947412"/>
            <a:ext cx="5123043" cy="2163545"/>
          </a:xfrm>
          <a:prstGeom prst="rect">
            <a:avLst/>
          </a:prstGeom>
          <a:effectLst>
            <a:outerShdw blurRad="50800" dist="38100" dir="2700000" algn="tl" rotWithShape="0">
              <a:prstClr val="black">
                <a:alpha val="40000"/>
              </a:prstClr>
            </a:outerShdw>
          </a:effectLst>
        </p:spPr>
      </p:pic>
      <p:sp>
        <p:nvSpPr>
          <p:cNvPr id="5" name="Rectangle 4">
            <a:extLst>
              <a:ext uri="{FF2B5EF4-FFF2-40B4-BE49-F238E27FC236}">
                <a16:creationId xmlns:a16="http://schemas.microsoft.com/office/drawing/2014/main" id="{8C1D4597-0276-4DB0-A319-D3EE432C3953}"/>
              </a:ext>
            </a:extLst>
          </p:cNvPr>
          <p:cNvSpPr/>
          <p:nvPr/>
        </p:nvSpPr>
        <p:spPr>
          <a:xfrm>
            <a:off x="3957971" y="5498436"/>
            <a:ext cx="633507" cy="369332"/>
          </a:xfrm>
          <a:prstGeom prst="rect">
            <a:avLst/>
          </a:prstGeom>
        </p:spPr>
        <p:txBody>
          <a:bodyPr wrap="none">
            <a:spAutoFit/>
          </a:bodyPr>
          <a:lstStyle/>
          <a:p>
            <a:r>
              <a:rPr lang="en-GB" b="1" dirty="0">
                <a:solidFill>
                  <a:srgbClr val="DA2E41"/>
                </a:solidFill>
                <a:latin typeface="Arial" panose="020B0604020202020204" pitchFamily="34" charset="0"/>
                <a:cs typeface="Arial" panose="020B0604020202020204" pitchFamily="34" charset="0"/>
              </a:rPr>
              <a:t>6.52</a:t>
            </a:r>
            <a:endParaRPr lang="en-GB" dirty="0"/>
          </a:p>
        </p:txBody>
      </p:sp>
    </p:spTree>
    <p:extLst>
      <p:ext uri="{BB962C8B-B14F-4D97-AF65-F5344CB8AC3E}">
        <p14:creationId xmlns:p14="http://schemas.microsoft.com/office/powerpoint/2010/main" val="41082499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3108543"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Maths Paper 1 (Arithmetic)</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86896" cy="313932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Maths Paper 1 (Arithmetic) will take place on </a:t>
            </a:r>
            <a:r>
              <a:rPr lang="en-US" b="1" dirty="0">
                <a:latin typeface="Arial" panose="020B0604020202020204" pitchFamily="34" charset="0"/>
                <a:cs typeface="Arial" panose="020B0604020202020204" pitchFamily="34" charset="0"/>
              </a:rPr>
              <a:t>Wednesday 15th May 2024</a:t>
            </a:r>
            <a:r>
              <a:rPr lang="en-US" dirty="0">
                <a:latin typeface="Arial" panose="020B0604020202020204" pitchFamily="34" charset="0"/>
                <a:cs typeface="Arial" panose="020B0604020202020204" pitchFamily="34" charset="0"/>
              </a:rPr>
              <a:t>.</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It has a standard timing of </a:t>
            </a:r>
            <a:r>
              <a:rPr lang="en-US" b="1" dirty="0">
                <a:latin typeface="Arial" panose="020B0604020202020204" pitchFamily="34" charset="0"/>
                <a:cs typeface="Arial" panose="020B0604020202020204" pitchFamily="34" charset="0"/>
              </a:rPr>
              <a:t>30 minutes</a:t>
            </a:r>
            <a:r>
              <a:rPr lang="en-US" dirty="0">
                <a:latin typeface="Arial" panose="020B0604020202020204" pitchFamily="34" charset="0"/>
                <a:cs typeface="Arial" panose="020B0604020202020204" pitchFamily="34" charset="0"/>
              </a:rPr>
              <a:t> and is worth a total of </a:t>
            </a:r>
            <a:r>
              <a:rPr lang="en-US" b="1" dirty="0">
                <a:latin typeface="Arial" panose="020B0604020202020204" pitchFamily="34" charset="0"/>
                <a:cs typeface="Arial" panose="020B0604020202020204" pitchFamily="34" charset="0"/>
              </a:rPr>
              <a:t>40 marks</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It covers the </a:t>
            </a:r>
            <a:r>
              <a:rPr lang="en-US" b="1" dirty="0">
                <a:latin typeface="Arial" panose="020B0604020202020204" pitchFamily="34" charset="0"/>
                <a:cs typeface="Arial" panose="020B0604020202020204" pitchFamily="34" charset="0"/>
              </a:rPr>
              <a:t>four operations </a:t>
            </a:r>
            <a:r>
              <a:rPr lang="en-US" dirty="0">
                <a:latin typeface="Arial" panose="020B0604020202020204" pitchFamily="34" charset="0"/>
                <a:cs typeface="Arial" panose="020B0604020202020204" pitchFamily="34" charset="0"/>
              </a:rPr>
              <a:t>(division, multiplication, addition, subtraction and mixed operation calculations requiring </a:t>
            </a:r>
            <a:r>
              <a:rPr lang="en-US" b="1" dirty="0">
                <a:latin typeface="Arial" panose="020B0604020202020204" pitchFamily="34" charset="0"/>
                <a:cs typeface="Arial" panose="020B0604020202020204" pitchFamily="34" charset="0"/>
              </a:rPr>
              <a:t>BIDMAS</a:t>
            </a:r>
            <a:r>
              <a:rPr lang="en-US" dirty="0">
                <a:latin typeface="Arial" panose="020B0604020202020204" pitchFamily="34" charset="0"/>
                <a:cs typeface="Arial" panose="020B0604020202020204" pitchFamily="34" charset="0"/>
              </a:rPr>
              <a:t>), as well as </a:t>
            </a:r>
            <a:r>
              <a:rPr lang="en-US" b="1" dirty="0">
                <a:latin typeface="Arial" panose="020B0604020202020204" pitchFamily="34" charset="0"/>
                <a:cs typeface="Arial" panose="020B0604020202020204" pitchFamily="34" charset="0"/>
              </a:rPr>
              <a:t>number properties</a:t>
            </a:r>
            <a:r>
              <a:rPr lang="en-US" dirty="0">
                <a:latin typeface="Arial" panose="020B0604020202020204" pitchFamily="34" charset="0"/>
                <a:cs typeface="Arial" panose="020B0604020202020204" pitchFamily="34" charset="0"/>
              </a:rPr>
              <a:t>, calculating </a:t>
            </a:r>
            <a:r>
              <a:rPr lang="en-US" b="1" dirty="0">
                <a:latin typeface="Arial" panose="020B0604020202020204" pitchFamily="34" charset="0"/>
                <a:cs typeface="Arial" panose="020B0604020202020204" pitchFamily="34" charset="0"/>
              </a:rPr>
              <a:t>percentages of amounts</a:t>
            </a:r>
            <a:r>
              <a:rPr lang="en-US" dirty="0">
                <a:latin typeface="Arial" panose="020B0604020202020204" pitchFamily="34" charset="0"/>
                <a:cs typeface="Arial" panose="020B0604020202020204" pitchFamily="34" charset="0"/>
              </a:rPr>
              <a:t>, calculations using </a:t>
            </a:r>
            <a:r>
              <a:rPr lang="en-US" b="1" dirty="0">
                <a:latin typeface="Arial" panose="020B0604020202020204" pitchFamily="34" charset="0"/>
                <a:cs typeface="Arial" panose="020B0604020202020204" pitchFamily="34" charset="0"/>
              </a:rPr>
              <a:t>decimals</a:t>
            </a:r>
            <a:r>
              <a:rPr lang="en-US" dirty="0">
                <a:latin typeface="Arial" panose="020B0604020202020204" pitchFamily="34" charset="0"/>
                <a:cs typeface="Arial" panose="020B0604020202020204" pitchFamily="34" charset="0"/>
              </a:rPr>
              <a:t>, and calculations using </a:t>
            </a:r>
            <a:r>
              <a:rPr lang="en-US" b="1" dirty="0">
                <a:solidFill>
                  <a:srgbClr val="388CDA"/>
                </a:solidFill>
                <a:latin typeface="Arial" panose="020B0604020202020204" pitchFamily="34" charset="0"/>
                <a:cs typeface="Arial" panose="020B0604020202020204" pitchFamily="34" charset="0"/>
              </a:rPr>
              <a:t>fractions</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Example question: </a:t>
            </a:r>
          </a:p>
          <a:p>
            <a:endParaRPr lang="en-GB"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8B6D8A12-D0B6-44D7-A3C1-3B546AA4E6CE}"/>
              </a:ext>
            </a:extLst>
          </p:cNvPr>
          <p:cNvPicPr>
            <a:picLocks noChangeAspect="1"/>
          </p:cNvPicPr>
          <p:nvPr/>
        </p:nvPicPr>
        <p:blipFill>
          <a:blip r:embed="rId2"/>
          <a:stretch>
            <a:fillRect/>
          </a:stretch>
        </p:blipFill>
        <p:spPr>
          <a:xfrm>
            <a:off x="344453" y="3947412"/>
            <a:ext cx="5096191" cy="216354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287965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3108543"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Maths Paper 1 (Arithmetic)</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86896" cy="313932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Maths Paper 1 (Arithmetic) will take place on </a:t>
            </a:r>
            <a:r>
              <a:rPr lang="en-US" b="1" dirty="0">
                <a:latin typeface="Arial" panose="020B0604020202020204" pitchFamily="34" charset="0"/>
                <a:cs typeface="Arial" panose="020B0604020202020204" pitchFamily="34" charset="0"/>
              </a:rPr>
              <a:t>Wednesday 15th May 2024</a:t>
            </a:r>
            <a:r>
              <a:rPr lang="en-US" dirty="0">
                <a:latin typeface="Arial" panose="020B0604020202020204" pitchFamily="34" charset="0"/>
                <a:cs typeface="Arial" panose="020B0604020202020204" pitchFamily="34" charset="0"/>
              </a:rPr>
              <a:t>.</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It has a standard timing of </a:t>
            </a:r>
            <a:r>
              <a:rPr lang="en-US" b="1" dirty="0">
                <a:latin typeface="Arial" panose="020B0604020202020204" pitchFamily="34" charset="0"/>
                <a:cs typeface="Arial" panose="020B0604020202020204" pitchFamily="34" charset="0"/>
              </a:rPr>
              <a:t>30 minutes</a:t>
            </a:r>
            <a:r>
              <a:rPr lang="en-US" dirty="0">
                <a:latin typeface="Arial" panose="020B0604020202020204" pitchFamily="34" charset="0"/>
                <a:cs typeface="Arial" panose="020B0604020202020204" pitchFamily="34" charset="0"/>
              </a:rPr>
              <a:t> and is worth a total of </a:t>
            </a:r>
            <a:r>
              <a:rPr lang="en-US" b="1" dirty="0">
                <a:latin typeface="Arial" panose="020B0604020202020204" pitchFamily="34" charset="0"/>
                <a:cs typeface="Arial" panose="020B0604020202020204" pitchFamily="34" charset="0"/>
              </a:rPr>
              <a:t>40 marks</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It covers the </a:t>
            </a:r>
            <a:r>
              <a:rPr lang="en-US" b="1" dirty="0">
                <a:latin typeface="Arial" panose="020B0604020202020204" pitchFamily="34" charset="0"/>
                <a:cs typeface="Arial" panose="020B0604020202020204" pitchFamily="34" charset="0"/>
              </a:rPr>
              <a:t>four operations </a:t>
            </a:r>
            <a:r>
              <a:rPr lang="en-US" dirty="0">
                <a:latin typeface="Arial" panose="020B0604020202020204" pitchFamily="34" charset="0"/>
                <a:cs typeface="Arial" panose="020B0604020202020204" pitchFamily="34" charset="0"/>
              </a:rPr>
              <a:t>(division, multiplication, addition, subtraction and mixed operation calculations requiring </a:t>
            </a:r>
            <a:r>
              <a:rPr lang="en-US" b="1" dirty="0">
                <a:latin typeface="Arial" panose="020B0604020202020204" pitchFamily="34" charset="0"/>
                <a:cs typeface="Arial" panose="020B0604020202020204" pitchFamily="34" charset="0"/>
              </a:rPr>
              <a:t>BIDMAS</a:t>
            </a:r>
            <a:r>
              <a:rPr lang="en-US" dirty="0">
                <a:latin typeface="Arial" panose="020B0604020202020204" pitchFamily="34" charset="0"/>
                <a:cs typeface="Arial" panose="020B0604020202020204" pitchFamily="34" charset="0"/>
              </a:rPr>
              <a:t>), as well as </a:t>
            </a:r>
            <a:r>
              <a:rPr lang="en-US" b="1" dirty="0">
                <a:latin typeface="Arial" panose="020B0604020202020204" pitchFamily="34" charset="0"/>
                <a:cs typeface="Arial" panose="020B0604020202020204" pitchFamily="34" charset="0"/>
              </a:rPr>
              <a:t>number properties</a:t>
            </a:r>
            <a:r>
              <a:rPr lang="en-US" dirty="0">
                <a:latin typeface="Arial" panose="020B0604020202020204" pitchFamily="34" charset="0"/>
                <a:cs typeface="Arial" panose="020B0604020202020204" pitchFamily="34" charset="0"/>
              </a:rPr>
              <a:t>, calculating </a:t>
            </a:r>
            <a:r>
              <a:rPr lang="en-US" b="1" dirty="0">
                <a:latin typeface="Arial" panose="020B0604020202020204" pitchFamily="34" charset="0"/>
                <a:cs typeface="Arial" panose="020B0604020202020204" pitchFamily="34" charset="0"/>
              </a:rPr>
              <a:t>percentages of amounts</a:t>
            </a:r>
            <a:r>
              <a:rPr lang="en-US" dirty="0">
                <a:latin typeface="Arial" panose="020B0604020202020204" pitchFamily="34" charset="0"/>
                <a:cs typeface="Arial" panose="020B0604020202020204" pitchFamily="34" charset="0"/>
              </a:rPr>
              <a:t>, calculations using </a:t>
            </a:r>
            <a:r>
              <a:rPr lang="en-US" b="1" dirty="0">
                <a:latin typeface="Arial" panose="020B0604020202020204" pitchFamily="34" charset="0"/>
                <a:cs typeface="Arial" panose="020B0604020202020204" pitchFamily="34" charset="0"/>
              </a:rPr>
              <a:t>decimals</a:t>
            </a:r>
            <a:r>
              <a:rPr lang="en-US" dirty="0">
                <a:latin typeface="Arial" panose="020B0604020202020204" pitchFamily="34" charset="0"/>
                <a:cs typeface="Arial" panose="020B0604020202020204" pitchFamily="34" charset="0"/>
              </a:rPr>
              <a:t>, and calculations using </a:t>
            </a:r>
            <a:r>
              <a:rPr lang="en-US" b="1" dirty="0">
                <a:solidFill>
                  <a:srgbClr val="388CDA"/>
                </a:solidFill>
                <a:latin typeface="Arial" panose="020B0604020202020204" pitchFamily="34" charset="0"/>
                <a:cs typeface="Arial" panose="020B0604020202020204" pitchFamily="34" charset="0"/>
              </a:rPr>
              <a:t>fractions</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Example question: </a:t>
            </a:r>
          </a:p>
          <a:p>
            <a:endParaRPr lang="en-GB"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62646348-A937-407D-994E-AB1E2D41EF82}"/>
              </a:ext>
            </a:extLst>
          </p:cNvPr>
          <p:cNvPicPr>
            <a:picLocks noChangeAspect="1"/>
          </p:cNvPicPr>
          <p:nvPr/>
        </p:nvPicPr>
        <p:blipFill>
          <a:blip r:embed="rId2"/>
          <a:stretch>
            <a:fillRect/>
          </a:stretch>
        </p:blipFill>
        <p:spPr>
          <a:xfrm>
            <a:off x="344453" y="3931671"/>
            <a:ext cx="5248676" cy="2276125"/>
          </a:xfrm>
          <a:prstGeom prst="rect">
            <a:avLst/>
          </a:prstGeom>
        </p:spPr>
      </p:pic>
    </p:spTree>
    <p:extLst>
      <p:ext uri="{BB962C8B-B14F-4D97-AF65-F5344CB8AC3E}">
        <p14:creationId xmlns:p14="http://schemas.microsoft.com/office/powerpoint/2010/main" val="25831384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3698448"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Maths Papers 2 &amp; 3 (Reasoning)</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86896" cy="535531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Maths Paper 2 (Reasoning) will take place on </a:t>
            </a:r>
            <a:r>
              <a:rPr lang="en-US" b="1" dirty="0">
                <a:latin typeface="Arial" panose="020B0604020202020204" pitchFamily="34" charset="0"/>
                <a:cs typeface="Arial" panose="020B0604020202020204" pitchFamily="34" charset="0"/>
              </a:rPr>
              <a:t>Wednesday 15th May 2024</a:t>
            </a:r>
            <a:r>
              <a:rPr lang="en-US" dirty="0">
                <a:latin typeface="Arial" panose="020B0604020202020204" pitchFamily="34" charset="0"/>
                <a:cs typeface="Arial" panose="020B0604020202020204" pitchFamily="34" charset="0"/>
              </a:rPr>
              <a:t>.</a:t>
            </a:r>
          </a:p>
          <a:p>
            <a:r>
              <a:rPr lang="en-US" dirty="0">
                <a:latin typeface="Arial" panose="020B0604020202020204" pitchFamily="34" charset="0"/>
                <a:cs typeface="Arial" panose="020B0604020202020204" pitchFamily="34" charset="0"/>
              </a:rPr>
              <a:t>Maths Paper 3 (Reasoning) is scheduled for </a:t>
            </a:r>
            <a:r>
              <a:rPr lang="en-US" b="1" dirty="0">
                <a:latin typeface="Arial" panose="020B0604020202020204" pitchFamily="34" charset="0"/>
                <a:cs typeface="Arial" panose="020B0604020202020204" pitchFamily="34" charset="0"/>
              </a:rPr>
              <a:t>Thursday 16th May 2024.</a:t>
            </a:r>
          </a:p>
          <a:p>
            <a:r>
              <a:rPr lang="en-US" dirty="0">
                <a:latin typeface="Arial" panose="020B0604020202020204" pitchFamily="34" charset="0"/>
                <a:cs typeface="Arial" panose="020B0604020202020204" pitchFamily="34" charset="0"/>
              </a:rPr>
              <a:t>Both have standard timings of </a:t>
            </a:r>
            <a:r>
              <a:rPr lang="en-US" b="1" dirty="0">
                <a:latin typeface="Arial" panose="020B0604020202020204" pitchFamily="34" charset="0"/>
                <a:cs typeface="Arial" panose="020B0604020202020204" pitchFamily="34" charset="0"/>
              </a:rPr>
              <a:t>40 minutes</a:t>
            </a:r>
            <a:r>
              <a:rPr lang="en-US" dirty="0">
                <a:latin typeface="Arial" panose="020B0604020202020204" pitchFamily="34" charset="0"/>
                <a:cs typeface="Arial" panose="020B0604020202020204" pitchFamily="34" charset="0"/>
              </a:rPr>
              <a:t> and are worth </a:t>
            </a:r>
            <a:r>
              <a:rPr lang="en-US" b="1" dirty="0">
                <a:latin typeface="Arial" panose="020B0604020202020204" pitchFamily="34" charset="0"/>
                <a:cs typeface="Arial" panose="020B0604020202020204" pitchFamily="34" charset="0"/>
              </a:rPr>
              <a:t>35 marks </a:t>
            </a:r>
            <a:r>
              <a:rPr lang="en-US" dirty="0">
                <a:latin typeface="Arial" panose="020B0604020202020204" pitchFamily="34" charset="0"/>
                <a:cs typeface="Arial" panose="020B0604020202020204" pitchFamily="34" charset="0"/>
              </a:rPr>
              <a:t>each.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Paper 2 requires children to demonstrate their mathematical knowledge and skills, as well as their ability to solve problems and their mathematical reasoning.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Questions focus on the following Mathematical topic areas: </a:t>
            </a:r>
            <a:br>
              <a:rPr lang="en-US" dirty="0">
                <a:latin typeface="Arial" panose="020B0604020202020204" pitchFamily="34" charset="0"/>
                <a:cs typeface="Arial" panose="020B0604020202020204" pitchFamily="34" charset="0"/>
              </a:rPr>
            </a:br>
            <a:r>
              <a:rPr lang="en-US" sz="1600" dirty="0">
                <a:solidFill>
                  <a:srgbClr val="388CDA"/>
                </a:solidFill>
                <a:latin typeface="Arial" panose="020B0604020202020204" pitchFamily="34" charset="0"/>
                <a:cs typeface="Arial" panose="020B0604020202020204" pitchFamily="34" charset="0"/>
              </a:rPr>
              <a:t>- Number and place value– including Roman Numerals; </a:t>
            </a:r>
            <a:br>
              <a:rPr lang="en-US" sz="1600" dirty="0">
                <a:solidFill>
                  <a:srgbClr val="388CDA"/>
                </a:solidFill>
                <a:latin typeface="Arial" panose="020B0604020202020204" pitchFamily="34" charset="0"/>
                <a:cs typeface="Arial" panose="020B0604020202020204" pitchFamily="34" charset="0"/>
              </a:rPr>
            </a:br>
            <a:r>
              <a:rPr lang="en-US" sz="1600" dirty="0">
                <a:solidFill>
                  <a:srgbClr val="388CDA"/>
                </a:solidFill>
                <a:latin typeface="Arial" panose="020B0604020202020204" pitchFamily="34" charset="0"/>
                <a:cs typeface="Arial" panose="020B0604020202020204" pitchFamily="34" charset="0"/>
              </a:rPr>
              <a:t>- Addition, subtraction, multiplication and division (calculations);</a:t>
            </a:r>
            <a:br>
              <a:rPr lang="en-US" sz="1600" dirty="0">
                <a:solidFill>
                  <a:srgbClr val="388CDA"/>
                </a:solidFill>
                <a:latin typeface="Arial" panose="020B0604020202020204" pitchFamily="34" charset="0"/>
                <a:cs typeface="Arial" panose="020B0604020202020204" pitchFamily="34" charset="0"/>
              </a:rPr>
            </a:br>
            <a:r>
              <a:rPr lang="en-US" sz="1600" dirty="0">
                <a:solidFill>
                  <a:srgbClr val="388CDA"/>
                </a:solidFill>
                <a:latin typeface="Arial" panose="020B0604020202020204" pitchFamily="34" charset="0"/>
                <a:cs typeface="Arial" panose="020B0604020202020204" pitchFamily="34" charset="0"/>
              </a:rPr>
              <a:t>- Geometry – properties of shapes;</a:t>
            </a:r>
            <a:br>
              <a:rPr lang="en-US" sz="1600" dirty="0">
                <a:solidFill>
                  <a:srgbClr val="388CDA"/>
                </a:solidFill>
                <a:latin typeface="Arial" panose="020B0604020202020204" pitchFamily="34" charset="0"/>
                <a:cs typeface="Arial" panose="020B0604020202020204" pitchFamily="34" charset="0"/>
              </a:rPr>
            </a:br>
            <a:r>
              <a:rPr lang="en-US" sz="1600" dirty="0">
                <a:solidFill>
                  <a:srgbClr val="388CDA"/>
                </a:solidFill>
                <a:latin typeface="Arial" panose="020B0604020202020204" pitchFamily="34" charset="0"/>
                <a:cs typeface="Arial" panose="020B0604020202020204" pitchFamily="34" charset="0"/>
              </a:rPr>
              <a:t>- Geometry – position and direction; </a:t>
            </a:r>
            <a:br>
              <a:rPr lang="en-US" sz="1600" dirty="0">
                <a:solidFill>
                  <a:srgbClr val="388CDA"/>
                </a:solidFill>
                <a:latin typeface="Arial" panose="020B0604020202020204" pitchFamily="34" charset="0"/>
                <a:cs typeface="Arial" panose="020B0604020202020204" pitchFamily="34" charset="0"/>
              </a:rPr>
            </a:br>
            <a:r>
              <a:rPr lang="en-US" sz="1600" dirty="0">
                <a:solidFill>
                  <a:srgbClr val="388CDA"/>
                </a:solidFill>
                <a:latin typeface="Arial" panose="020B0604020202020204" pitchFamily="34" charset="0"/>
                <a:cs typeface="Arial" panose="020B0604020202020204" pitchFamily="34" charset="0"/>
              </a:rPr>
              <a:t>- Statistics; </a:t>
            </a:r>
            <a:br>
              <a:rPr lang="en-US" sz="1600" dirty="0">
                <a:solidFill>
                  <a:srgbClr val="388CDA"/>
                </a:solidFill>
                <a:latin typeface="Arial" panose="020B0604020202020204" pitchFamily="34" charset="0"/>
                <a:cs typeface="Arial" panose="020B0604020202020204" pitchFamily="34" charset="0"/>
              </a:rPr>
            </a:br>
            <a:r>
              <a:rPr lang="en-US" sz="1600" dirty="0">
                <a:solidFill>
                  <a:srgbClr val="388CDA"/>
                </a:solidFill>
                <a:latin typeface="Arial" panose="020B0604020202020204" pitchFamily="34" charset="0"/>
                <a:cs typeface="Arial" panose="020B0604020202020204" pitchFamily="34" charset="0"/>
              </a:rPr>
              <a:t>- Measurement – including length, perimeter, mass (weight), volume, time and money;</a:t>
            </a:r>
            <a:br>
              <a:rPr lang="en-US" sz="1600" dirty="0">
                <a:solidFill>
                  <a:srgbClr val="388CDA"/>
                </a:solidFill>
                <a:latin typeface="Arial" panose="020B0604020202020204" pitchFamily="34" charset="0"/>
                <a:cs typeface="Arial" panose="020B0604020202020204" pitchFamily="34" charset="0"/>
              </a:rPr>
            </a:br>
            <a:r>
              <a:rPr lang="en-US" sz="1600" dirty="0">
                <a:solidFill>
                  <a:srgbClr val="388CDA"/>
                </a:solidFill>
                <a:latin typeface="Arial" panose="020B0604020202020204" pitchFamily="34" charset="0"/>
                <a:cs typeface="Arial" panose="020B0604020202020204" pitchFamily="34" charset="0"/>
              </a:rPr>
              <a:t>- Algebra;</a:t>
            </a:r>
            <a:br>
              <a:rPr lang="en-US" sz="1600" dirty="0">
                <a:solidFill>
                  <a:srgbClr val="388CDA"/>
                </a:solidFill>
                <a:latin typeface="Arial" panose="020B0604020202020204" pitchFamily="34" charset="0"/>
                <a:cs typeface="Arial" panose="020B0604020202020204" pitchFamily="34" charset="0"/>
              </a:rPr>
            </a:br>
            <a:r>
              <a:rPr lang="en-US" sz="1600" dirty="0">
                <a:solidFill>
                  <a:srgbClr val="388CDA"/>
                </a:solidFill>
                <a:latin typeface="Arial" panose="020B0604020202020204" pitchFamily="34" charset="0"/>
                <a:cs typeface="Arial" panose="020B0604020202020204" pitchFamily="34" charset="0"/>
              </a:rPr>
              <a:t>- Ratio and proportion;</a:t>
            </a:r>
            <a:br>
              <a:rPr lang="en-US" sz="1600" dirty="0">
                <a:solidFill>
                  <a:srgbClr val="388CDA"/>
                </a:solidFill>
                <a:latin typeface="Arial" panose="020B0604020202020204" pitchFamily="34" charset="0"/>
                <a:cs typeface="Arial" panose="020B0604020202020204" pitchFamily="34" charset="0"/>
              </a:rPr>
            </a:br>
            <a:r>
              <a:rPr lang="en-US" sz="1600" dirty="0">
                <a:solidFill>
                  <a:srgbClr val="388CDA"/>
                </a:solidFill>
                <a:latin typeface="Arial" panose="020B0604020202020204" pitchFamily="34" charset="0"/>
                <a:cs typeface="Arial" panose="020B0604020202020204" pitchFamily="34" charset="0"/>
              </a:rPr>
              <a:t>- Fractions, decimals and percentages.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questions get harder throughout the paper. </a:t>
            </a:r>
          </a:p>
          <a:p>
            <a:r>
              <a:rPr lang="en-GB" dirty="0">
                <a:latin typeface="Arial" panose="020B0604020202020204" pitchFamily="34" charset="0"/>
                <a:cs typeface="Arial" panose="020B0604020202020204" pitchFamily="34" charset="0"/>
              </a:rPr>
              <a:t>It is not unusual for a child to be unable to complete the entire paper in time. </a:t>
            </a:r>
          </a:p>
        </p:txBody>
      </p:sp>
    </p:spTree>
    <p:extLst>
      <p:ext uri="{BB962C8B-B14F-4D97-AF65-F5344CB8AC3E}">
        <p14:creationId xmlns:p14="http://schemas.microsoft.com/office/powerpoint/2010/main" val="11728516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3147015"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Maths Paper 2 (Reasoning)</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86896" cy="1477328"/>
          </a:xfrm>
          <a:prstGeom prst="rect">
            <a:avLst/>
          </a:prstGeom>
          <a:noFill/>
        </p:spPr>
        <p:txBody>
          <a:bodyPr wrap="square" rtlCol="0">
            <a:spAutoFit/>
          </a:bodyPr>
          <a:lstStyle/>
          <a:p>
            <a:r>
              <a:rPr lang="en-US" dirty="0" err="1">
                <a:latin typeface="Arial" panose="020B0604020202020204" pitchFamily="34" charset="0"/>
                <a:cs typeface="Arial" panose="020B0604020202020204" pitchFamily="34" charset="0"/>
              </a:rPr>
              <a:t>Maths</a:t>
            </a:r>
            <a:r>
              <a:rPr lang="en-US" dirty="0">
                <a:latin typeface="Arial" panose="020B0604020202020204" pitchFamily="34" charset="0"/>
                <a:cs typeface="Arial" panose="020B0604020202020204" pitchFamily="34" charset="0"/>
              </a:rPr>
              <a:t> Paper 2 (Reasoning) will take place on </a:t>
            </a:r>
            <a:r>
              <a:rPr lang="en-US" b="1" dirty="0">
                <a:latin typeface="Arial" panose="020B0604020202020204" pitchFamily="34" charset="0"/>
                <a:cs typeface="Arial" panose="020B0604020202020204" pitchFamily="34" charset="0"/>
              </a:rPr>
              <a:t>Wednesday 15th May 2024</a:t>
            </a:r>
            <a:r>
              <a:rPr lang="en-US" dirty="0">
                <a:latin typeface="Arial" panose="020B0604020202020204" pitchFamily="34" charset="0"/>
                <a:cs typeface="Arial" panose="020B0604020202020204" pitchFamily="34" charset="0"/>
              </a:rPr>
              <a:t>.</a:t>
            </a:r>
          </a:p>
          <a:p>
            <a:r>
              <a:rPr lang="en-US" dirty="0" err="1">
                <a:latin typeface="Arial" panose="020B0604020202020204" pitchFamily="34" charset="0"/>
                <a:cs typeface="Arial" panose="020B0604020202020204" pitchFamily="34" charset="0"/>
              </a:rPr>
              <a:t>Maths</a:t>
            </a:r>
            <a:r>
              <a:rPr lang="en-US" dirty="0">
                <a:latin typeface="Arial" panose="020B0604020202020204" pitchFamily="34" charset="0"/>
                <a:cs typeface="Arial" panose="020B0604020202020204" pitchFamily="34" charset="0"/>
              </a:rPr>
              <a:t> Paper 3 (Reasoning) is scheduled for </a:t>
            </a:r>
            <a:r>
              <a:rPr lang="en-US" b="1" dirty="0">
                <a:latin typeface="Arial" panose="020B0604020202020204" pitchFamily="34" charset="0"/>
                <a:cs typeface="Arial" panose="020B0604020202020204" pitchFamily="34" charset="0"/>
              </a:rPr>
              <a:t>Thursday 16th May 2024.</a:t>
            </a:r>
          </a:p>
          <a:p>
            <a:r>
              <a:rPr lang="en-US" dirty="0">
                <a:latin typeface="Arial" panose="020B0604020202020204" pitchFamily="34" charset="0"/>
                <a:cs typeface="Arial" panose="020B0604020202020204" pitchFamily="34" charset="0"/>
              </a:rPr>
              <a:t>Both have standard timings of </a:t>
            </a:r>
            <a:r>
              <a:rPr lang="en-US" b="1" dirty="0">
                <a:latin typeface="Arial" panose="020B0604020202020204" pitchFamily="34" charset="0"/>
                <a:cs typeface="Arial" panose="020B0604020202020204" pitchFamily="34" charset="0"/>
              </a:rPr>
              <a:t>40 minutes</a:t>
            </a:r>
            <a:r>
              <a:rPr lang="en-US" dirty="0">
                <a:latin typeface="Arial" panose="020B0604020202020204" pitchFamily="34" charset="0"/>
                <a:cs typeface="Arial" panose="020B0604020202020204" pitchFamily="34" charset="0"/>
              </a:rPr>
              <a:t> and are worth </a:t>
            </a:r>
            <a:r>
              <a:rPr lang="en-US" b="1" dirty="0">
                <a:latin typeface="Arial" panose="020B0604020202020204" pitchFamily="34" charset="0"/>
                <a:cs typeface="Arial" panose="020B0604020202020204" pitchFamily="34" charset="0"/>
              </a:rPr>
              <a:t>35 marks </a:t>
            </a:r>
            <a:r>
              <a:rPr lang="en-US" dirty="0">
                <a:latin typeface="Arial" panose="020B0604020202020204" pitchFamily="34" charset="0"/>
                <a:cs typeface="Arial" panose="020B0604020202020204" pitchFamily="34" charset="0"/>
              </a:rPr>
              <a:t>each. </a:t>
            </a:r>
          </a:p>
          <a:p>
            <a:endParaRPr lang="en-US"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Example questions: </a:t>
            </a:r>
          </a:p>
        </p:txBody>
      </p:sp>
      <p:pic>
        <p:nvPicPr>
          <p:cNvPr id="2" name="Picture 1">
            <a:extLst>
              <a:ext uri="{FF2B5EF4-FFF2-40B4-BE49-F238E27FC236}">
                <a16:creationId xmlns:a16="http://schemas.microsoft.com/office/drawing/2014/main" id="{8759AB82-2F98-4555-B739-81CE9B219654}"/>
              </a:ext>
            </a:extLst>
          </p:cNvPr>
          <p:cNvPicPr>
            <a:picLocks noChangeAspect="1"/>
          </p:cNvPicPr>
          <p:nvPr/>
        </p:nvPicPr>
        <p:blipFill>
          <a:blip r:embed="rId2"/>
          <a:stretch>
            <a:fillRect/>
          </a:stretch>
        </p:blipFill>
        <p:spPr>
          <a:xfrm>
            <a:off x="1228725" y="2835286"/>
            <a:ext cx="6686550" cy="314325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8789228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3147015"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Maths Paper 2 (Reasoning)</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86896" cy="1477328"/>
          </a:xfrm>
          <a:prstGeom prst="rect">
            <a:avLst/>
          </a:prstGeom>
          <a:noFill/>
        </p:spPr>
        <p:txBody>
          <a:bodyPr wrap="square" rtlCol="0">
            <a:spAutoFit/>
          </a:bodyPr>
          <a:lstStyle/>
          <a:p>
            <a:r>
              <a:rPr lang="en-US" dirty="0" err="1">
                <a:latin typeface="Arial" panose="020B0604020202020204" pitchFamily="34" charset="0"/>
                <a:cs typeface="Arial" panose="020B0604020202020204" pitchFamily="34" charset="0"/>
              </a:rPr>
              <a:t>Maths</a:t>
            </a:r>
            <a:r>
              <a:rPr lang="en-US" dirty="0">
                <a:latin typeface="Arial" panose="020B0604020202020204" pitchFamily="34" charset="0"/>
                <a:cs typeface="Arial" panose="020B0604020202020204" pitchFamily="34" charset="0"/>
              </a:rPr>
              <a:t> Paper 2 (Reasoning) will take place on </a:t>
            </a:r>
            <a:r>
              <a:rPr lang="en-US" b="1" dirty="0">
                <a:latin typeface="Arial" panose="020B0604020202020204" pitchFamily="34" charset="0"/>
                <a:cs typeface="Arial" panose="020B0604020202020204" pitchFamily="34" charset="0"/>
              </a:rPr>
              <a:t>Wednesday 15th May 2024</a:t>
            </a:r>
            <a:r>
              <a:rPr lang="en-US" dirty="0">
                <a:latin typeface="Arial" panose="020B0604020202020204" pitchFamily="34" charset="0"/>
                <a:cs typeface="Arial" panose="020B0604020202020204" pitchFamily="34" charset="0"/>
              </a:rPr>
              <a:t>.</a:t>
            </a:r>
          </a:p>
          <a:p>
            <a:r>
              <a:rPr lang="en-US" dirty="0" err="1">
                <a:latin typeface="Arial" panose="020B0604020202020204" pitchFamily="34" charset="0"/>
                <a:cs typeface="Arial" panose="020B0604020202020204" pitchFamily="34" charset="0"/>
              </a:rPr>
              <a:t>Maths</a:t>
            </a:r>
            <a:r>
              <a:rPr lang="en-US" dirty="0">
                <a:latin typeface="Arial" panose="020B0604020202020204" pitchFamily="34" charset="0"/>
                <a:cs typeface="Arial" panose="020B0604020202020204" pitchFamily="34" charset="0"/>
              </a:rPr>
              <a:t> Paper 3 (Reasoning) is scheduled for </a:t>
            </a:r>
            <a:r>
              <a:rPr lang="en-US" b="1" dirty="0">
                <a:latin typeface="Arial" panose="020B0604020202020204" pitchFamily="34" charset="0"/>
                <a:cs typeface="Arial" panose="020B0604020202020204" pitchFamily="34" charset="0"/>
              </a:rPr>
              <a:t>Thursday 16th May 2024.</a:t>
            </a:r>
          </a:p>
          <a:p>
            <a:r>
              <a:rPr lang="en-US" dirty="0">
                <a:latin typeface="Arial" panose="020B0604020202020204" pitchFamily="34" charset="0"/>
                <a:cs typeface="Arial" panose="020B0604020202020204" pitchFamily="34" charset="0"/>
              </a:rPr>
              <a:t>Both have standard timings of </a:t>
            </a:r>
            <a:r>
              <a:rPr lang="en-US" b="1" dirty="0">
                <a:latin typeface="Arial" panose="020B0604020202020204" pitchFamily="34" charset="0"/>
                <a:cs typeface="Arial" panose="020B0604020202020204" pitchFamily="34" charset="0"/>
              </a:rPr>
              <a:t>40 minutes</a:t>
            </a:r>
            <a:r>
              <a:rPr lang="en-US" dirty="0">
                <a:latin typeface="Arial" panose="020B0604020202020204" pitchFamily="34" charset="0"/>
                <a:cs typeface="Arial" panose="020B0604020202020204" pitchFamily="34" charset="0"/>
              </a:rPr>
              <a:t> and are worth </a:t>
            </a:r>
            <a:r>
              <a:rPr lang="en-US" b="1" dirty="0">
                <a:latin typeface="Arial" panose="020B0604020202020204" pitchFamily="34" charset="0"/>
                <a:cs typeface="Arial" panose="020B0604020202020204" pitchFamily="34" charset="0"/>
              </a:rPr>
              <a:t>35 marks </a:t>
            </a:r>
            <a:r>
              <a:rPr lang="en-US" dirty="0">
                <a:latin typeface="Arial" panose="020B0604020202020204" pitchFamily="34" charset="0"/>
                <a:cs typeface="Arial" panose="020B0604020202020204" pitchFamily="34" charset="0"/>
              </a:rPr>
              <a:t>each. </a:t>
            </a:r>
          </a:p>
          <a:p>
            <a:endParaRPr lang="en-US"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Example questions: </a:t>
            </a:r>
          </a:p>
        </p:txBody>
      </p:sp>
      <p:pic>
        <p:nvPicPr>
          <p:cNvPr id="2" name="Picture 1">
            <a:extLst>
              <a:ext uri="{FF2B5EF4-FFF2-40B4-BE49-F238E27FC236}">
                <a16:creationId xmlns:a16="http://schemas.microsoft.com/office/drawing/2014/main" id="{8759AB82-2F98-4555-B739-81CE9B219654}"/>
              </a:ext>
            </a:extLst>
          </p:cNvPr>
          <p:cNvPicPr>
            <a:picLocks noChangeAspect="1"/>
          </p:cNvPicPr>
          <p:nvPr/>
        </p:nvPicPr>
        <p:blipFill>
          <a:blip r:embed="rId2"/>
          <a:stretch>
            <a:fillRect/>
          </a:stretch>
        </p:blipFill>
        <p:spPr>
          <a:xfrm>
            <a:off x="1228725" y="2835286"/>
            <a:ext cx="6686550" cy="3143250"/>
          </a:xfrm>
          <a:prstGeom prst="rect">
            <a:avLst/>
          </a:prstGeom>
          <a:effectLst>
            <a:outerShdw blurRad="50800" dist="38100" dir="2700000" algn="tl" rotWithShape="0">
              <a:prstClr val="black">
                <a:alpha val="40000"/>
              </a:prstClr>
            </a:outerShdw>
          </a:effectLst>
        </p:spPr>
      </p:pic>
      <p:sp>
        <p:nvSpPr>
          <p:cNvPr id="3" name="Rectangle 2">
            <a:extLst>
              <a:ext uri="{FF2B5EF4-FFF2-40B4-BE49-F238E27FC236}">
                <a16:creationId xmlns:a16="http://schemas.microsoft.com/office/drawing/2014/main" id="{BD93A0B5-675A-48CF-B894-FBF8D5E8DC04}"/>
              </a:ext>
            </a:extLst>
          </p:cNvPr>
          <p:cNvSpPr/>
          <p:nvPr/>
        </p:nvSpPr>
        <p:spPr>
          <a:xfrm>
            <a:off x="5894442" y="5415967"/>
            <a:ext cx="633507" cy="369332"/>
          </a:xfrm>
          <a:prstGeom prst="rect">
            <a:avLst/>
          </a:prstGeom>
        </p:spPr>
        <p:txBody>
          <a:bodyPr wrap="none">
            <a:spAutoFit/>
          </a:bodyPr>
          <a:lstStyle/>
          <a:p>
            <a:r>
              <a:rPr lang="en-US" dirty="0">
                <a:solidFill>
                  <a:srgbClr val="DA2E41"/>
                </a:solidFill>
                <a:latin typeface="Arial "/>
              </a:rPr>
              <a:t>8:53</a:t>
            </a:r>
            <a:endParaRPr lang="en-GB" dirty="0">
              <a:solidFill>
                <a:srgbClr val="DA2E41"/>
              </a:solidFill>
              <a:latin typeface="Arial "/>
            </a:endParaRPr>
          </a:p>
        </p:txBody>
      </p:sp>
      <p:sp>
        <p:nvSpPr>
          <p:cNvPr id="5" name="Rectangle 4">
            <a:extLst>
              <a:ext uri="{FF2B5EF4-FFF2-40B4-BE49-F238E27FC236}">
                <a16:creationId xmlns:a16="http://schemas.microsoft.com/office/drawing/2014/main" id="{021126E0-704A-43CA-A1FA-8C67177A81D2}"/>
              </a:ext>
            </a:extLst>
          </p:cNvPr>
          <p:cNvSpPr/>
          <p:nvPr/>
        </p:nvSpPr>
        <p:spPr>
          <a:xfrm>
            <a:off x="5211611" y="5027431"/>
            <a:ext cx="2031325" cy="369332"/>
          </a:xfrm>
          <a:prstGeom prst="rect">
            <a:avLst/>
          </a:prstGeom>
        </p:spPr>
        <p:txBody>
          <a:bodyPr wrap="none">
            <a:spAutoFit/>
          </a:bodyPr>
          <a:lstStyle/>
          <a:p>
            <a:r>
              <a:rPr lang="en-US" dirty="0">
                <a:solidFill>
                  <a:srgbClr val="DA2E41"/>
                </a:solidFill>
                <a:latin typeface="Arial "/>
              </a:rPr>
              <a:t>7 minutes to 9 or  </a:t>
            </a:r>
            <a:endParaRPr lang="en-GB" dirty="0"/>
          </a:p>
        </p:txBody>
      </p:sp>
    </p:spTree>
    <p:extLst>
      <p:ext uri="{BB962C8B-B14F-4D97-AF65-F5344CB8AC3E}">
        <p14:creationId xmlns:p14="http://schemas.microsoft.com/office/powerpoint/2010/main" val="17546559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3147015"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Maths Paper 2 (Reasoning)</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86896" cy="1477328"/>
          </a:xfrm>
          <a:prstGeom prst="rect">
            <a:avLst/>
          </a:prstGeom>
          <a:noFill/>
        </p:spPr>
        <p:txBody>
          <a:bodyPr wrap="square" rtlCol="0">
            <a:spAutoFit/>
          </a:bodyPr>
          <a:lstStyle/>
          <a:p>
            <a:r>
              <a:rPr lang="en-US" dirty="0" err="1">
                <a:latin typeface="Arial" panose="020B0604020202020204" pitchFamily="34" charset="0"/>
                <a:cs typeface="Arial" panose="020B0604020202020204" pitchFamily="34" charset="0"/>
              </a:rPr>
              <a:t>Maths</a:t>
            </a:r>
            <a:r>
              <a:rPr lang="en-US" dirty="0">
                <a:latin typeface="Arial" panose="020B0604020202020204" pitchFamily="34" charset="0"/>
                <a:cs typeface="Arial" panose="020B0604020202020204" pitchFamily="34" charset="0"/>
              </a:rPr>
              <a:t> Paper 2 (Reasoning) will take place on </a:t>
            </a:r>
            <a:r>
              <a:rPr lang="en-US" b="1" dirty="0">
                <a:latin typeface="Arial" panose="020B0604020202020204" pitchFamily="34" charset="0"/>
                <a:cs typeface="Arial" panose="020B0604020202020204" pitchFamily="34" charset="0"/>
              </a:rPr>
              <a:t>Wednesday 15th May 2024</a:t>
            </a:r>
            <a:r>
              <a:rPr lang="en-US" dirty="0">
                <a:latin typeface="Arial" panose="020B0604020202020204" pitchFamily="34" charset="0"/>
                <a:cs typeface="Arial" panose="020B0604020202020204" pitchFamily="34" charset="0"/>
              </a:rPr>
              <a:t>.</a:t>
            </a:r>
          </a:p>
          <a:p>
            <a:r>
              <a:rPr lang="en-US" dirty="0" err="1">
                <a:latin typeface="Arial" panose="020B0604020202020204" pitchFamily="34" charset="0"/>
                <a:cs typeface="Arial" panose="020B0604020202020204" pitchFamily="34" charset="0"/>
              </a:rPr>
              <a:t>Maths</a:t>
            </a:r>
            <a:r>
              <a:rPr lang="en-US" dirty="0">
                <a:latin typeface="Arial" panose="020B0604020202020204" pitchFamily="34" charset="0"/>
                <a:cs typeface="Arial" panose="020B0604020202020204" pitchFamily="34" charset="0"/>
              </a:rPr>
              <a:t> Paper 3 (Reasoning) is scheduled for </a:t>
            </a:r>
            <a:r>
              <a:rPr lang="en-US" b="1" dirty="0">
                <a:latin typeface="Arial" panose="020B0604020202020204" pitchFamily="34" charset="0"/>
                <a:cs typeface="Arial" panose="020B0604020202020204" pitchFamily="34" charset="0"/>
              </a:rPr>
              <a:t>Thursday 16th May 2024.</a:t>
            </a:r>
          </a:p>
          <a:p>
            <a:r>
              <a:rPr lang="en-US" dirty="0">
                <a:latin typeface="Arial" panose="020B0604020202020204" pitchFamily="34" charset="0"/>
                <a:cs typeface="Arial" panose="020B0604020202020204" pitchFamily="34" charset="0"/>
              </a:rPr>
              <a:t>Both have standard timings of </a:t>
            </a:r>
            <a:r>
              <a:rPr lang="en-US" b="1" dirty="0">
                <a:latin typeface="Arial" panose="020B0604020202020204" pitchFamily="34" charset="0"/>
                <a:cs typeface="Arial" panose="020B0604020202020204" pitchFamily="34" charset="0"/>
              </a:rPr>
              <a:t>40 minutes</a:t>
            </a:r>
            <a:r>
              <a:rPr lang="en-US" dirty="0">
                <a:latin typeface="Arial" panose="020B0604020202020204" pitchFamily="34" charset="0"/>
                <a:cs typeface="Arial" panose="020B0604020202020204" pitchFamily="34" charset="0"/>
              </a:rPr>
              <a:t> and are worth </a:t>
            </a:r>
            <a:r>
              <a:rPr lang="en-US" b="1" dirty="0">
                <a:latin typeface="Arial" panose="020B0604020202020204" pitchFamily="34" charset="0"/>
                <a:cs typeface="Arial" panose="020B0604020202020204" pitchFamily="34" charset="0"/>
              </a:rPr>
              <a:t>35 marks </a:t>
            </a:r>
            <a:r>
              <a:rPr lang="en-US" dirty="0">
                <a:latin typeface="Arial" panose="020B0604020202020204" pitchFamily="34" charset="0"/>
                <a:cs typeface="Arial" panose="020B0604020202020204" pitchFamily="34" charset="0"/>
              </a:rPr>
              <a:t>each. </a:t>
            </a:r>
          </a:p>
          <a:p>
            <a:endParaRPr lang="en-US"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Example questions: </a:t>
            </a:r>
          </a:p>
        </p:txBody>
      </p:sp>
      <p:pic>
        <p:nvPicPr>
          <p:cNvPr id="3" name="Picture 2">
            <a:extLst>
              <a:ext uri="{FF2B5EF4-FFF2-40B4-BE49-F238E27FC236}">
                <a16:creationId xmlns:a16="http://schemas.microsoft.com/office/drawing/2014/main" id="{3BD9329C-2994-43B3-8883-866202B63D51}"/>
              </a:ext>
            </a:extLst>
          </p:cNvPr>
          <p:cNvPicPr>
            <a:picLocks noChangeAspect="1"/>
          </p:cNvPicPr>
          <p:nvPr/>
        </p:nvPicPr>
        <p:blipFill>
          <a:blip r:embed="rId2"/>
          <a:stretch>
            <a:fillRect/>
          </a:stretch>
        </p:blipFill>
        <p:spPr>
          <a:xfrm>
            <a:off x="1152525" y="3003999"/>
            <a:ext cx="6838950" cy="27813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5306004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3715504"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Specific arrangements for SATs:</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44366" cy="4801314"/>
          </a:xfrm>
          <a:prstGeom prst="rect">
            <a:avLst/>
          </a:prstGeom>
          <a:noFill/>
        </p:spPr>
        <p:txBody>
          <a:bodyPr wrap="square" rtlCol="0">
            <a:spAutoFit/>
          </a:bodyPr>
          <a:lstStyle/>
          <a:p>
            <a:r>
              <a:rPr lang="en-US" dirty="0">
                <a:latin typeface="Arial" charset="0"/>
                <a:ea typeface="Arial" charset="0"/>
                <a:cs typeface="Arial" charset="0"/>
              </a:rPr>
              <a:t>Children with additional needs, who have similar provision in their day-to-day learning at school, may be allotted specific arrangements, including:</a:t>
            </a:r>
          </a:p>
          <a:p>
            <a:endParaRPr lang="en-US" dirty="0">
              <a:latin typeface="Arial" charset="0"/>
              <a:ea typeface="Arial" charset="0"/>
              <a:cs typeface="Arial" charset="0"/>
            </a:endParaRPr>
          </a:p>
          <a:p>
            <a:pPr marL="342900" indent="-342900">
              <a:buFont typeface="Arial" charset="0"/>
              <a:buChar char="•"/>
            </a:pPr>
            <a:r>
              <a:rPr lang="en-US" dirty="0">
                <a:latin typeface="Arial" charset="0"/>
                <a:ea typeface="Arial" charset="0"/>
                <a:cs typeface="Arial" charset="0"/>
              </a:rPr>
              <a:t>Additional (extra) time;</a:t>
            </a:r>
          </a:p>
          <a:p>
            <a:pPr marL="342900" indent="-342900">
              <a:buFont typeface="Arial" charset="0"/>
              <a:buChar char="•"/>
            </a:pPr>
            <a:endParaRPr lang="en-US" dirty="0">
              <a:latin typeface="Arial" charset="0"/>
              <a:ea typeface="Arial" charset="0"/>
              <a:cs typeface="Arial" charset="0"/>
            </a:endParaRPr>
          </a:p>
          <a:p>
            <a:pPr marL="342900" indent="-342900">
              <a:buFont typeface="Arial" charset="0"/>
              <a:buChar char="•"/>
            </a:pPr>
            <a:r>
              <a:rPr lang="en-US" dirty="0">
                <a:latin typeface="Arial" charset="0"/>
                <a:ea typeface="Arial" charset="0"/>
                <a:cs typeface="Arial" charset="0"/>
              </a:rPr>
              <a:t>Tests being opened early to be modified;</a:t>
            </a:r>
          </a:p>
          <a:p>
            <a:pPr marL="342900" indent="-342900">
              <a:buFont typeface="Arial" charset="0"/>
              <a:buChar char="•"/>
            </a:pPr>
            <a:endParaRPr lang="en-US" dirty="0">
              <a:latin typeface="Arial" charset="0"/>
              <a:ea typeface="Arial" charset="0"/>
              <a:cs typeface="Arial" charset="0"/>
            </a:endParaRPr>
          </a:p>
          <a:p>
            <a:pPr marL="342900" indent="-342900">
              <a:buFont typeface="Arial" charset="0"/>
              <a:buChar char="•"/>
            </a:pPr>
            <a:r>
              <a:rPr lang="en-US" dirty="0">
                <a:latin typeface="Arial" charset="0"/>
                <a:ea typeface="Arial" charset="0"/>
                <a:cs typeface="Arial" charset="0"/>
              </a:rPr>
              <a:t>An adult to read for them;</a:t>
            </a:r>
          </a:p>
          <a:p>
            <a:pPr marL="342900" indent="-342900">
              <a:buFont typeface="Arial" charset="0"/>
              <a:buChar char="•"/>
            </a:pPr>
            <a:endParaRPr lang="en-US" dirty="0">
              <a:latin typeface="Arial" charset="0"/>
              <a:ea typeface="Arial" charset="0"/>
              <a:cs typeface="Arial" charset="0"/>
            </a:endParaRPr>
          </a:p>
          <a:p>
            <a:pPr marL="342900" indent="-342900">
              <a:buFont typeface="Arial" charset="0"/>
              <a:buChar char="•"/>
            </a:pPr>
            <a:r>
              <a:rPr lang="en-US" dirty="0">
                <a:latin typeface="Arial" charset="0"/>
                <a:ea typeface="Arial" charset="0"/>
                <a:cs typeface="Arial" charset="0"/>
              </a:rPr>
              <a:t>An adult to scribe (write) for them;</a:t>
            </a:r>
          </a:p>
          <a:p>
            <a:pPr marL="342900" indent="-342900">
              <a:buFont typeface="Arial" charset="0"/>
              <a:buChar char="•"/>
            </a:pPr>
            <a:endParaRPr lang="en-US" dirty="0">
              <a:latin typeface="Arial" charset="0"/>
              <a:ea typeface="Arial" charset="0"/>
              <a:cs typeface="Arial" charset="0"/>
            </a:endParaRPr>
          </a:p>
          <a:p>
            <a:pPr marL="342900" indent="-342900">
              <a:buFont typeface="Arial" charset="0"/>
              <a:buChar char="•"/>
            </a:pPr>
            <a:r>
              <a:rPr lang="en-US" dirty="0">
                <a:latin typeface="Arial" charset="0"/>
                <a:ea typeface="Arial" charset="0"/>
                <a:cs typeface="Arial" charset="0"/>
              </a:rPr>
              <a:t>Written or spoken translations of the mathematics reasoning papers;</a:t>
            </a:r>
          </a:p>
          <a:p>
            <a:pPr marL="342900" indent="-342900">
              <a:buFont typeface="Arial" charset="0"/>
              <a:buChar char="•"/>
            </a:pPr>
            <a:endParaRPr lang="en-US" dirty="0">
              <a:latin typeface="Arial" charset="0"/>
              <a:ea typeface="Arial" charset="0"/>
              <a:cs typeface="Arial" charset="0"/>
            </a:endParaRPr>
          </a:p>
          <a:p>
            <a:pPr marL="342900" indent="-342900">
              <a:buFont typeface="Arial" charset="0"/>
              <a:buChar char="•"/>
            </a:pPr>
            <a:r>
              <a:rPr lang="en-US" dirty="0">
                <a:latin typeface="Arial" charset="0"/>
                <a:ea typeface="Arial" charset="0"/>
                <a:cs typeface="Arial" charset="0"/>
              </a:rPr>
              <a:t>The use of prompts or rest breaks;</a:t>
            </a:r>
          </a:p>
          <a:p>
            <a:pPr marL="342900" indent="-342900">
              <a:buFont typeface="Arial" charset="0"/>
              <a:buChar char="•"/>
            </a:pPr>
            <a:endParaRPr lang="en-US" dirty="0">
              <a:latin typeface="Arial" charset="0"/>
              <a:ea typeface="Arial" charset="0"/>
              <a:cs typeface="Arial" charset="0"/>
            </a:endParaRPr>
          </a:p>
          <a:p>
            <a:pPr marL="342900" indent="-342900">
              <a:buFont typeface="Arial" charset="0"/>
              <a:buChar char="•"/>
            </a:pPr>
            <a:r>
              <a:rPr lang="en-US" dirty="0">
                <a:latin typeface="Arial" charset="0"/>
                <a:ea typeface="Arial" charset="0"/>
                <a:cs typeface="Arial" charset="0"/>
              </a:rPr>
              <a:t>Arrangements for children who are ill or injured at the time of the tests.</a:t>
            </a:r>
            <a:endParaRPr lang="en-US" sz="1400" dirty="0">
              <a:latin typeface="Arial" charset="0"/>
              <a:ea typeface="Arial" charset="0"/>
              <a:cs typeface="Arial" charset="0"/>
            </a:endParaRPr>
          </a:p>
          <a:p>
            <a:endParaRPr lang="en-US" dirty="0">
              <a:latin typeface="Arial" charset="0"/>
              <a:ea typeface="Arial" charset="0"/>
              <a:cs typeface="Arial" charset="0"/>
            </a:endParaRPr>
          </a:p>
        </p:txBody>
      </p:sp>
      <p:sp>
        <p:nvSpPr>
          <p:cNvPr id="3" name="Rectangle 2">
            <a:extLst>
              <a:ext uri="{FF2B5EF4-FFF2-40B4-BE49-F238E27FC236}">
                <a16:creationId xmlns:a16="http://schemas.microsoft.com/office/drawing/2014/main" id="{155526EB-0A93-4161-8099-4C6644F68012}"/>
              </a:ext>
            </a:extLst>
          </p:cNvPr>
          <p:cNvSpPr/>
          <p:nvPr/>
        </p:nvSpPr>
        <p:spPr>
          <a:xfrm>
            <a:off x="344453" y="5651234"/>
            <a:ext cx="8544366" cy="738664"/>
          </a:xfrm>
          <a:prstGeom prst="rect">
            <a:avLst/>
          </a:prstGeom>
        </p:spPr>
        <p:txBody>
          <a:bodyPr wrap="square">
            <a:spAutoFit/>
          </a:bodyPr>
          <a:lstStyle/>
          <a:p>
            <a:pPr lvl="0" algn="just"/>
            <a:r>
              <a:rPr lang="en-US" sz="1400" i="1" dirty="0">
                <a:solidFill>
                  <a:prstClr val="black"/>
                </a:solidFill>
                <a:latin typeface="Arial "/>
              </a:rPr>
              <a:t>*Pupils with an EHC plan are automatically allowed up to 25% additional time (except for the spelling paper, which is not strictly timed). Pupils who use the modified large print or braille versions of the tests are automatically allowed up to 100% additional time</a:t>
            </a:r>
            <a:endParaRPr lang="en-US" sz="1400" i="1" dirty="0">
              <a:solidFill>
                <a:prstClr val="black"/>
              </a:solidFill>
              <a:latin typeface="Arial "/>
              <a:ea typeface="Arial" charset="0"/>
              <a:cs typeface="Arial" charset="0"/>
            </a:endParaRPr>
          </a:p>
        </p:txBody>
      </p:sp>
    </p:spTree>
    <p:extLst>
      <p:ext uri="{BB962C8B-B14F-4D97-AF65-F5344CB8AC3E}">
        <p14:creationId xmlns:p14="http://schemas.microsoft.com/office/powerpoint/2010/main" val="18744176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3147015"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Maths Paper 2 (Reasoning)</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86896" cy="1477328"/>
          </a:xfrm>
          <a:prstGeom prst="rect">
            <a:avLst/>
          </a:prstGeom>
          <a:noFill/>
        </p:spPr>
        <p:txBody>
          <a:bodyPr wrap="square" rtlCol="0">
            <a:spAutoFit/>
          </a:bodyPr>
          <a:lstStyle/>
          <a:p>
            <a:r>
              <a:rPr lang="en-US" dirty="0" err="1">
                <a:latin typeface="Arial" panose="020B0604020202020204" pitchFamily="34" charset="0"/>
                <a:cs typeface="Arial" panose="020B0604020202020204" pitchFamily="34" charset="0"/>
              </a:rPr>
              <a:t>Maths</a:t>
            </a:r>
            <a:r>
              <a:rPr lang="en-US" dirty="0">
                <a:latin typeface="Arial" panose="020B0604020202020204" pitchFamily="34" charset="0"/>
                <a:cs typeface="Arial" panose="020B0604020202020204" pitchFamily="34" charset="0"/>
              </a:rPr>
              <a:t> Paper 2 (Reasoning) will take place on </a:t>
            </a:r>
            <a:r>
              <a:rPr lang="en-US" b="1" dirty="0">
                <a:latin typeface="Arial" panose="020B0604020202020204" pitchFamily="34" charset="0"/>
                <a:cs typeface="Arial" panose="020B0604020202020204" pitchFamily="34" charset="0"/>
              </a:rPr>
              <a:t>Wednesday 15th May 2024</a:t>
            </a:r>
            <a:r>
              <a:rPr lang="en-US" dirty="0">
                <a:latin typeface="Arial" panose="020B0604020202020204" pitchFamily="34" charset="0"/>
                <a:cs typeface="Arial" panose="020B0604020202020204" pitchFamily="34" charset="0"/>
              </a:rPr>
              <a:t>.</a:t>
            </a:r>
          </a:p>
          <a:p>
            <a:r>
              <a:rPr lang="en-US" dirty="0" err="1">
                <a:latin typeface="Arial" panose="020B0604020202020204" pitchFamily="34" charset="0"/>
                <a:cs typeface="Arial" panose="020B0604020202020204" pitchFamily="34" charset="0"/>
              </a:rPr>
              <a:t>Maths</a:t>
            </a:r>
            <a:r>
              <a:rPr lang="en-US" dirty="0">
                <a:latin typeface="Arial" panose="020B0604020202020204" pitchFamily="34" charset="0"/>
                <a:cs typeface="Arial" panose="020B0604020202020204" pitchFamily="34" charset="0"/>
              </a:rPr>
              <a:t> Paper 3 (Reasoning) is scheduled for </a:t>
            </a:r>
            <a:r>
              <a:rPr lang="en-US" b="1" dirty="0">
                <a:latin typeface="Arial" panose="020B0604020202020204" pitchFamily="34" charset="0"/>
                <a:cs typeface="Arial" panose="020B0604020202020204" pitchFamily="34" charset="0"/>
              </a:rPr>
              <a:t>Thursday 16th May 2024.</a:t>
            </a:r>
          </a:p>
          <a:p>
            <a:r>
              <a:rPr lang="en-US" dirty="0">
                <a:latin typeface="Arial" panose="020B0604020202020204" pitchFamily="34" charset="0"/>
                <a:cs typeface="Arial" panose="020B0604020202020204" pitchFamily="34" charset="0"/>
              </a:rPr>
              <a:t>Both have standard timings of </a:t>
            </a:r>
            <a:r>
              <a:rPr lang="en-US" b="1" dirty="0">
                <a:latin typeface="Arial" panose="020B0604020202020204" pitchFamily="34" charset="0"/>
                <a:cs typeface="Arial" panose="020B0604020202020204" pitchFamily="34" charset="0"/>
              </a:rPr>
              <a:t>40 minutes</a:t>
            </a:r>
            <a:r>
              <a:rPr lang="en-US" dirty="0">
                <a:latin typeface="Arial" panose="020B0604020202020204" pitchFamily="34" charset="0"/>
                <a:cs typeface="Arial" panose="020B0604020202020204" pitchFamily="34" charset="0"/>
              </a:rPr>
              <a:t> and are worth </a:t>
            </a:r>
            <a:r>
              <a:rPr lang="en-US" b="1" dirty="0">
                <a:latin typeface="Arial" panose="020B0604020202020204" pitchFamily="34" charset="0"/>
                <a:cs typeface="Arial" panose="020B0604020202020204" pitchFamily="34" charset="0"/>
              </a:rPr>
              <a:t>35 marks </a:t>
            </a:r>
            <a:r>
              <a:rPr lang="en-US" dirty="0">
                <a:latin typeface="Arial" panose="020B0604020202020204" pitchFamily="34" charset="0"/>
                <a:cs typeface="Arial" panose="020B0604020202020204" pitchFamily="34" charset="0"/>
              </a:rPr>
              <a:t>each. </a:t>
            </a:r>
          </a:p>
          <a:p>
            <a:endParaRPr lang="en-US"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Example questions: </a:t>
            </a:r>
          </a:p>
        </p:txBody>
      </p:sp>
      <p:pic>
        <p:nvPicPr>
          <p:cNvPr id="3" name="Picture 2">
            <a:extLst>
              <a:ext uri="{FF2B5EF4-FFF2-40B4-BE49-F238E27FC236}">
                <a16:creationId xmlns:a16="http://schemas.microsoft.com/office/drawing/2014/main" id="{3BD9329C-2994-43B3-8883-866202B63D51}"/>
              </a:ext>
            </a:extLst>
          </p:cNvPr>
          <p:cNvPicPr>
            <a:picLocks noChangeAspect="1"/>
          </p:cNvPicPr>
          <p:nvPr/>
        </p:nvPicPr>
        <p:blipFill>
          <a:blip r:embed="rId2"/>
          <a:stretch>
            <a:fillRect/>
          </a:stretch>
        </p:blipFill>
        <p:spPr>
          <a:xfrm>
            <a:off x="1152525" y="3003999"/>
            <a:ext cx="6838950" cy="2781300"/>
          </a:xfrm>
          <a:prstGeom prst="rect">
            <a:avLst/>
          </a:prstGeom>
          <a:effectLst>
            <a:outerShdw blurRad="50800" dist="38100" dir="2700000" algn="tl" rotWithShape="0">
              <a:prstClr val="black">
                <a:alpha val="40000"/>
              </a:prstClr>
            </a:outerShdw>
          </a:effectLst>
        </p:spPr>
      </p:pic>
      <p:sp>
        <p:nvSpPr>
          <p:cNvPr id="5" name="Rectangle 4">
            <a:extLst>
              <a:ext uri="{FF2B5EF4-FFF2-40B4-BE49-F238E27FC236}">
                <a16:creationId xmlns:a16="http://schemas.microsoft.com/office/drawing/2014/main" id="{3E436183-313A-45A3-B684-359E53E8C2EC}"/>
              </a:ext>
            </a:extLst>
          </p:cNvPr>
          <p:cNvSpPr/>
          <p:nvPr/>
        </p:nvSpPr>
        <p:spPr>
          <a:xfrm>
            <a:off x="5923989" y="4977441"/>
            <a:ext cx="552267" cy="369332"/>
          </a:xfrm>
          <a:prstGeom prst="rect">
            <a:avLst/>
          </a:prstGeom>
        </p:spPr>
        <p:txBody>
          <a:bodyPr wrap="none">
            <a:spAutoFit/>
          </a:bodyPr>
          <a:lstStyle/>
          <a:p>
            <a:r>
              <a:rPr lang="en-US" dirty="0">
                <a:solidFill>
                  <a:srgbClr val="DA2E41"/>
                </a:solidFill>
                <a:latin typeface="Arial "/>
              </a:rPr>
              <a:t>115</a:t>
            </a:r>
            <a:endParaRPr lang="en-GB" dirty="0"/>
          </a:p>
        </p:txBody>
      </p:sp>
    </p:spTree>
    <p:extLst>
      <p:ext uri="{BB962C8B-B14F-4D97-AF65-F5344CB8AC3E}">
        <p14:creationId xmlns:p14="http://schemas.microsoft.com/office/powerpoint/2010/main" val="42221252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3147015"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Maths Paper 2 (Reasoning)</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86896" cy="1477328"/>
          </a:xfrm>
          <a:prstGeom prst="rect">
            <a:avLst/>
          </a:prstGeom>
          <a:noFill/>
        </p:spPr>
        <p:txBody>
          <a:bodyPr wrap="square" rtlCol="0">
            <a:spAutoFit/>
          </a:bodyPr>
          <a:lstStyle/>
          <a:p>
            <a:r>
              <a:rPr lang="en-US" dirty="0" err="1">
                <a:latin typeface="Arial" panose="020B0604020202020204" pitchFamily="34" charset="0"/>
                <a:cs typeface="Arial" panose="020B0604020202020204" pitchFamily="34" charset="0"/>
              </a:rPr>
              <a:t>Maths</a:t>
            </a:r>
            <a:r>
              <a:rPr lang="en-US" dirty="0">
                <a:latin typeface="Arial" panose="020B0604020202020204" pitchFamily="34" charset="0"/>
                <a:cs typeface="Arial" panose="020B0604020202020204" pitchFamily="34" charset="0"/>
              </a:rPr>
              <a:t> Paper 2 (Reasoning) will take place on </a:t>
            </a:r>
            <a:r>
              <a:rPr lang="en-US" b="1" dirty="0">
                <a:latin typeface="Arial" panose="020B0604020202020204" pitchFamily="34" charset="0"/>
                <a:cs typeface="Arial" panose="020B0604020202020204" pitchFamily="34" charset="0"/>
              </a:rPr>
              <a:t>Wednesday 15th May 2024</a:t>
            </a:r>
            <a:r>
              <a:rPr lang="en-US" dirty="0">
                <a:latin typeface="Arial" panose="020B0604020202020204" pitchFamily="34" charset="0"/>
                <a:cs typeface="Arial" panose="020B0604020202020204" pitchFamily="34" charset="0"/>
              </a:rPr>
              <a:t>.</a:t>
            </a:r>
          </a:p>
          <a:p>
            <a:r>
              <a:rPr lang="en-US" dirty="0" err="1">
                <a:latin typeface="Arial" panose="020B0604020202020204" pitchFamily="34" charset="0"/>
                <a:cs typeface="Arial" panose="020B0604020202020204" pitchFamily="34" charset="0"/>
              </a:rPr>
              <a:t>Maths</a:t>
            </a:r>
            <a:r>
              <a:rPr lang="en-US" dirty="0">
                <a:latin typeface="Arial" panose="020B0604020202020204" pitchFamily="34" charset="0"/>
                <a:cs typeface="Arial" panose="020B0604020202020204" pitchFamily="34" charset="0"/>
              </a:rPr>
              <a:t> Paper 3 (Reasoning) is scheduled for </a:t>
            </a:r>
            <a:r>
              <a:rPr lang="en-US" b="1" dirty="0">
                <a:latin typeface="Arial" panose="020B0604020202020204" pitchFamily="34" charset="0"/>
                <a:cs typeface="Arial" panose="020B0604020202020204" pitchFamily="34" charset="0"/>
              </a:rPr>
              <a:t>Thursday 16th May 2024.</a:t>
            </a:r>
          </a:p>
          <a:p>
            <a:r>
              <a:rPr lang="en-US" dirty="0">
                <a:latin typeface="Arial" panose="020B0604020202020204" pitchFamily="34" charset="0"/>
                <a:cs typeface="Arial" panose="020B0604020202020204" pitchFamily="34" charset="0"/>
              </a:rPr>
              <a:t>Both have standard timings of </a:t>
            </a:r>
            <a:r>
              <a:rPr lang="en-US" b="1" dirty="0">
                <a:latin typeface="Arial" panose="020B0604020202020204" pitchFamily="34" charset="0"/>
                <a:cs typeface="Arial" panose="020B0604020202020204" pitchFamily="34" charset="0"/>
              </a:rPr>
              <a:t>40 minutes</a:t>
            </a:r>
            <a:r>
              <a:rPr lang="en-US" dirty="0">
                <a:latin typeface="Arial" panose="020B0604020202020204" pitchFamily="34" charset="0"/>
                <a:cs typeface="Arial" panose="020B0604020202020204" pitchFamily="34" charset="0"/>
              </a:rPr>
              <a:t> and are worth </a:t>
            </a:r>
            <a:r>
              <a:rPr lang="en-US" b="1" dirty="0">
                <a:latin typeface="Arial" panose="020B0604020202020204" pitchFamily="34" charset="0"/>
                <a:cs typeface="Arial" panose="020B0604020202020204" pitchFamily="34" charset="0"/>
              </a:rPr>
              <a:t>35 marks </a:t>
            </a:r>
            <a:r>
              <a:rPr lang="en-US" dirty="0">
                <a:latin typeface="Arial" panose="020B0604020202020204" pitchFamily="34" charset="0"/>
                <a:cs typeface="Arial" panose="020B0604020202020204" pitchFamily="34" charset="0"/>
              </a:rPr>
              <a:t>each. </a:t>
            </a:r>
          </a:p>
          <a:p>
            <a:endParaRPr lang="en-US"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Example questions: </a:t>
            </a:r>
          </a:p>
        </p:txBody>
      </p:sp>
      <p:pic>
        <p:nvPicPr>
          <p:cNvPr id="2" name="Picture 1">
            <a:extLst>
              <a:ext uri="{FF2B5EF4-FFF2-40B4-BE49-F238E27FC236}">
                <a16:creationId xmlns:a16="http://schemas.microsoft.com/office/drawing/2014/main" id="{6BD02187-875F-499F-84FB-F51E2C95D9D6}"/>
              </a:ext>
            </a:extLst>
          </p:cNvPr>
          <p:cNvPicPr>
            <a:picLocks noChangeAspect="1"/>
          </p:cNvPicPr>
          <p:nvPr/>
        </p:nvPicPr>
        <p:blipFill>
          <a:blip r:embed="rId2"/>
          <a:stretch>
            <a:fillRect/>
          </a:stretch>
        </p:blipFill>
        <p:spPr>
          <a:xfrm>
            <a:off x="2144833" y="2550029"/>
            <a:ext cx="4854333" cy="379844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9569455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3147015"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Maths Paper 2 (Reasoning)</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86896" cy="1477328"/>
          </a:xfrm>
          <a:prstGeom prst="rect">
            <a:avLst/>
          </a:prstGeom>
          <a:noFill/>
        </p:spPr>
        <p:txBody>
          <a:bodyPr wrap="square" rtlCol="0">
            <a:spAutoFit/>
          </a:bodyPr>
          <a:lstStyle/>
          <a:p>
            <a:r>
              <a:rPr lang="en-US" dirty="0" err="1">
                <a:latin typeface="Arial" panose="020B0604020202020204" pitchFamily="34" charset="0"/>
                <a:cs typeface="Arial" panose="020B0604020202020204" pitchFamily="34" charset="0"/>
              </a:rPr>
              <a:t>Maths</a:t>
            </a:r>
            <a:r>
              <a:rPr lang="en-US" dirty="0">
                <a:latin typeface="Arial" panose="020B0604020202020204" pitchFamily="34" charset="0"/>
                <a:cs typeface="Arial" panose="020B0604020202020204" pitchFamily="34" charset="0"/>
              </a:rPr>
              <a:t> Paper 2 (Reasoning) will take place on </a:t>
            </a:r>
            <a:r>
              <a:rPr lang="en-US" b="1" dirty="0">
                <a:latin typeface="Arial" panose="020B0604020202020204" pitchFamily="34" charset="0"/>
                <a:cs typeface="Arial" panose="020B0604020202020204" pitchFamily="34" charset="0"/>
              </a:rPr>
              <a:t>Wednesday 15th May 2024</a:t>
            </a:r>
            <a:r>
              <a:rPr lang="en-US" dirty="0">
                <a:latin typeface="Arial" panose="020B0604020202020204" pitchFamily="34" charset="0"/>
                <a:cs typeface="Arial" panose="020B0604020202020204" pitchFamily="34" charset="0"/>
              </a:rPr>
              <a:t>.</a:t>
            </a:r>
          </a:p>
          <a:p>
            <a:r>
              <a:rPr lang="en-US" dirty="0" err="1">
                <a:latin typeface="Arial" panose="020B0604020202020204" pitchFamily="34" charset="0"/>
                <a:cs typeface="Arial" panose="020B0604020202020204" pitchFamily="34" charset="0"/>
              </a:rPr>
              <a:t>Maths</a:t>
            </a:r>
            <a:r>
              <a:rPr lang="en-US" dirty="0">
                <a:latin typeface="Arial" panose="020B0604020202020204" pitchFamily="34" charset="0"/>
                <a:cs typeface="Arial" panose="020B0604020202020204" pitchFamily="34" charset="0"/>
              </a:rPr>
              <a:t> Paper 3 (Reasoning) is scheduled for </a:t>
            </a:r>
            <a:r>
              <a:rPr lang="en-US" b="1" dirty="0">
                <a:latin typeface="Arial" panose="020B0604020202020204" pitchFamily="34" charset="0"/>
                <a:cs typeface="Arial" panose="020B0604020202020204" pitchFamily="34" charset="0"/>
              </a:rPr>
              <a:t>Thursday 16th May 2024.</a:t>
            </a:r>
          </a:p>
          <a:p>
            <a:r>
              <a:rPr lang="en-US" dirty="0">
                <a:latin typeface="Arial" panose="020B0604020202020204" pitchFamily="34" charset="0"/>
                <a:cs typeface="Arial" panose="020B0604020202020204" pitchFamily="34" charset="0"/>
              </a:rPr>
              <a:t>Both have standard timings of </a:t>
            </a:r>
            <a:r>
              <a:rPr lang="en-US" b="1" dirty="0">
                <a:latin typeface="Arial" panose="020B0604020202020204" pitchFamily="34" charset="0"/>
                <a:cs typeface="Arial" panose="020B0604020202020204" pitchFamily="34" charset="0"/>
              </a:rPr>
              <a:t>40 minutes</a:t>
            </a:r>
            <a:r>
              <a:rPr lang="en-US" dirty="0">
                <a:latin typeface="Arial" panose="020B0604020202020204" pitchFamily="34" charset="0"/>
                <a:cs typeface="Arial" panose="020B0604020202020204" pitchFamily="34" charset="0"/>
              </a:rPr>
              <a:t> and are worth </a:t>
            </a:r>
            <a:r>
              <a:rPr lang="en-US" b="1" dirty="0">
                <a:latin typeface="Arial" panose="020B0604020202020204" pitchFamily="34" charset="0"/>
                <a:cs typeface="Arial" panose="020B0604020202020204" pitchFamily="34" charset="0"/>
              </a:rPr>
              <a:t>35 marks </a:t>
            </a:r>
            <a:r>
              <a:rPr lang="en-US" dirty="0">
                <a:latin typeface="Arial" panose="020B0604020202020204" pitchFamily="34" charset="0"/>
                <a:cs typeface="Arial" panose="020B0604020202020204" pitchFamily="34" charset="0"/>
              </a:rPr>
              <a:t>each. </a:t>
            </a:r>
          </a:p>
          <a:p>
            <a:endParaRPr lang="en-US"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Example questions: </a:t>
            </a:r>
          </a:p>
        </p:txBody>
      </p:sp>
      <p:pic>
        <p:nvPicPr>
          <p:cNvPr id="9" name="Picture 8">
            <a:extLst>
              <a:ext uri="{FF2B5EF4-FFF2-40B4-BE49-F238E27FC236}">
                <a16:creationId xmlns:a16="http://schemas.microsoft.com/office/drawing/2014/main" id="{35714FAC-D083-4D06-AADD-DEDCD083C37A}"/>
              </a:ext>
            </a:extLst>
          </p:cNvPr>
          <p:cNvPicPr>
            <a:picLocks noChangeAspect="1"/>
          </p:cNvPicPr>
          <p:nvPr/>
        </p:nvPicPr>
        <p:blipFill>
          <a:blip r:embed="rId2"/>
          <a:stretch>
            <a:fillRect/>
          </a:stretch>
        </p:blipFill>
        <p:spPr>
          <a:xfrm>
            <a:off x="2144834" y="2550030"/>
            <a:ext cx="4896568" cy="3859160"/>
          </a:xfrm>
          <a:prstGeom prst="rect">
            <a:avLst/>
          </a:prstGeom>
        </p:spPr>
      </p:pic>
    </p:spTree>
    <p:extLst>
      <p:ext uri="{BB962C8B-B14F-4D97-AF65-F5344CB8AC3E}">
        <p14:creationId xmlns:p14="http://schemas.microsoft.com/office/powerpoint/2010/main" val="15704265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3147015"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Maths Paper 3 (Reasoning)</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86896" cy="1477328"/>
          </a:xfrm>
          <a:prstGeom prst="rect">
            <a:avLst/>
          </a:prstGeom>
          <a:noFill/>
        </p:spPr>
        <p:txBody>
          <a:bodyPr wrap="square" rtlCol="0">
            <a:spAutoFit/>
          </a:bodyPr>
          <a:lstStyle/>
          <a:p>
            <a:r>
              <a:rPr lang="en-US" dirty="0" err="1">
                <a:latin typeface="Arial" panose="020B0604020202020204" pitchFamily="34" charset="0"/>
                <a:cs typeface="Arial" panose="020B0604020202020204" pitchFamily="34" charset="0"/>
              </a:rPr>
              <a:t>Maths</a:t>
            </a:r>
            <a:r>
              <a:rPr lang="en-US" dirty="0">
                <a:latin typeface="Arial" panose="020B0604020202020204" pitchFamily="34" charset="0"/>
                <a:cs typeface="Arial" panose="020B0604020202020204" pitchFamily="34" charset="0"/>
              </a:rPr>
              <a:t> Paper 2 (Reasoning) will take place on </a:t>
            </a:r>
            <a:r>
              <a:rPr lang="en-US" b="1" dirty="0">
                <a:latin typeface="Arial" panose="020B0604020202020204" pitchFamily="34" charset="0"/>
                <a:cs typeface="Arial" panose="020B0604020202020204" pitchFamily="34" charset="0"/>
              </a:rPr>
              <a:t>Wednesday 15th May 2024</a:t>
            </a:r>
            <a:r>
              <a:rPr lang="en-US" dirty="0">
                <a:latin typeface="Arial" panose="020B0604020202020204" pitchFamily="34" charset="0"/>
                <a:cs typeface="Arial" panose="020B0604020202020204" pitchFamily="34" charset="0"/>
              </a:rPr>
              <a:t>.</a:t>
            </a:r>
          </a:p>
          <a:p>
            <a:r>
              <a:rPr lang="en-US" dirty="0" err="1">
                <a:latin typeface="Arial" panose="020B0604020202020204" pitchFamily="34" charset="0"/>
                <a:cs typeface="Arial" panose="020B0604020202020204" pitchFamily="34" charset="0"/>
              </a:rPr>
              <a:t>Maths</a:t>
            </a:r>
            <a:r>
              <a:rPr lang="en-US" dirty="0">
                <a:latin typeface="Arial" panose="020B0604020202020204" pitchFamily="34" charset="0"/>
                <a:cs typeface="Arial" panose="020B0604020202020204" pitchFamily="34" charset="0"/>
              </a:rPr>
              <a:t> Paper 3 (Reasoning) is scheduled for </a:t>
            </a:r>
            <a:r>
              <a:rPr lang="en-US" b="1" dirty="0">
                <a:latin typeface="Arial" panose="020B0604020202020204" pitchFamily="34" charset="0"/>
                <a:cs typeface="Arial" panose="020B0604020202020204" pitchFamily="34" charset="0"/>
              </a:rPr>
              <a:t>Thursday 16th May 2024.</a:t>
            </a:r>
          </a:p>
          <a:p>
            <a:r>
              <a:rPr lang="en-US" dirty="0">
                <a:latin typeface="Arial" panose="020B0604020202020204" pitchFamily="34" charset="0"/>
                <a:cs typeface="Arial" panose="020B0604020202020204" pitchFamily="34" charset="0"/>
              </a:rPr>
              <a:t>Both have standard timings of </a:t>
            </a:r>
            <a:r>
              <a:rPr lang="en-US" b="1" dirty="0">
                <a:latin typeface="Arial" panose="020B0604020202020204" pitchFamily="34" charset="0"/>
                <a:cs typeface="Arial" panose="020B0604020202020204" pitchFamily="34" charset="0"/>
              </a:rPr>
              <a:t>40 minutes</a:t>
            </a:r>
            <a:r>
              <a:rPr lang="en-US" dirty="0">
                <a:latin typeface="Arial" panose="020B0604020202020204" pitchFamily="34" charset="0"/>
                <a:cs typeface="Arial" panose="020B0604020202020204" pitchFamily="34" charset="0"/>
              </a:rPr>
              <a:t> and are worth </a:t>
            </a:r>
            <a:r>
              <a:rPr lang="en-US" b="1" dirty="0">
                <a:latin typeface="Arial" panose="020B0604020202020204" pitchFamily="34" charset="0"/>
                <a:cs typeface="Arial" panose="020B0604020202020204" pitchFamily="34" charset="0"/>
              </a:rPr>
              <a:t>35 marks </a:t>
            </a:r>
            <a:r>
              <a:rPr lang="en-US" dirty="0">
                <a:latin typeface="Arial" panose="020B0604020202020204" pitchFamily="34" charset="0"/>
                <a:cs typeface="Arial" panose="020B0604020202020204" pitchFamily="34" charset="0"/>
              </a:rPr>
              <a:t>each. </a:t>
            </a:r>
          </a:p>
          <a:p>
            <a:endParaRPr lang="en-US"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Example questions: </a:t>
            </a:r>
          </a:p>
        </p:txBody>
      </p:sp>
      <p:pic>
        <p:nvPicPr>
          <p:cNvPr id="6" name="Picture 5">
            <a:extLst>
              <a:ext uri="{FF2B5EF4-FFF2-40B4-BE49-F238E27FC236}">
                <a16:creationId xmlns:a16="http://schemas.microsoft.com/office/drawing/2014/main" id="{11374398-7639-4CA7-AA5F-DB33EFF1059A}"/>
              </a:ext>
            </a:extLst>
          </p:cNvPr>
          <p:cNvPicPr>
            <a:picLocks noChangeAspect="1"/>
          </p:cNvPicPr>
          <p:nvPr/>
        </p:nvPicPr>
        <p:blipFill>
          <a:blip r:embed="rId2"/>
          <a:stretch>
            <a:fillRect/>
          </a:stretch>
        </p:blipFill>
        <p:spPr>
          <a:xfrm>
            <a:off x="2159594" y="2550029"/>
            <a:ext cx="4824812" cy="370132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2644402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3147015"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Maths Paper 3 (Reasoning)</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86896" cy="1477328"/>
          </a:xfrm>
          <a:prstGeom prst="rect">
            <a:avLst/>
          </a:prstGeom>
          <a:noFill/>
        </p:spPr>
        <p:txBody>
          <a:bodyPr wrap="square" rtlCol="0">
            <a:spAutoFit/>
          </a:bodyPr>
          <a:lstStyle/>
          <a:p>
            <a:r>
              <a:rPr lang="en-US" dirty="0" err="1">
                <a:latin typeface="Arial" panose="020B0604020202020204" pitchFamily="34" charset="0"/>
                <a:cs typeface="Arial" panose="020B0604020202020204" pitchFamily="34" charset="0"/>
              </a:rPr>
              <a:t>Maths</a:t>
            </a:r>
            <a:r>
              <a:rPr lang="en-US" dirty="0">
                <a:latin typeface="Arial" panose="020B0604020202020204" pitchFamily="34" charset="0"/>
                <a:cs typeface="Arial" panose="020B0604020202020204" pitchFamily="34" charset="0"/>
              </a:rPr>
              <a:t> Paper 2 (Reasoning) will take place on </a:t>
            </a:r>
            <a:r>
              <a:rPr lang="en-US" b="1" dirty="0">
                <a:latin typeface="Arial" panose="020B0604020202020204" pitchFamily="34" charset="0"/>
                <a:cs typeface="Arial" panose="020B0604020202020204" pitchFamily="34" charset="0"/>
              </a:rPr>
              <a:t>Wednesday 15th May 2024</a:t>
            </a:r>
            <a:r>
              <a:rPr lang="en-US" dirty="0">
                <a:latin typeface="Arial" panose="020B0604020202020204" pitchFamily="34" charset="0"/>
                <a:cs typeface="Arial" panose="020B0604020202020204" pitchFamily="34" charset="0"/>
              </a:rPr>
              <a:t>.</a:t>
            </a:r>
          </a:p>
          <a:p>
            <a:r>
              <a:rPr lang="en-US" dirty="0" err="1">
                <a:latin typeface="Arial" panose="020B0604020202020204" pitchFamily="34" charset="0"/>
                <a:cs typeface="Arial" panose="020B0604020202020204" pitchFamily="34" charset="0"/>
              </a:rPr>
              <a:t>Maths</a:t>
            </a:r>
            <a:r>
              <a:rPr lang="en-US" dirty="0">
                <a:latin typeface="Arial" panose="020B0604020202020204" pitchFamily="34" charset="0"/>
                <a:cs typeface="Arial" panose="020B0604020202020204" pitchFamily="34" charset="0"/>
              </a:rPr>
              <a:t> Paper 3 (Reasoning) is scheduled for </a:t>
            </a:r>
            <a:r>
              <a:rPr lang="en-US" b="1" dirty="0">
                <a:latin typeface="Arial" panose="020B0604020202020204" pitchFamily="34" charset="0"/>
                <a:cs typeface="Arial" panose="020B0604020202020204" pitchFamily="34" charset="0"/>
              </a:rPr>
              <a:t>Thursday 16th May 2024.</a:t>
            </a:r>
          </a:p>
          <a:p>
            <a:r>
              <a:rPr lang="en-US" dirty="0">
                <a:latin typeface="Arial" panose="020B0604020202020204" pitchFamily="34" charset="0"/>
                <a:cs typeface="Arial" panose="020B0604020202020204" pitchFamily="34" charset="0"/>
              </a:rPr>
              <a:t>Both have standard timings of </a:t>
            </a:r>
            <a:r>
              <a:rPr lang="en-US" b="1" dirty="0">
                <a:latin typeface="Arial" panose="020B0604020202020204" pitchFamily="34" charset="0"/>
                <a:cs typeface="Arial" panose="020B0604020202020204" pitchFamily="34" charset="0"/>
              </a:rPr>
              <a:t>40 minutes</a:t>
            </a:r>
            <a:r>
              <a:rPr lang="en-US" dirty="0">
                <a:latin typeface="Arial" panose="020B0604020202020204" pitchFamily="34" charset="0"/>
                <a:cs typeface="Arial" panose="020B0604020202020204" pitchFamily="34" charset="0"/>
              </a:rPr>
              <a:t> and are worth </a:t>
            </a:r>
            <a:r>
              <a:rPr lang="en-US" b="1" dirty="0">
                <a:latin typeface="Arial" panose="020B0604020202020204" pitchFamily="34" charset="0"/>
                <a:cs typeface="Arial" panose="020B0604020202020204" pitchFamily="34" charset="0"/>
              </a:rPr>
              <a:t>35 marks </a:t>
            </a:r>
            <a:r>
              <a:rPr lang="en-US" dirty="0">
                <a:latin typeface="Arial" panose="020B0604020202020204" pitchFamily="34" charset="0"/>
                <a:cs typeface="Arial" panose="020B0604020202020204" pitchFamily="34" charset="0"/>
              </a:rPr>
              <a:t>each. </a:t>
            </a:r>
          </a:p>
          <a:p>
            <a:endParaRPr lang="en-US"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Example questions: </a:t>
            </a:r>
          </a:p>
        </p:txBody>
      </p:sp>
      <p:pic>
        <p:nvPicPr>
          <p:cNvPr id="6" name="Picture 5">
            <a:extLst>
              <a:ext uri="{FF2B5EF4-FFF2-40B4-BE49-F238E27FC236}">
                <a16:creationId xmlns:a16="http://schemas.microsoft.com/office/drawing/2014/main" id="{11374398-7639-4CA7-AA5F-DB33EFF1059A}"/>
              </a:ext>
            </a:extLst>
          </p:cNvPr>
          <p:cNvPicPr>
            <a:picLocks noChangeAspect="1"/>
          </p:cNvPicPr>
          <p:nvPr/>
        </p:nvPicPr>
        <p:blipFill>
          <a:blip r:embed="rId2"/>
          <a:stretch>
            <a:fillRect/>
          </a:stretch>
        </p:blipFill>
        <p:spPr>
          <a:xfrm>
            <a:off x="2159594" y="2550029"/>
            <a:ext cx="4824812" cy="3701320"/>
          </a:xfrm>
          <a:prstGeom prst="rect">
            <a:avLst/>
          </a:prstGeom>
          <a:effectLst>
            <a:outerShdw blurRad="50800" dist="38100" dir="2700000" algn="tl" rotWithShape="0">
              <a:prstClr val="black">
                <a:alpha val="40000"/>
              </a:prstClr>
            </a:outerShdw>
          </a:effectLst>
        </p:spPr>
      </p:pic>
      <p:sp>
        <p:nvSpPr>
          <p:cNvPr id="2" name="Arrow: Right 1">
            <a:extLst>
              <a:ext uri="{FF2B5EF4-FFF2-40B4-BE49-F238E27FC236}">
                <a16:creationId xmlns:a16="http://schemas.microsoft.com/office/drawing/2014/main" id="{673154FC-45A4-414C-B4D3-5A7EFE349BFF}"/>
              </a:ext>
            </a:extLst>
          </p:cNvPr>
          <p:cNvSpPr/>
          <p:nvPr/>
        </p:nvSpPr>
        <p:spPr>
          <a:xfrm rot="10800000">
            <a:off x="4572000" y="4130201"/>
            <a:ext cx="978408" cy="236932"/>
          </a:xfrm>
          <a:prstGeom prst="rightArrow">
            <a:avLst/>
          </a:prstGeom>
          <a:solidFill>
            <a:srgbClr val="FADF47"/>
          </a:solidFill>
          <a:ln>
            <a:solidFill>
              <a:srgbClr val="DA2E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460077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3147015"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Maths Paper 3 (Reasoning)</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86896" cy="1477328"/>
          </a:xfrm>
          <a:prstGeom prst="rect">
            <a:avLst/>
          </a:prstGeom>
          <a:noFill/>
        </p:spPr>
        <p:txBody>
          <a:bodyPr wrap="square" rtlCol="0">
            <a:spAutoFit/>
          </a:bodyPr>
          <a:lstStyle/>
          <a:p>
            <a:r>
              <a:rPr lang="en-US" dirty="0" err="1">
                <a:latin typeface="Arial" panose="020B0604020202020204" pitchFamily="34" charset="0"/>
                <a:cs typeface="Arial" panose="020B0604020202020204" pitchFamily="34" charset="0"/>
              </a:rPr>
              <a:t>Maths</a:t>
            </a:r>
            <a:r>
              <a:rPr lang="en-US" dirty="0">
                <a:latin typeface="Arial" panose="020B0604020202020204" pitchFamily="34" charset="0"/>
                <a:cs typeface="Arial" panose="020B0604020202020204" pitchFamily="34" charset="0"/>
              </a:rPr>
              <a:t> Paper 2 (Reasoning) will take place on </a:t>
            </a:r>
            <a:r>
              <a:rPr lang="en-US" b="1" dirty="0">
                <a:latin typeface="Arial" panose="020B0604020202020204" pitchFamily="34" charset="0"/>
                <a:cs typeface="Arial" panose="020B0604020202020204" pitchFamily="34" charset="0"/>
              </a:rPr>
              <a:t>Wednesday 15th May 2024</a:t>
            </a:r>
            <a:r>
              <a:rPr lang="en-US" dirty="0">
                <a:latin typeface="Arial" panose="020B0604020202020204" pitchFamily="34" charset="0"/>
                <a:cs typeface="Arial" panose="020B0604020202020204" pitchFamily="34" charset="0"/>
              </a:rPr>
              <a:t>.</a:t>
            </a:r>
          </a:p>
          <a:p>
            <a:r>
              <a:rPr lang="en-US" dirty="0" err="1">
                <a:latin typeface="Arial" panose="020B0604020202020204" pitchFamily="34" charset="0"/>
                <a:cs typeface="Arial" panose="020B0604020202020204" pitchFamily="34" charset="0"/>
              </a:rPr>
              <a:t>Maths</a:t>
            </a:r>
            <a:r>
              <a:rPr lang="en-US" dirty="0">
                <a:latin typeface="Arial" panose="020B0604020202020204" pitchFamily="34" charset="0"/>
                <a:cs typeface="Arial" panose="020B0604020202020204" pitchFamily="34" charset="0"/>
              </a:rPr>
              <a:t> Paper 3 (Reasoning) is scheduled for </a:t>
            </a:r>
            <a:r>
              <a:rPr lang="en-US" b="1" dirty="0">
                <a:latin typeface="Arial" panose="020B0604020202020204" pitchFamily="34" charset="0"/>
                <a:cs typeface="Arial" panose="020B0604020202020204" pitchFamily="34" charset="0"/>
              </a:rPr>
              <a:t>Thursday 16th May 2024.</a:t>
            </a:r>
          </a:p>
          <a:p>
            <a:r>
              <a:rPr lang="en-US" dirty="0">
                <a:latin typeface="Arial" panose="020B0604020202020204" pitchFamily="34" charset="0"/>
                <a:cs typeface="Arial" panose="020B0604020202020204" pitchFamily="34" charset="0"/>
              </a:rPr>
              <a:t>Both have standard timings of </a:t>
            </a:r>
            <a:r>
              <a:rPr lang="en-US" b="1" dirty="0">
                <a:latin typeface="Arial" panose="020B0604020202020204" pitchFamily="34" charset="0"/>
                <a:cs typeface="Arial" panose="020B0604020202020204" pitchFamily="34" charset="0"/>
              </a:rPr>
              <a:t>40 minutes</a:t>
            </a:r>
            <a:r>
              <a:rPr lang="en-US" dirty="0">
                <a:latin typeface="Arial" panose="020B0604020202020204" pitchFamily="34" charset="0"/>
                <a:cs typeface="Arial" panose="020B0604020202020204" pitchFamily="34" charset="0"/>
              </a:rPr>
              <a:t> and are worth </a:t>
            </a:r>
            <a:r>
              <a:rPr lang="en-US" b="1" dirty="0">
                <a:latin typeface="Arial" panose="020B0604020202020204" pitchFamily="34" charset="0"/>
                <a:cs typeface="Arial" panose="020B0604020202020204" pitchFamily="34" charset="0"/>
              </a:rPr>
              <a:t>35 marks </a:t>
            </a:r>
            <a:r>
              <a:rPr lang="en-US" dirty="0">
                <a:latin typeface="Arial" panose="020B0604020202020204" pitchFamily="34" charset="0"/>
                <a:cs typeface="Arial" panose="020B0604020202020204" pitchFamily="34" charset="0"/>
              </a:rPr>
              <a:t>each. </a:t>
            </a:r>
          </a:p>
          <a:p>
            <a:endParaRPr lang="en-US"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Example questions: </a:t>
            </a:r>
          </a:p>
        </p:txBody>
      </p:sp>
      <p:pic>
        <p:nvPicPr>
          <p:cNvPr id="2" name="Picture 1">
            <a:extLst>
              <a:ext uri="{FF2B5EF4-FFF2-40B4-BE49-F238E27FC236}">
                <a16:creationId xmlns:a16="http://schemas.microsoft.com/office/drawing/2014/main" id="{2D0D3D26-A644-414F-A998-163CA8761D7B}"/>
              </a:ext>
            </a:extLst>
          </p:cNvPr>
          <p:cNvPicPr>
            <a:picLocks noChangeAspect="1"/>
          </p:cNvPicPr>
          <p:nvPr/>
        </p:nvPicPr>
        <p:blipFill>
          <a:blip r:embed="rId2"/>
          <a:stretch>
            <a:fillRect/>
          </a:stretch>
        </p:blipFill>
        <p:spPr>
          <a:xfrm>
            <a:off x="1147762" y="3429000"/>
            <a:ext cx="6848475" cy="16002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165638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3147015"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Maths Paper 3 (Reasoning)</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86896" cy="1477328"/>
          </a:xfrm>
          <a:prstGeom prst="rect">
            <a:avLst/>
          </a:prstGeom>
          <a:noFill/>
        </p:spPr>
        <p:txBody>
          <a:bodyPr wrap="square" rtlCol="0">
            <a:spAutoFit/>
          </a:bodyPr>
          <a:lstStyle/>
          <a:p>
            <a:r>
              <a:rPr lang="en-US" dirty="0" err="1">
                <a:latin typeface="Arial" panose="020B0604020202020204" pitchFamily="34" charset="0"/>
                <a:cs typeface="Arial" panose="020B0604020202020204" pitchFamily="34" charset="0"/>
              </a:rPr>
              <a:t>Maths</a:t>
            </a:r>
            <a:r>
              <a:rPr lang="en-US" dirty="0">
                <a:latin typeface="Arial" panose="020B0604020202020204" pitchFamily="34" charset="0"/>
                <a:cs typeface="Arial" panose="020B0604020202020204" pitchFamily="34" charset="0"/>
              </a:rPr>
              <a:t> Paper 2 (Reasoning) will take place on </a:t>
            </a:r>
            <a:r>
              <a:rPr lang="en-US" b="1" dirty="0">
                <a:latin typeface="Arial" panose="020B0604020202020204" pitchFamily="34" charset="0"/>
                <a:cs typeface="Arial" panose="020B0604020202020204" pitchFamily="34" charset="0"/>
              </a:rPr>
              <a:t>Wednesday 15th May 2024</a:t>
            </a:r>
            <a:r>
              <a:rPr lang="en-US" dirty="0">
                <a:latin typeface="Arial" panose="020B0604020202020204" pitchFamily="34" charset="0"/>
                <a:cs typeface="Arial" panose="020B0604020202020204" pitchFamily="34" charset="0"/>
              </a:rPr>
              <a:t>.</a:t>
            </a:r>
          </a:p>
          <a:p>
            <a:r>
              <a:rPr lang="en-US" dirty="0" err="1">
                <a:latin typeface="Arial" panose="020B0604020202020204" pitchFamily="34" charset="0"/>
                <a:cs typeface="Arial" panose="020B0604020202020204" pitchFamily="34" charset="0"/>
              </a:rPr>
              <a:t>Maths</a:t>
            </a:r>
            <a:r>
              <a:rPr lang="en-US" dirty="0">
                <a:latin typeface="Arial" panose="020B0604020202020204" pitchFamily="34" charset="0"/>
                <a:cs typeface="Arial" panose="020B0604020202020204" pitchFamily="34" charset="0"/>
              </a:rPr>
              <a:t> Paper 3 (Reasoning) is scheduled for </a:t>
            </a:r>
            <a:r>
              <a:rPr lang="en-US" b="1" dirty="0">
                <a:latin typeface="Arial" panose="020B0604020202020204" pitchFamily="34" charset="0"/>
                <a:cs typeface="Arial" panose="020B0604020202020204" pitchFamily="34" charset="0"/>
              </a:rPr>
              <a:t>Thursday 16th May 2024.</a:t>
            </a:r>
          </a:p>
          <a:p>
            <a:r>
              <a:rPr lang="en-US" dirty="0">
                <a:latin typeface="Arial" panose="020B0604020202020204" pitchFamily="34" charset="0"/>
                <a:cs typeface="Arial" panose="020B0604020202020204" pitchFamily="34" charset="0"/>
              </a:rPr>
              <a:t>Both have standard timings of </a:t>
            </a:r>
            <a:r>
              <a:rPr lang="en-US" b="1" dirty="0">
                <a:latin typeface="Arial" panose="020B0604020202020204" pitchFamily="34" charset="0"/>
                <a:cs typeface="Arial" panose="020B0604020202020204" pitchFamily="34" charset="0"/>
              </a:rPr>
              <a:t>40 minutes</a:t>
            </a:r>
            <a:r>
              <a:rPr lang="en-US" dirty="0">
                <a:latin typeface="Arial" panose="020B0604020202020204" pitchFamily="34" charset="0"/>
                <a:cs typeface="Arial" panose="020B0604020202020204" pitchFamily="34" charset="0"/>
              </a:rPr>
              <a:t> and are worth </a:t>
            </a:r>
            <a:r>
              <a:rPr lang="en-US" b="1" dirty="0">
                <a:latin typeface="Arial" panose="020B0604020202020204" pitchFamily="34" charset="0"/>
                <a:cs typeface="Arial" panose="020B0604020202020204" pitchFamily="34" charset="0"/>
              </a:rPr>
              <a:t>35 marks </a:t>
            </a:r>
            <a:r>
              <a:rPr lang="en-US" dirty="0">
                <a:latin typeface="Arial" panose="020B0604020202020204" pitchFamily="34" charset="0"/>
                <a:cs typeface="Arial" panose="020B0604020202020204" pitchFamily="34" charset="0"/>
              </a:rPr>
              <a:t>each. </a:t>
            </a:r>
          </a:p>
          <a:p>
            <a:endParaRPr lang="en-US"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Example questions: </a:t>
            </a:r>
          </a:p>
        </p:txBody>
      </p:sp>
      <p:pic>
        <p:nvPicPr>
          <p:cNvPr id="2" name="Picture 1">
            <a:extLst>
              <a:ext uri="{FF2B5EF4-FFF2-40B4-BE49-F238E27FC236}">
                <a16:creationId xmlns:a16="http://schemas.microsoft.com/office/drawing/2014/main" id="{2D0D3D26-A644-414F-A998-163CA8761D7B}"/>
              </a:ext>
            </a:extLst>
          </p:cNvPr>
          <p:cNvPicPr>
            <a:picLocks noChangeAspect="1"/>
          </p:cNvPicPr>
          <p:nvPr/>
        </p:nvPicPr>
        <p:blipFill>
          <a:blip r:embed="rId2"/>
          <a:stretch>
            <a:fillRect/>
          </a:stretch>
        </p:blipFill>
        <p:spPr>
          <a:xfrm>
            <a:off x="1147762" y="3429000"/>
            <a:ext cx="6848475" cy="1600200"/>
          </a:xfrm>
          <a:prstGeom prst="rect">
            <a:avLst/>
          </a:prstGeom>
          <a:effectLst>
            <a:outerShdw blurRad="50800" dist="38100" dir="2700000" algn="tl" rotWithShape="0">
              <a:prstClr val="black">
                <a:alpha val="40000"/>
              </a:prstClr>
            </a:outerShdw>
          </a:effectLst>
        </p:spPr>
      </p:pic>
      <p:sp>
        <p:nvSpPr>
          <p:cNvPr id="3" name="Rectangle 2">
            <a:extLst>
              <a:ext uri="{FF2B5EF4-FFF2-40B4-BE49-F238E27FC236}">
                <a16:creationId xmlns:a16="http://schemas.microsoft.com/office/drawing/2014/main" id="{08285403-1877-4B21-BDC4-F33ABE5CC19C}"/>
              </a:ext>
            </a:extLst>
          </p:cNvPr>
          <p:cNvSpPr/>
          <p:nvPr/>
        </p:nvSpPr>
        <p:spPr>
          <a:xfrm>
            <a:off x="1828688" y="4339016"/>
            <a:ext cx="5431873" cy="369332"/>
          </a:xfrm>
          <a:prstGeom prst="rect">
            <a:avLst/>
          </a:prstGeom>
        </p:spPr>
        <p:txBody>
          <a:bodyPr wrap="square">
            <a:spAutoFit/>
          </a:bodyPr>
          <a:lstStyle/>
          <a:p>
            <a:r>
              <a:rPr lang="en-US" dirty="0">
                <a:solidFill>
                  <a:srgbClr val="DA2E41"/>
                </a:solidFill>
                <a:latin typeface="Arial" panose="020B0604020202020204" pitchFamily="34" charset="0"/>
                <a:cs typeface="Arial" panose="020B0604020202020204" pitchFamily="34" charset="0"/>
              </a:rPr>
              <a:t>Fifty-three thousand, one hundred and forty-eight</a:t>
            </a:r>
            <a:endParaRPr lang="en-GB" dirty="0">
              <a:solidFill>
                <a:srgbClr val="DA2E4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756272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3147015"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Maths Paper 3 (Reasoning)</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86896" cy="1477328"/>
          </a:xfrm>
          <a:prstGeom prst="rect">
            <a:avLst/>
          </a:prstGeom>
          <a:noFill/>
        </p:spPr>
        <p:txBody>
          <a:bodyPr wrap="square" rtlCol="0">
            <a:spAutoFit/>
          </a:bodyPr>
          <a:lstStyle/>
          <a:p>
            <a:r>
              <a:rPr lang="en-US" dirty="0" err="1">
                <a:latin typeface="Arial" panose="020B0604020202020204" pitchFamily="34" charset="0"/>
                <a:cs typeface="Arial" panose="020B0604020202020204" pitchFamily="34" charset="0"/>
              </a:rPr>
              <a:t>Maths</a:t>
            </a:r>
            <a:r>
              <a:rPr lang="en-US" dirty="0">
                <a:latin typeface="Arial" panose="020B0604020202020204" pitchFamily="34" charset="0"/>
                <a:cs typeface="Arial" panose="020B0604020202020204" pitchFamily="34" charset="0"/>
              </a:rPr>
              <a:t> Paper 2 (Reasoning) will take place on </a:t>
            </a:r>
            <a:r>
              <a:rPr lang="en-US" b="1" dirty="0">
                <a:latin typeface="Arial" panose="020B0604020202020204" pitchFamily="34" charset="0"/>
                <a:cs typeface="Arial" panose="020B0604020202020204" pitchFamily="34" charset="0"/>
              </a:rPr>
              <a:t>Wednesday 15th May 2024</a:t>
            </a:r>
            <a:r>
              <a:rPr lang="en-US" dirty="0">
                <a:latin typeface="Arial" panose="020B0604020202020204" pitchFamily="34" charset="0"/>
                <a:cs typeface="Arial" panose="020B0604020202020204" pitchFamily="34" charset="0"/>
              </a:rPr>
              <a:t>.</a:t>
            </a:r>
          </a:p>
          <a:p>
            <a:r>
              <a:rPr lang="en-US" dirty="0" err="1">
                <a:latin typeface="Arial" panose="020B0604020202020204" pitchFamily="34" charset="0"/>
                <a:cs typeface="Arial" panose="020B0604020202020204" pitchFamily="34" charset="0"/>
              </a:rPr>
              <a:t>Maths</a:t>
            </a:r>
            <a:r>
              <a:rPr lang="en-US" dirty="0">
                <a:latin typeface="Arial" panose="020B0604020202020204" pitchFamily="34" charset="0"/>
                <a:cs typeface="Arial" panose="020B0604020202020204" pitchFamily="34" charset="0"/>
              </a:rPr>
              <a:t> Paper 3 (Reasoning) is scheduled for </a:t>
            </a:r>
            <a:r>
              <a:rPr lang="en-US" b="1" dirty="0">
                <a:latin typeface="Arial" panose="020B0604020202020204" pitchFamily="34" charset="0"/>
                <a:cs typeface="Arial" panose="020B0604020202020204" pitchFamily="34" charset="0"/>
              </a:rPr>
              <a:t>Thursday 16th May 2024.</a:t>
            </a:r>
          </a:p>
          <a:p>
            <a:r>
              <a:rPr lang="en-US" dirty="0">
                <a:latin typeface="Arial" panose="020B0604020202020204" pitchFamily="34" charset="0"/>
                <a:cs typeface="Arial" panose="020B0604020202020204" pitchFamily="34" charset="0"/>
              </a:rPr>
              <a:t>Both have standard timings of </a:t>
            </a:r>
            <a:r>
              <a:rPr lang="en-US" b="1" dirty="0">
                <a:latin typeface="Arial" panose="020B0604020202020204" pitchFamily="34" charset="0"/>
                <a:cs typeface="Arial" panose="020B0604020202020204" pitchFamily="34" charset="0"/>
              </a:rPr>
              <a:t>40 minutes</a:t>
            </a:r>
            <a:r>
              <a:rPr lang="en-US" dirty="0">
                <a:latin typeface="Arial" panose="020B0604020202020204" pitchFamily="34" charset="0"/>
                <a:cs typeface="Arial" panose="020B0604020202020204" pitchFamily="34" charset="0"/>
              </a:rPr>
              <a:t> and are worth </a:t>
            </a:r>
            <a:r>
              <a:rPr lang="en-US" b="1" dirty="0">
                <a:latin typeface="Arial" panose="020B0604020202020204" pitchFamily="34" charset="0"/>
                <a:cs typeface="Arial" panose="020B0604020202020204" pitchFamily="34" charset="0"/>
              </a:rPr>
              <a:t>35 marks </a:t>
            </a:r>
            <a:r>
              <a:rPr lang="en-US" dirty="0">
                <a:latin typeface="Arial" panose="020B0604020202020204" pitchFamily="34" charset="0"/>
                <a:cs typeface="Arial" panose="020B0604020202020204" pitchFamily="34" charset="0"/>
              </a:rPr>
              <a:t>each. </a:t>
            </a:r>
          </a:p>
          <a:p>
            <a:endParaRPr lang="en-US"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Example questions: </a:t>
            </a:r>
          </a:p>
        </p:txBody>
      </p:sp>
      <p:pic>
        <p:nvPicPr>
          <p:cNvPr id="3" name="Picture 2">
            <a:extLst>
              <a:ext uri="{FF2B5EF4-FFF2-40B4-BE49-F238E27FC236}">
                <a16:creationId xmlns:a16="http://schemas.microsoft.com/office/drawing/2014/main" id="{BB434394-396D-4D0D-81A8-8ED8E3EDA1A3}"/>
              </a:ext>
            </a:extLst>
          </p:cNvPr>
          <p:cNvPicPr>
            <a:picLocks noChangeAspect="1"/>
          </p:cNvPicPr>
          <p:nvPr/>
        </p:nvPicPr>
        <p:blipFill>
          <a:blip r:embed="rId2"/>
          <a:stretch>
            <a:fillRect/>
          </a:stretch>
        </p:blipFill>
        <p:spPr>
          <a:xfrm>
            <a:off x="1851825" y="2571295"/>
            <a:ext cx="5440350" cy="365776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615803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3147015"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Maths Paper 3 (Reasoning)</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86896" cy="1477328"/>
          </a:xfrm>
          <a:prstGeom prst="rect">
            <a:avLst/>
          </a:prstGeom>
          <a:noFill/>
        </p:spPr>
        <p:txBody>
          <a:bodyPr wrap="square" rtlCol="0">
            <a:spAutoFit/>
          </a:bodyPr>
          <a:lstStyle/>
          <a:p>
            <a:r>
              <a:rPr lang="en-US" dirty="0" err="1">
                <a:latin typeface="Arial" panose="020B0604020202020204" pitchFamily="34" charset="0"/>
                <a:cs typeface="Arial" panose="020B0604020202020204" pitchFamily="34" charset="0"/>
              </a:rPr>
              <a:t>Maths</a:t>
            </a:r>
            <a:r>
              <a:rPr lang="en-US" dirty="0">
                <a:latin typeface="Arial" panose="020B0604020202020204" pitchFamily="34" charset="0"/>
                <a:cs typeface="Arial" panose="020B0604020202020204" pitchFamily="34" charset="0"/>
              </a:rPr>
              <a:t> Paper 2 (Reasoning) will take place on </a:t>
            </a:r>
            <a:r>
              <a:rPr lang="en-US" b="1" dirty="0">
                <a:latin typeface="Arial" panose="020B0604020202020204" pitchFamily="34" charset="0"/>
                <a:cs typeface="Arial" panose="020B0604020202020204" pitchFamily="34" charset="0"/>
              </a:rPr>
              <a:t>Wednesday 15th May 2024</a:t>
            </a:r>
            <a:r>
              <a:rPr lang="en-US" dirty="0">
                <a:latin typeface="Arial" panose="020B0604020202020204" pitchFamily="34" charset="0"/>
                <a:cs typeface="Arial" panose="020B0604020202020204" pitchFamily="34" charset="0"/>
              </a:rPr>
              <a:t>.</a:t>
            </a:r>
          </a:p>
          <a:p>
            <a:r>
              <a:rPr lang="en-US" dirty="0" err="1">
                <a:latin typeface="Arial" panose="020B0604020202020204" pitchFamily="34" charset="0"/>
                <a:cs typeface="Arial" panose="020B0604020202020204" pitchFamily="34" charset="0"/>
              </a:rPr>
              <a:t>Maths</a:t>
            </a:r>
            <a:r>
              <a:rPr lang="en-US" dirty="0">
                <a:latin typeface="Arial" panose="020B0604020202020204" pitchFamily="34" charset="0"/>
                <a:cs typeface="Arial" panose="020B0604020202020204" pitchFamily="34" charset="0"/>
              </a:rPr>
              <a:t> Paper 3 (Reasoning) is scheduled for </a:t>
            </a:r>
            <a:r>
              <a:rPr lang="en-US" b="1" dirty="0">
                <a:latin typeface="Arial" panose="020B0604020202020204" pitchFamily="34" charset="0"/>
                <a:cs typeface="Arial" panose="020B0604020202020204" pitchFamily="34" charset="0"/>
              </a:rPr>
              <a:t>Thursday 16th May 2024.</a:t>
            </a:r>
          </a:p>
          <a:p>
            <a:r>
              <a:rPr lang="en-US" dirty="0">
                <a:latin typeface="Arial" panose="020B0604020202020204" pitchFamily="34" charset="0"/>
                <a:cs typeface="Arial" panose="020B0604020202020204" pitchFamily="34" charset="0"/>
              </a:rPr>
              <a:t>Both have standard timings of </a:t>
            </a:r>
            <a:r>
              <a:rPr lang="en-US" b="1" dirty="0">
                <a:latin typeface="Arial" panose="020B0604020202020204" pitchFamily="34" charset="0"/>
                <a:cs typeface="Arial" panose="020B0604020202020204" pitchFamily="34" charset="0"/>
              </a:rPr>
              <a:t>40 minutes</a:t>
            </a:r>
            <a:r>
              <a:rPr lang="en-US" dirty="0">
                <a:latin typeface="Arial" panose="020B0604020202020204" pitchFamily="34" charset="0"/>
                <a:cs typeface="Arial" panose="020B0604020202020204" pitchFamily="34" charset="0"/>
              </a:rPr>
              <a:t> and are worth </a:t>
            </a:r>
            <a:r>
              <a:rPr lang="en-US" b="1" dirty="0">
                <a:latin typeface="Arial" panose="020B0604020202020204" pitchFamily="34" charset="0"/>
                <a:cs typeface="Arial" panose="020B0604020202020204" pitchFamily="34" charset="0"/>
              </a:rPr>
              <a:t>35 marks </a:t>
            </a:r>
            <a:r>
              <a:rPr lang="en-US" dirty="0">
                <a:latin typeface="Arial" panose="020B0604020202020204" pitchFamily="34" charset="0"/>
                <a:cs typeface="Arial" panose="020B0604020202020204" pitchFamily="34" charset="0"/>
              </a:rPr>
              <a:t>each. </a:t>
            </a:r>
          </a:p>
          <a:p>
            <a:endParaRPr lang="en-US"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Example questions: </a:t>
            </a:r>
          </a:p>
        </p:txBody>
      </p:sp>
      <p:pic>
        <p:nvPicPr>
          <p:cNvPr id="10" name="Picture 9">
            <a:extLst>
              <a:ext uri="{FF2B5EF4-FFF2-40B4-BE49-F238E27FC236}">
                <a16:creationId xmlns:a16="http://schemas.microsoft.com/office/drawing/2014/main" id="{52A9597C-64B5-4D0A-BD58-A39A119AC3A3}"/>
              </a:ext>
            </a:extLst>
          </p:cNvPr>
          <p:cNvPicPr>
            <a:picLocks noChangeAspect="1"/>
          </p:cNvPicPr>
          <p:nvPr/>
        </p:nvPicPr>
        <p:blipFill>
          <a:blip r:embed="rId2"/>
          <a:stretch>
            <a:fillRect/>
          </a:stretch>
        </p:blipFill>
        <p:spPr>
          <a:xfrm>
            <a:off x="1851825" y="2550029"/>
            <a:ext cx="5482825" cy="3741714"/>
          </a:xfrm>
          <a:prstGeom prst="rect">
            <a:avLst/>
          </a:prstGeom>
        </p:spPr>
      </p:pic>
    </p:spTree>
    <p:extLst>
      <p:ext uri="{BB962C8B-B14F-4D97-AF65-F5344CB8AC3E}">
        <p14:creationId xmlns:p14="http://schemas.microsoft.com/office/powerpoint/2010/main" val="8725489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6344429"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How can I support my child in preparing for their SATs? </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86896" cy="5262979"/>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Firstly, a positive attitude goes a long way – so as much encouragement and support as possible (but we don’t need to tell you that)!</a:t>
            </a:r>
          </a:p>
          <a:p>
            <a:endParaRPr lang="en-GB" dirty="0">
              <a:latin typeface="Arial" panose="020B0604020202020204" pitchFamily="34" charset="0"/>
              <a:cs typeface="Arial" panose="020B0604020202020204" pitchFamily="34" charset="0"/>
            </a:endParaRPr>
          </a:p>
          <a:p>
            <a:pPr>
              <a:spcAft>
                <a:spcPts val="600"/>
              </a:spcAft>
            </a:pPr>
            <a:r>
              <a:rPr lang="en-GB" dirty="0">
                <a:latin typeface="Arial" panose="020B0604020202020204" pitchFamily="34" charset="0"/>
                <a:cs typeface="Arial" panose="020B0604020202020204" pitchFamily="34" charset="0"/>
              </a:rPr>
              <a:t>Some further tips:</a:t>
            </a:r>
          </a:p>
          <a:p>
            <a:pPr>
              <a:spcAft>
                <a:spcPts val="600"/>
              </a:spcAft>
            </a:pPr>
            <a:r>
              <a:rPr lang="en-US" sz="1600" dirty="0">
                <a:solidFill>
                  <a:srgbClr val="388CDA"/>
                </a:solidFill>
                <a:latin typeface="Arial" panose="020B0604020202020204" pitchFamily="34" charset="0"/>
                <a:cs typeface="Arial" panose="020B0604020202020204" pitchFamily="34" charset="0"/>
              </a:rPr>
              <a:t>• Attend any meetings the school holds about SATs; </a:t>
            </a:r>
          </a:p>
          <a:p>
            <a:pPr>
              <a:spcAft>
                <a:spcPts val="600"/>
              </a:spcAft>
            </a:pPr>
            <a:r>
              <a:rPr lang="en-US" sz="1600" dirty="0">
                <a:solidFill>
                  <a:srgbClr val="388CDA"/>
                </a:solidFill>
                <a:latin typeface="Arial" panose="020B0604020202020204" pitchFamily="34" charset="0"/>
                <a:cs typeface="Arial" panose="020B0604020202020204" pitchFamily="34" charset="0"/>
              </a:rPr>
              <a:t>• Direct any questions or concerns you have about SATs to your child’s teacher, rather than worry your child with them; </a:t>
            </a:r>
          </a:p>
          <a:p>
            <a:pPr>
              <a:spcAft>
                <a:spcPts val="600"/>
              </a:spcAft>
            </a:pPr>
            <a:r>
              <a:rPr lang="en-US" sz="1600" dirty="0">
                <a:solidFill>
                  <a:srgbClr val="388CDA"/>
                </a:solidFill>
                <a:latin typeface="Arial" panose="020B0604020202020204" pitchFamily="34" charset="0"/>
                <a:cs typeface="Arial" panose="020B0604020202020204" pitchFamily="34" charset="0"/>
              </a:rPr>
              <a:t>• Give your child opportunities to go outside and avoid overuse of screens - this can apply to leisure pursuits as well as how they study; </a:t>
            </a:r>
          </a:p>
          <a:p>
            <a:pPr>
              <a:spcAft>
                <a:spcPts val="600"/>
              </a:spcAft>
            </a:pPr>
            <a:r>
              <a:rPr lang="en-US" sz="1600" dirty="0">
                <a:solidFill>
                  <a:srgbClr val="388CDA"/>
                </a:solidFill>
                <a:latin typeface="Arial" panose="020B0604020202020204" pitchFamily="34" charset="0"/>
                <a:cs typeface="Arial" panose="020B0604020202020204" pitchFamily="34" charset="0"/>
              </a:rPr>
              <a:t>• Try to provide a quiet corner of the house for homework and study, that’s as free from distractions as possible;</a:t>
            </a:r>
          </a:p>
          <a:p>
            <a:pPr>
              <a:spcAft>
                <a:spcPts val="600"/>
              </a:spcAft>
            </a:pPr>
            <a:r>
              <a:rPr lang="en-US" sz="1600" dirty="0">
                <a:solidFill>
                  <a:srgbClr val="388CDA"/>
                </a:solidFill>
                <a:latin typeface="Arial" panose="020B0604020202020204" pitchFamily="34" charset="0"/>
                <a:cs typeface="Arial" panose="020B0604020202020204" pitchFamily="34" charset="0"/>
              </a:rPr>
              <a:t> • Encourage your child to talk to their teacher or another adult they trust if they express persisting anxieties about SATs. Remember that a small amount of anxiety is normal and not harmful; </a:t>
            </a:r>
          </a:p>
          <a:p>
            <a:pPr>
              <a:spcAft>
                <a:spcPts val="600"/>
              </a:spcAft>
            </a:pPr>
            <a:r>
              <a:rPr lang="en-US" sz="1600" dirty="0">
                <a:solidFill>
                  <a:srgbClr val="388CDA"/>
                </a:solidFill>
                <a:latin typeface="Arial" panose="020B0604020202020204" pitchFamily="34" charset="0"/>
                <a:cs typeface="Arial" panose="020B0604020202020204" pitchFamily="34" charset="0"/>
              </a:rPr>
              <a:t>• If your child is unwilling to talk to their teacher, talk to them yourself; </a:t>
            </a:r>
          </a:p>
          <a:p>
            <a:pPr>
              <a:spcAft>
                <a:spcPts val="600"/>
              </a:spcAft>
            </a:pPr>
            <a:r>
              <a:rPr lang="en-US" sz="1600" dirty="0">
                <a:solidFill>
                  <a:srgbClr val="388CDA"/>
                </a:solidFill>
                <a:latin typeface="Arial" panose="020B0604020202020204" pitchFamily="34" charset="0"/>
                <a:cs typeface="Arial" panose="020B0604020202020204" pitchFamily="34" charset="0"/>
              </a:rPr>
              <a:t>• Plan something nice and fun for the weekends before and after SATs – this will help your child start the week well and also give them something to look forward to; </a:t>
            </a:r>
          </a:p>
          <a:p>
            <a:pPr>
              <a:spcAft>
                <a:spcPts val="600"/>
              </a:spcAft>
            </a:pPr>
            <a:r>
              <a:rPr lang="en-US" sz="1600" dirty="0">
                <a:solidFill>
                  <a:srgbClr val="388CDA"/>
                </a:solidFill>
                <a:latin typeface="Arial" panose="020B0604020202020204" pitchFamily="34" charset="0"/>
                <a:cs typeface="Arial" panose="020B0604020202020204" pitchFamily="34" charset="0"/>
              </a:rPr>
              <a:t>• Ensure your child is eating and drinking well, and getting a suitable amount of sleep.</a:t>
            </a:r>
            <a:endParaRPr lang="en-GB" sz="1600" dirty="0">
              <a:solidFill>
                <a:srgbClr val="388CDA"/>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DBE6AD01-527D-4EAE-9C3A-4E24D216E7CE}"/>
              </a:ext>
            </a:extLst>
          </p:cNvPr>
          <p:cNvSpPr txBox="1"/>
          <p:nvPr/>
        </p:nvSpPr>
        <p:spPr>
          <a:xfrm>
            <a:off x="2794326" y="1677798"/>
            <a:ext cx="5330113" cy="584775"/>
          </a:xfrm>
          <a:prstGeom prst="rect">
            <a:avLst/>
          </a:prstGeom>
          <a:noFill/>
          <a:ln w="38100">
            <a:solidFill>
              <a:srgbClr val="DA2E41"/>
            </a:solidFill>
          </a:ln>
        </p:spPr>
        <p:txBody>
          <a:bodyPr wrap="none" rtlCol="0">
            <a:spAutoFit/>
          </a:bodyPr>
          <a:lstStyle/>
          <a:p>
            <a:r>
              <a:rPr lang="en-GB" sz="1600" b="1" dirty="0">
                <a:solidFill>
                  <a:srgbClr val="DA2E41"/>
                </a:solidFill>
                <a:latin typeface="Arial" panose="020B0604020202020204" pitchFamily="34" charset="0"/>
                <a:cs typeface="Arial" panose="020B0604020202020204" pitchFamily="34" charset="0"/>
              </a:rPr>
              <a:t>DO NOT USE PAST PAPERS </a:t>
            </a:r>
            <a:r>
              <a:rPr lang="en-GB" sz="1600" dirty="0">
                <a:solidFill>
                  <a:srgbClr val="DA2E41"/>
                </a:solidFill>
                <a:latin typeface="Arial" panose="020B0604020202020204" pitchFamily="34" charset="0"/>
                <a:cs typeface="Arial" panose="020B0604020202020204" pitchFamily="34" charset="0"/>
              </a:rPr>
              <a:t>– if your child has a tutor, </a:t>
            </a:r>
          </a:p>
          <a:p>
            <a:r>
              <a:rPr lang="en-GB" sz="1600" dirty="0">
                <a:solidFill>
                  <a:srgbClr val="DA2E41"/>
                </a:solidFill>
                <a:latin typeface="Arial" panose="020B0604020202020204" pitchFamily="34" charset="0"/>
                <a:cs typeface="Arial" panose="020B0604020202020204" pitchFamily="34" charset="0"/>
              </a:rPr>
              <a:t>insist they </a:t>
            </a:r>
            <a:r>
              <a:rPr lang="en-GB" sz="1600" b="1" u="sng" dirty="0">
                <a:solidFill>
                  <a:srgbClr val="DA2E41"/>
                </a:solidFill>
                <a:latin typeface="Arial" panose="020B0604020202020204" pitchFamily="34" charset="0"/>
                <a:cs typeface="Arial" panose="020B0604020202020204" pitchFamily="34" charset="0"/>
              </a:rPr>
              <a:t>do not </a:t>
            </a:r>
            <a:r>
              <a:rPr lang="en-GB" sz="1600" dirty="0">
                <a:solidFill>
                  <a:srgbClr val="DA2E41"/>
                </a:solidFill>
                <a:latin typeface="Arial" panose="020B0604020202020204" pitchFamily="34" charset="0"/>
                <a:cs typeface="Arial" panose="020B0604020202020204" pitchFamily="34" charset="0"/>
              </a:rPr>
              <a:t>use them too! </a:t>
            </a:r>
          </a:p>
        </p:txBody>
      </p:sp>
    </p:spTree>
    <p:extLst>
      <p:ext uri="{BB962C8B-B14F-4D97-AF65-F5344CB8AC3E}">
        <p14:creationId xmlns:p14="http://schemas.microsoft.com/office/powerpoint/2010/main" val="1748196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3980577"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What sort of results are reported?</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44366" cy="4801314"/>
          </a:xfrm>
          <a:prstGeom prst="rect">
            <a:avLst/>
          </a:prstGeom>
          <a:noFill/>
        </p:spPr>
        <p:txBody>
          <a:bodyPr wrap="square" rtlCol="0">
            <a:spAutoFit/>
          </a:bodyPr>
          <a:lstStyle/>
          <a:p>
            <a:r>
              <a:rPr lang="en-US" dirty="0">
                <a:latin typeface="Arial" charset="0"/>
                <a:ea typeface="Arial" charset="0"/>
                <a:cs typeface="Arial" charset="0"/>
              </a:rPr>
              <a:t>Once marked, the tests will be given the following scores:</a:t>
            </a:r>
          </a:p>
          <a:p>
            <a:pPr marL="285750" indent="-285750">
              <a:buFont typeface="Courier New" panose="02070309020205020404" pitchFamily="49" charset="0"/>
              <a:buChar char="o"/>
            </a:pPr>
            <a:r>
              <a:rPr lang="en-US" dirty="0">
                <a:latin typeface="Arial" charset="0"/>
                <a:ea typeface="Arial" charset="0"/>
                <a:cs typeface="Arial" charset="0"/>
              </a:rPr>
              <a:t>A raw score (the total number of marks achieved for each paper);</a:t>
            </a:r>
          </a:p>
          <a:p>
            <a:pPr marL="285750" indent="-285750">
              <a:buFont typeface="Courier New" panose="02070309020205020404" pitchFamily="49" charset="0"/>
              <a:buChar char="o"/>
            </a:pPr>
            <a:r>
              <a:rPr lang="en-US" dirty="0">
                <a:latin typeface="Arial" charset="0"/>
                <a:ea typeface="Arial" charset="0"/>
                <a:cs typeface="Arial" charset="0"/>
              </a:rPr>
              <a:t>A scaled score (which is explained below);</a:t>
            </a:r>
          </a:p>
          <a:p>
            <a:pPr marL="285750" indent="-285750">
              <a:buFont typeface="Courier New" panose="02070309020205020404" pitchFamily="49" charset="0"/>
              <a:buChar char="o"/>
            </a:pPr>
            <a:r>
              <a:rPr lang="en-US" dirty="0">
                <a:latin typeface="Arial" charset="0"/>
                <a:ea typeface="Arial" charset="0"/>
                <a:cs typeface="Arial" charset="0"/>
              </a:rPr>
              <a:t>A judgement of whether the National Standard has been met. </a:t>
            </a:r>
          </a:p>
          <a:p>
            <a:endParaRPr lang="en-US" dirty="0">
              <a:latin typeface="Arial" charset="0"/>
              <a:ea typeface="Arial" charset="0"/>
              <a:cs typeface="Arial" charset="0"/>
            </a:endParaRPr>
          </a:p>
          <a:p>
            <a:r>
              <a:rPr lang="en-US" dirty="0">
                <a:latin typeface="Arial" charset="0"/>
                <a:ea typeface="Arial" charset="0"/>
                <a:cs typeface="Arial" charset="0"/>
              </a:rPr>
              <a:t>After marking each test, the external markers will convert each raw score into a scaled score to show whether each child is working below, at or above the national standard. </a:t>
            </a:r>
          </a:p>
          <a:p>
            <a:endParaRPr lang="en-US" dirty="0">
              <a:latin typeface="Arial" charset="0"/>
              <a:ea typeface="Arial" charset="0"/>
              <a:cs typeface="Arial" charset="0"/>
            </a:endParaRPr>
          </a:p>
          <a:p>
            <a:r>
              <a:rPr lang="en-US" dirty="0">
                <a:latin typeface="Arial" charset="0"/>
                <a:ea typeface="Arial" charset="0"/>
                <a:cs typeface="Arial" charset="0"/>
              </a:rPr>
              <a:t>When the scaled score is given, it is given in a range from 80 to 120. </a:t>
            </a:r>
          </a:p>
          <a:p>
            <a:r>
              <a:rPr lang="en-US" b="1" dirty="0">
                <a:latin typeface="Arial" charset="0"/>
                <a:ea typeface="Arial" charset="0"/>
                <a:cs typeface="Arial" charset="0"/>
              </a:rPr>
              <a:t>A scaled score of 100 or more is meeting the national standard</a:t>
            </a:r>
            <a:r>
              <a:rPr lang="en-US" dirty="0">
                <a:latin typeface="Arial" charset="0"/>
                <a:ea typeface="Arial" charset="0"/>
                <a:cs typeface="Arial" charset="0"/>
              </a:rPr>
              <a:t>. </a:t>
            </a:r>
          </a:p>
          <a:p>
            <a:endParaRPr lang="en-US" dirty="0">
              <a:latin typeface="Arial" charset="0"/>
              <a:ea typeface="Arial" charset="0"/>
              <a:cs typeface="Arial" charset="0"/>
            </a:endParaRPr>
          </a:p>
          <a:p>
            <a:r>
              <a:rPr lang="en-US" dirty="0">
                <a:latin typeface="Arial" charset="0"/>
                <a:ea typeface="Arial" charset="0"/>
                <a:cs typeface="Arial" charset="0"/>
              </a:rPr>
              <a:t>There are no separate tests for higher achieving pupils; however, </a:t>
            </a:r>
            <a:r>
              <a:rPr lang="en-US" b="1" dirty="0">
                <a:latin typeface="Arial" charset="0"/>
                <a:ea typeface="Arial" charset="0"/>
                <a:cs typeface="Arial" charset="0"/>
              </a:rPr>
              <a:t>a scaled score close to 120 would show that a child is working above the national standard</a:t>
            </a:r>
            <a:r>
              <a:rPr lang="en-US" dirty="0">
                <a:latin typeface="Arial" charset="0"/>
                <a:ea typeface="Arial" charset="0"/>
                <a:cs typeface="Arial" charset="0"/>
              </a:rPr>
              <a:t>.</a:t>
            </a:r>
          </a:p>
          <a:p>
            <a:endParaRPr lang="en-US" dirty="0">
              <a:latin typeface="Arial" charset="0"/>
              <a:ea typeface="Arial" charset="0"/>
              <a:cs typeface="Arial" charset="0"/>
            </a:endParaRPr>
          </a:p>
          <a:p>
            <a:endParaRPr lang="en-US" dirty="0">
              <a:latin typeface="Arial" charset="0"/>
              <a:ea typeface="Arial" charset="0"/>
              <a:cs typeface="Arial" charset="0"/>
            </a:endParaRPr>
          </a:p>
          <a:p>
            <a:endParaRPr lang="en-US" dirty="0">
              <a:latin typeface="Arial" charset="0"/>
              <a:ea typeface="Arial" charset="0"/>
              <a:cs typeface="Arial" charset="0"/>
            </a:endParaRPr>
          </a:p>
        </p:txBody>
      </p:sp>
    </p:spTree>
    <p:extLst>
      <p:ext uri="{BB962C8B-B14F-4D97-AF65-F5344CB8AC3E}">
        <p14:creationId xmlns:p14="http://schemas.microsoft.com/office/powerpoint/2010/main" val="15859603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3241015"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Remember this about SATs:</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86896" cy="4524315"/>
          </a:xfrm>
          <a:prstGeom prst="rect">
            <a:avLst/>
          </a:prstGeom>
          <a:noFill/>
        </p:spPr>
        <p:txBody>
          <a:bodyPr wrap="square" rtlCol="0">
            <a:spAutoFit/>
          </a:bodyPr>
          <a:lstStyle/>
          <a:p>
            <a:r>
              <a:rPr lang="en-US" b="1" dirty="0">
                <a:solidFill>
                  <a:srgbClr val="388CDA"/>
                </a:solidFill>
                <a:latin typeface="Arial" panose="020B0604020202020204" pitchFamily="34" charset="0"/>
                <a:cs typeface="Arial" panose="020B0604020202020204" pitchFamily="34" charset="0"/>
              </a:rPr>
              <a:t>SATs focus on what they know about Maths and English </a:t>
            </a:r>
          </a:p>
          <a:p>
            <a:r>
              <a:rPr lang="en-US" dirty="0">
                <a:latin typeface="Arial" panose="020B0604020202020204" pitchFamily="34" charset="0"/>
                <a:cs typeface="Arial" panose="020B0604020202020204" pitchFamily="34" charset="0"/>
              </a:rPr>
              <a:t>They won’t reflect how talented they are at Science, Geography, Art or PE, and they certainly won’t highlight positive personal characteristics such as kindness and integrity. </a:t>
            </a:r>
          </a:p>
          <a:p>
            <a:endParaRPr lang="en-US" dirty="0">
              <a:latin typeface="Arial" panose="020B0604020202020204" pitchFamily="34" charset="0"/>
              <a:cs typeface="Arial" panose="020B0604020202020204" pitchFamily="34" charset="0"/>
            </a:endParaRPr>
          </a:p>
          <a:p>
            <a:r>
              <a:rPr lang="en-US" b="1" dirty="0">
                <a:solidFill>
                  <a:srgbClr val="388CDA"/>
                </a:solidFill>
                <a:latin typeface="Arial" panose="020B0604020202020204" pitchFamily="34" charset="0"/>
                <a:cs typeface="Arial" panose="020B0604020202020204" pitchFamily="34" charset="0"/>
              </a:rPr>
              <a:t>SATs results don’t always tell the whole story </a:t>
            </a:r>
          </a:p>
          <a:p>
            <a:r>
              <a:rPr lang="en-US" dirty="0">
                <a:latin typeface="Arial" panose="020B0604020202020204" pitchFamily="34" charset="0"/>
                <a:cs typeface="Arial" panose="020B0604020202020204" pitchFamily="34" charset="0"/>
              </a:rPr>
              <a:t>The results will say they DID or DIDN’T meet a certain standard, but not necessarily by what margin. Additionally, the thresholds tend to change each year according to overall national performance, so what was classed as ‘did meet the expected standard’ in 2016 may have been considered a ‘did not’ in 2015. Your school may be able to provide you with more detailed feedback, so don’t let your child see SATs as a simple case of ‘pass’ or ‘fail’. </a:t>
            </a:r>
          </a:p>
          <a:p>
            <a:endParaRPr lang="en-US" dirty="0">
              <a:latin typeface="Arial" panose="020B0604020202020204" pitchFamily="34" charset="0"/>
              <a:cs typeface="Arial" panose="020B0604020202020204" pitchFamily="34" charset="0"/>
            </a:endParaRPr>
          </a:p>
          <a:p>
            <a:r>
              <a:rPr lang="en-US" b="1" dirty="0">
                <a:solidFill>
                  <a:srgbClr val="388CDA"/>
                </a:solidFill>
                <a:latin typeface="Arial" panose="020B0604020202020204" pitchFamily="34" charset="0"/>
                <a:cs typeface="Arial" panose="020B0604020202020204" pitchFamily="34" charset="0"/>
              </a:rPr>
              <a:t>SATs last for one week </a:t>
            </a:r>
          </a:p>
          <a:p>
            <a:r>
              <a:rPr lang="en-US" dirty="0">
                <a:latin typeface="Arial" panose="020B0604020202020204" pitchFamily="34" charset="0"/>
                <a:cs typeface="Arial" panose="020B0604020202020204" pitchFamily="34" charset="0"/>
              </a:rPr>
              <a:t>In reality it’s just one or two papers lasting 30-60 minutes each day. You can’t </a:t>
            </a:r>
            <a:r>
              <a:rPr lang="en-US" dirty="0" err="1">
                <a:latin typeface="Arial" panose="020B0604020202020204" pitchFamily="34" charset="0"/>
                <a:cs typeface="Arial" panose="020B0604020202020204" pitchFamily="34" charset="0"/>
              </a:rPr>
              <a:t>emphasise</a:t>
            </a:r>
            <a:r>
              <a:rPr lang="en-US" dirty="0">
                <a:latin typeface="Arial" panose="020B0604020202020204" pitchFamily="34" charset="0"/>
                <a:cs typeface="Arial" panose="020B0604020202020204" pitchFamily="34" charset="0"/>
              </a:rPr>
              <a:t> enough the importance of keeping that in perspective.</a:t>
            </a:r>
            <a:endParaRPr lang="en-GB" sz="1600" dirty="0">
              <a:solidFill>
                <a:srgbClr val="388CDA"/>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237918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5378395"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What should I do if I’m worried about my child?</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86896" cy="3970318"/>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It would be unnatural for SATs not to induce a certain degree of worry or anxiety but there is, of course, a tipping point.</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SATs should not:</a:t>
            </a:r>
          </a:p>
          <a:p>
            <a:pPr marL="285750" indent="-285750">
              <a:buFont typeface="Arial" panose="020B0604020202020204" pitchFamily="34" charset="0"/>
              <a:buChar char="•"/>
            </a:pPr>
            <a:r>
              <a:rPr lang="en-US" dirty="0">
                <a:solidFill>
                  <a:srgbClr val="388CDA"/>
                </a:solidFill>
                <a:latin typeface="Arial" panose="020B0604020202020204" pitchFamily="34" charset="0"/>
                <a:cs typeface="Arial" panose="020B0604020202020204" pitchFamily="34" charset="0"/>
              </a:rPr>
              <a:t>affect a child’s appetite;</a:t>
            </a:r>
          </a:p>
          <a:p>
            <a:pPr marL="285750" indent="-285750">
              <a:buFont typeface="Arial" panose="020B0604020202020204" pitchFamily="34" charset="0"/>
              <a:buChar char="•"/>
            </a:pPr>
            <a:r>
              <a:rPr lang="en-US" dirty="0">
                <a:solidFill>
                  <a:srgbClr val="388CDA"/>
                </a:solidFill>
                <a:latin typeface="Arial" panose="020B0604020202020204" pitchFamily="34" charset="0"/>
                <a:cs typeface="Arial" panose="020B0604020202020204" pitchFamily="34" charset="0"/>
              </a:rPr>
              <a:t>affect a child’s ability to sleep;</a:t>
            </a:r>
          </a:p>
          <a:p>
            <a:pPr marL="285750" indent="-285750">
              <a:buFont typeface="Arial" panose="020B0604020202020204" pitchFamily="34" charset="0"/>
              <a:buChar char="•"/>
            </a:pPr>
            <a:r>
              <a:rPr lang="en-US" dirty="0">
                <a:solidFill>
                  <a:srgbClr val="388CDA"/>
                </a:solidFill>
                <a:latin typeface="Arial" panose="020B0604020202020204" pitchFamily="34" charset="0"/>
                <a:cs typeface="Arial" panose="020B0604020202020204" pitchFamily="34" charset="0"/>
              </a:rPr>
              <a:t>alter a child’s personality;</a:t>
            </a:r>
          </a:p>
          <a:p>
            <a:pPr marL="285750" indent="-285750">
              <a:buFont typeface="Arial" panose="020B0604020202020204" pitchFamily="34" charset="0"/>
              <a:buChar char="•"/>
            </a:pPr>
            <a:r>
              <a:rPr lang="en-US" dirty="0">
                <a:solidFill>
                  <a:srgbClr val="388CDA"/>
                </a:solidFill>
                <a:latin typeface="Arial" panose="020B0604020202020204" pitchFamily="34" charset="0"/>
                <a:cs typeface="Arial" panose="020B0604020202020204" pitchFamily="34" charset="0"/>
              </a:rPr>
              <a:t>induce panic, tears or disengagement from lessons;</a:t>
            </a:r>
          </a:p>
          <a:p>
            <a:pPr marL="285750" indent="-285750">
              <a:buFont typeface="Arial" panose="020B0604020202020204" pitchFamily="34" charset="0"/>
              <a:buChar char="•"/>
            </a:pPr>
            <a:r>
              <a:rPr lang="en-US" dirty="0">
                <a:solidFill>
                  <a:srgbClr val="388CDA"/>
                </a:solidFill>
                <a:latin typeface="Arial" panose="020B0604020202020204" pitchFamily="34" charset="0"/>
                <a:cs typeface="Arial" panose="020B0604020202020204" pitchFamily="34" charset="0"/>
              </a:rPr>
              <a:t>be a reason not to attend school.</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If any of the above are evident, then SATs may be causing an excessive degree of anxiety, and your child may benefit from additional support. This isn’t about removing the reality of SATs, but rather equipping your 10 or 11 year old child</a:t>
            </a:r>
          </a:p>
          <a:p>
            <a:r>
              <a:rPr lang="en-US" dirty="0">
                <a:latin typeface="Arial" panose="020B0604020202020204" pitchFamily="34" charset="0"/>
                <a:cs typeface="Arial" panose="020B0604020202020204" pitchFamily="34" charset="0"/>
              </a:rPr>
              <a:t>to cope with the situation and be stronger for it.</a:t>
            </a: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67031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6699270"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What should I do if I’m worried about my child? (continued)</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86896" cy="5324535"/>
          </a:xfrm>
          <a:prstGeom prst="rect">
            <a:avLst/>
          </a:prstGeom>
          <a:noFill/>
        </p:spPr>
        <p:txBody>
          <a:bodyPr wrap="square" rtlCol="0">
            <a:spAutoFit/>
          </a:bodyPr>
          <a:lstStyle/>
          <a:p>
            <a:pPr>
              <a:spcBef>
                <a:spcPts val="600"/>
              </a:spcBef>
            </a:pPr>
            <a:r>
              <a:rPr lang="en-US" b="1" dirty="0">
                <a:latin typeface="Arial" panose="020B0604020202020204" pitchFamily="34" charset="0"/>
                <a:cs typeface="Arial" panose="020B0604020202020204" pitchFamily="34" charset="0"/>
              </a:rPr>
              <a:t>Steps to take:</a:t>
            </a:r>
            <a:endParaRPr lang="en-US" sz="600" b="1" dirty="0">
              <a:latin typeface="Arial" panose="020B0604020202020204" pitchFamily="34" charset="0"/>
              <a:cs typeface="Arial" panose="020B0604020202020204" pitchFamily="34" charset="0"/>
            </a:endParaRPr>
          </a:p>
          <a:p>
            <a:pPr>
              <a:spcBef>
                <a:spcPts val="600"/>
              </a:spcBef>
              <a:spcAft>
                <a:spcPts val="600"/>
              </a:spcAft>
            </a:pPr>
            <a:r>
              <a:rPr lang="en-US" sz="1600" b="1" dirty="0">
                <a:solidFill>
                  <a:srgbClr val="388CDA"/>
                </a:solidFill>
                <a:latin typeface="Arial" panose="020B0604020202020204" pitchFamily="34" charset="0"/>
                <a:cs typeface="Arial" panose="020B0604020202020204" pitchFamily="34" charset="0"/>
              </a:rPr>
              <a:t>Talk to the school </a:t>
            </a:r>
          </a:p>
          <a:p>
            <a:pPr>
              <a:spcAft>
                <a:spcPts val="600"/>
              </a:spcAft>
            </a:pPr>
            <a:r>
              <a:rPr lang="en-US" sz="1600" dirty="0">
                <a:latin typeface="Arial" panose="020B0604020202020204" pitchFamily="34" charset="0"/>
                <a:cs typeface="Arial" panose="020B0604020202020204" pitchFamily="34" charset="0"/>
              </a:rPr>
              <a:t>Is your child showing the same symptoms at school as they are at home? Is there anything else going on at home which may be contributing to your child’s overall level of stress? Work with the school so everyone concerned can be offering the support that’s needed.</a:t>
            </a:r>
            <a:r>
              <a:rPr lang="en-US" sz="1600" b="1" dirty="0">
                <a:latin typeface="Arial" panose="020B0604020202020204" pitchFamily="34" charset="0"/>
                <a:cs typeface="Arial" panose="020B0604020202020204" pitchFamily="34" charset="0"/>
              </a:rPr>
              <a:t> </a:t>
            </a:r>
          </a:p>
          <a:p>
            <a:pPr>
              <a:spcAft>
                <a:spcPts val="600"/>
              </a:spcAft>
            </a:pPr>
            <a:r>
              <a:rPr lang="en-US" sz="1600" b="1" dirty="0">
                <a:solidFill>
                  <a:srgbClr val="388CDA"/>
                </a:solidFill>
                <a:latin typeface="Arial" panose="020B0604020202020204" pitchFamily="34" charset="0"/>
                <a:cs typeface="Arial" panose="020B0604020202020204" pitchFamily="34" charset="0"/>
              </a:rPr>
              <a:t>Spend time with your child</a:t>
            </a:r>
          </a:p>
          <a:p>
            <a:pPr>
              <a:spcAft>
                <a:spcPts val="600"/>
              </a:spcAft>
            </a:pPr>
            <a:r>
              <a:rPr lang="en-US" sz="1600" dirty="0">
                <a:latin typeface="Arial" panose="020B0604020202020204" pitchFamily="34" charset="0"/>
                <a:cs typeface="Arial" panose="020B0604020202020204" pitchFamily="34" charset="0"/>
              </a:rPr>
              <a:t>Try to understand what aspect of SATs concerns them most. Is it the worry of ‘failing’? Is it the worry of getting stuck on a paper? If your child can pinpoint what’s bothering them most, you can take specific steps to help reassure them. </a:t>
            </a:r>
          </a:p>
          <a:p>
            <a:pPr>
              <a:spcAft>
                <a:spcPts val="600"/>
              </a:spcAft>
            </a:pPr>
            <a:r>
              <a:rPr lang="en-US" sz="1600" b="1" dirty="0">
                <a:solidFill>
                  <a:srgbClr val="388CDA"/>
                </a:solidFill>
                <a:latin typeface="Arial" panose="020B0604020202020204" pitchFamily="34" charset="0"/>
                <a:cs typeface="Arial" panose="020B0604020202020204" pitchFamily="34" charset="0"/>
              </a:rPr>
              <a:t>Try not to project your own anxieties or views on the SATs</a:t>
            </a:r>
          </a:p>
          <a:p>
            <a:pPr>
              <a:spcAft>
                <a:spcPts val="600"/>
              </a:spcAft>
            </a:pPr>
            <a:r>
              <a:rPr lang="en-US" sz="1600" dirty="0">
                <a:latin typeface="Arial" panose="020B0604020202020204" pitchFamily="34" charset="0"/>
                <a:cs typeface="Arial" panose="020B0604020202020204" pitchFamily="34" charset="0"/>
              </a:rPr>
              <a:t>If you don’t believe in SATs, or do not think your child should be doing them, then neither will they. </a:t>
            </a:r>
          </a:p>
          <a:p>
            <a:pPr>
              <a:spcAft>
                <a:spcPts val="600"/>
              </a:spcAft>
            </a:pPr>
            <a:r>
              <a:rPr lang="en-US" sz="1600" b="1" dirty="0">
                <a:solidFill>
                  <a:srgbClr val="388CDA"/>
                </a:solidFill>
                <a:latin typeface="Arial" panose="020B0604020202020204" pitchFamily="34" charset="0"/>
                <a:cs typeface="Arial" panose="020B0604020202020204" pitchFamily="34" charset="0"/>
              </a:rPr>
              <a:t>Confront any media coverage</a:t>
            </a:r>
          </a:p>
          <a:p>
            <a:pPr>
              <a:spcAft>
                <a:spcPts val="600"/>
              </a:spcAft>
            </a:pPr>
            <a:r>
              <a:rPr lang="en-US" sz="1600" dirty="0">
                <a:latin typeface="Arial" panose="020B0604020202020204" pitchFamily="34" charset="0"/>
                <a:cs typeface="Arial" panose="020B0604020202020204" pitchFamily="34" charset="0"/>
              </a:rPr>
              <a:t>Show clippings if there’s been anything negative and ask them to talk about what they’re seen and how they feel. Reinforce the reality. </a:t>
            </a:r>
          </a:p>
          <a:p>
            <a:pPr>
              <a:spcAft>
                <a:spcPts val="600"/>
              </a:spcAft>
            </a:pPr>
            <a:r>
              <a:rPr lang="en-US" sz="1600" b="1" dirty="0">
                <a:solidFill>
                  <a:srgbClr val="388CDA"/>
                </a:solidFill>
                <a:latin typeface="Arial" panose="020B0604020202020204" pitchFamily="34" charset="0"/>
                <a:cs typeface="Arial" panose="020B0604020202020204" pitchFamily="34" charset="0"/>
              </a:rPr>
              <a:t>Encourage your child to talk to their teacher</a:t>
            </a:r>
          </a:p>
          <a:p>
            <a:pPr>
              <a:spcAft>
                <a:spcPts val="600"/>
              </a:spcAft>
            </a:pPr>
            <a:r>
              <a:rPr lang="en-US" sz="1600" dirty="0">
                <a:latin typeface="Arial" panose="020B0604020202020204" pitchFamily="34" charset="0"/>
                <a:cs typeface="Arial" panose="020B0604020202020204" pitchFamily="34" charset="0"/>
              </a:rPr>
              <a:t>SATs are obviously linked to school, so don’t be surprised if they </a:t>
            </a:r>
            <a:r>
              <a:rPr lang="en-US" sz="1600" dirty="0" err="1">
                <a:latin typeface="Arial" panose="020B0604020202020204" pitchFamily="34" charset="0"/>
                <a:cs typeface="Arial" panose="020B0604020202020204" pitchFamily="34" charset="0"/>
              </a:rPr>
              <a:t>favour</a:t>
            </a:r>
            <a:r>
              <a:rPr lang="en-US" sz="1600" dirty="0">
                <a:latin typeface="Arial" panose="020B0604020202020204" pitchFamily="34" charset="0"/>
                <a:cs typeface="Arial" panose="020B0604020202020204" pitchFamily="34" charset="0"/>
              </a:rPr>
              <a:t> the reassurance of teachers above family members.</a:t>
            </a: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629931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3091616"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Advice for Year 6 children!</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86896" cy="2970044"/>
          </a:xfrm>
          <a:prstGeom prst="rect">
            <a:avLst/>
          </a:prstGeom>
          <a:noFill/>
        </p:spPr>
        <p:txBody>
          <a:bodyPr wrap="square" rtlCol="0">
            <a:spAutoFit/>
          </a:bodyPr>
          <a:lstStyle/>
          <a:p>
            <a:pPr marL="285750" indent="-285750">
              <a:spcBef>
                <a:spcPts val="600"/>
              </a:spcBef>
              <a:buFont typeface="Arial" panose="020B0604020202020204" pitchFamily="34" charset="0"/>
              <a:buChar char="•"/>
            </a:pPr>
            <a:r>
              <a:rPr lang="en-US" dirty="0">
                <a:latin typeface="Arial" panose="020B0604020202020204" pitchFamily="34" charset="0"/>
                <a:cs typeface="Arial" panose="020B0604020202020204" pitchFamily="34" charset="0"/>
              </a:rPr>
              <a:t>Listen to what your teacher says; </a:t>
            </a:r>
          </a:p>
          <a:p>
            <a:pPr marL="285750" indent="-285750">
              <a:spcBef>
                <a:spcPts val="600"/>
              </a:spcBef>
              <a:buFont typeface="Arial" panose="020B0604020202020204" pitchFamily="34" charset="0"/>
              <a:buChar char="•"/>
            </a:pPr>
            <a:r>
              <a:rPr lang="en-US" dirty="0">
                <a:latin typeface="Arial" panose="020B0604020202020204" pitchFamily="34" charset="0"/>
                <a:cs typeface="Arial" panose="020B0604020202020204" pitchFamily="34" charset="0"/>
              </a:rPr>
              <a:t>Your teacher is cheering you on and wants you to do your best; </a:t>
            </a:r>
          </a:p>
          <a:p>
            <a:pPr marL="285750" indent="-285750">
              <a:spcBef>
                <a:spcPts val="600"/>
              </a:spcBef>
              <a:buFont typeface="Arial" panose="020B0604020202020204" pitchFamily="34" charset="0"/>
              <a:buChar char="•"/>
            </a:pPr>
            <a:r>
              <a:rPr lang="en-US" dirty="0">
                <a:latin typeface="Arial" panose="020B0604020202020204" pitchFamily="34" charset="0"/>
                <a:cs typeface="Arial" panose="020B0604020202020204" pitchFamily="34" charset="0"/>
              </a:rPr>
              <a:t>Make sure you get plenty of sleep and stay well fed – sleep and food help keep the brain moving; </a:t>
            </a:r>
          </a:p>
          <a:p>
            <a:pPr marL="285750" indent="-285750">
              <a:spcBef>
                <a:spcPts val="600"/>
              </a:spcBef>
              <a:buFont typeface="Arial" panose="020B0604020202020204" pitchFamily="34" charset="0"/>
              <a:buChar char="•"/>
            </a:pPr>
            <a:r>
              <a:rPr lang="en-US" dirty="0">
                <a:latin typeface="Arial" panose="020B0604020202020204" pitchFamily="34" charset="0"/>
                <a:cs typeface="Arial" panose="020B0604020202020204" pitchFamily="34" charset="0"/>
              </a:rPr>
              <a:t>Read the questions carefully. This can help to avoid any silly mistakes! </a:t>
            </a:r>
          </a:p>
          <a:p>
            <a:pPr marL="285750" indent="-285750">
              <a:spcBef>
                <a:spcPts val="600"/>
              </a:spcBef>
              <a:buFont typeface="Arial" panose="020B0604020202020204" pitchFamily="34" charset="0"/>
              <a:buChar char="•"/>
            </a:pPr>
            <a:r>
              <a:rPr lang="en-US" dirty="0">
                <a:latin typeface="Arial" panose="020B0604020202020204" pitchFamily="34" charset="0"/>
                <a:cs typeface="Arial" panose="020B0604020202020204" pitchFamily="34" charset="0"/>
              </a:rPr>
              <a:t>Don’t worry if there’s something you can’t answer. Take a deep breath! You can always move on and go back later but it’s better to write something rather than nothing;</a:t>
            </a:r>
          </a:p>
          <a:p>
            <a:pPr marL="285750" indent="-285750">
              <a:spcBef>
                <a:spcPts val="600"/>
              </a:spcBef>
              <a:buFont typeface="Arial" panose="020B0604020202020204" pitchFamily="34" charset="0"/>
              <a:buChar char="•"/>
            </a:pPr>
            <a:r>
              <a:rPr lang="en-US" dirty="0">
                <a:latin typeface="Arial" panose="020B0604020202020204" pitchFamily="34" charset="0"/>
                <a:cs typeface="Arial" panose="020B0604020202020204" pitchFamily="34" charset="0"/>
              </a:rPr>
              <a:t>Keep in mind year 6 SATs are just one week of your entire life!</a:t>
            </a:r>
            <a:endParaRPr lang="en-GB" sz="1600" dirty="0">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CCD33A39-4B9C-44D9-A558-B68613F3951D}"/>
              </a:ext>
            </a:extLst>
          </p:cNvPr>
          <p:cNvSpPr/>
          <p:nvPr/>
        </p:nvSpPr>
        <p:spPr>
          <a:xfrm>
            <a:off x="2351901" y="4861969"/>
            <a:ext cx="4572000" cy="923330"/>
          </a:xfrm>
          <a:prstGeom prst="rect">
            <a:avLst/>
          </a:prstGeom>
        </p:spPr>
        <p:txBody>
          <a:bodyPr>
            <a:spAutoFit/>
          </a:bodyPr>
          <a:lstStyle/>
          <a:p>
            <a:pPr algn="ctr"/>
            <a:r>
              <a:rPr lang="en-US" b="1" dirty="0">
                <a:solidFill>
                  <a:srgbClr val="388CDA"/>
                </a:solidFill>
                <a:latin typeface="Arial" panose="020B0604020202020204" pitchFamily="34" charset="0"/>
                <a:cs typeface="Arial" panose="020B0604020202020204" pitchFamily="34" charset="0"/>
              </a:rPr>
              <a:t>‘Stay focused in class so you don’t</a:t>
            </a:r>
          </a:p>
          <a:p>
            <a:pPr algn="ctr"/>
            <a:r>
              <a:rPr lang="en-US" b="1" dirty="0">
                <a:solidFill>
                  <a:srgbClr val="388CDA"/>
                </a:solidFill>
                <a:latin typeface="Arial" panose="020B0604020202020204" pitchFamily="34" charset="0"/>
                <a:cs typeface="Arial" panose="020B0604020202020204" pitchFamily="34" charset="0"/>
              </a:rPr>
              <a:t>have loads of extra study at home!’</a:t>
            </a:r>
          </a:p>
          <a:p>
            <a:pPr algn="ctr"/>
            <a:r>
              <a:rPr lang="en-US" b="1" dirty="0">
                <a:solidFill>
                  <a:srgbClr val="388CDA"/>
                </a:solidFill>
                <a:latin typeface="Arial" panose="020B0604020202020204" pitchFamily="34" charset="0"/>
                <a:cs typeface="Arial" panose="020B0604020202020204" pitchFamily="34" charset="0"/>
              </a:rPr>
              <a:t>- Year 7 pupil’s advice</a:t>
            </a:r>
            <a:endParaRPr lang="en-GB" b="1" dirty="0">
              <a:solidFill>
                <a:srgbClr val="388CDA"/>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2603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4172937"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Grammar, Punctuation and Spelling</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44366" cy="2585323"/>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Grammar, Punctuation and Spelling is made up of two papers which will take place on </a:t>
            </a:r>
            <a:r>
              <a:rPr lang="en-GB" b="1" dirty="0">
                <a:latin typeface="Arial" panose="020B0604020202020204" pitchFamily="34" charset="0"/>
                <a:cs typeface="Arial" panose="020B0604020202020204" pitchFamily="34" charset="0"/>
              </a:rPr>
              <a:t>Monday 11</a:t>
            </a:r>
            <a:r>
              <a:rPr lang="en-GB" b="1" baseline="30000" dirty="0">
                <a:latin typeface="Arial" panose="020B0604020202020204" pitchFamily="34" charset="0"/>
                <a:cs typeface="Arial" panose="020B0604020202020204" pitchFamily="34" charset="0"/>
              </a:rPr>
              <a:t>th</a:t>
            </a:r>
            <a:r>
              <a:rPr lang="en-GB" b="1" dirty="0">
                <a:latin typeface="Arial" panose="020B0604020202020204" pitchFamily="34" charset="0"/>
                <a:cs typeface="Arial" panose="020B0604020202020204" pitchFamily="34" charset="0"/>
              </a:rPr>
              <a:t> May 2020</a:t>
            </a:r>
            <a:r>
              <a:rPr lang="en-GB" dirty="0">
                <a:latin typeface="Arial" panose="020B0604020202020204" pitchFamily="34" charset="0"/>
                <a:cs typeface="Arial" panose="020B0604020202020204" pitchFamily="34" charset="0"/>
              </a:rPr>
              <a:t>:</a:t>
            </a:r>
          </a:p>
          <a:p>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Paper 1 is the longer paper lasting 45 minutes, </a:t>
            </a:r>
            <a:r>
              <a:rPr lang="en-GB" b="1" dirty="0">
                <a:latin typeface="Arial" panose="020B0604020202020204" pitchFamily="34" charset="0"/>
                <a:cs typeface="Arial" panose="020B0604020202020204" pitchFamily="34" charset="0"/>
              </a:rPr>
              <a:t>children will be tested on grammar, punctuation and spelling generally</a:t>
            </a:r>
            <a:r>
              <a:rPr lang="en-GB" dirty="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Paper 2 is a shorter paper lasting 15 minutes, where </a:t>
            </a:r>
            <a:r>
              <a:rPr lang="en-GB" b="1" dirty="0">
                <a:latin typeface="Arial" panose="020B0604020202020204" pitchFamily="34" charset="0"/>
                <a:cs typeface="Arial" panose="020B0604020202020204" pitchFamily="34" charset="0"/>
              </a:rPr>
              <a:t>children will be tested on spelling only</a:t>
            </a:r>
            <a:r>
              <a:rPr lang="en-GB" dirty="0">
                <a:latin typeface="Arial" panose="020B0604020202020204" pitchFamily="34" charset="0"/>
                <a:cs typeface="Arial" panose="020B0604020202020204" pitchFamily="34" charset="0"/>
              </a:rPr>
              <a:t> – they are asked to fill in a blank within a sentence, attempting to spell out the spelling word in context correctly. </a:t>
            </a:r>
          </a:p>
        </p:txBody>
      </p:sp>
    </p:spTree>
    <p:extLst>
      <p:ext uri="{BB962C8B-B14F-4D97-AF65-F5344CB8AC3E}">
        <p14:creationId xmlns:p14="http://schemas.microsoft.com/office/powerpoint/2010/main" val="3140527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5147628"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Grammar, Punctuation and Spelling (Paper 1)</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44366" cy="5632311"/>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Grammar, Punctuation and Spelling (Paper 1) is the longer paper lasting 45 minutes, which takes place on </a:t>
            </a:r>
            <a:r>
              <a:rPr lang="en-GB" b="1" dirty="0">
                <a:latin typeface="Arial" panose="020B0604020202020204" pitchFamily="34" charset="0"/>
                <a:cs typeface="Arial" panose="020B0604020202020204" pitchFamily="34" charset="0"/>
              </a:rPr>
              <a:t>Monday 13</a:t>
            </a:r>
            <a:r>
              <a:rPr lang="en-GB" b="1" baseline="30000" dirty="0">
                <a:latin typeface="Arial" panose="020B0604020202020204" pitchFamily="34" charset="0"/>
                <a:cs typeface="Arial" panose="020B0604020202020204" pitchFamily="34" charset="0"/>
              </a:rPr>
              <a:t>th</a:t>
            </a:r>
            <a:r>
              <a:rPr lang="en-GB" b="1" dirty="0">
                <a:latin typeface="Arial" panose="020B0604020202020204" pitchFamily="34" charset="0"/>
                <a:cs typeface="Arial" panose="020B0604020202020204" pitchFamily="34" charset="0"/>
              </a:rPr>
              <a:t> May 2024</a:t>
            </a:r>
            <a:r>
              <a:rPr lang="en-GB" dirty="0">
                <a:latin typeface="Arial" panose="020B0604020202020204" pitchFamily="34" charset="0"/>
                <a:cs typeface="Arial" panose="020B0604020202020204" pitchFamily="34" charset="0"/>
              </a:rPr>
              <a:t>.</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children will be prepared by their class teacher so they are equipped with a good knowledge of the technical vocabulary needed to identify and describe various aspects of grammar and punctuation marks.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Grammar, Punctuation and Spelling (Paper 1) </a:t>
            </a:r>
            <a:r>
              <a:rPr lang="en-US" dirty="0">
                <a:latin typeface="Arial" panose="020B0604020202020204" pitchFamily="34" charset="0"/>
                <a:cs typeface="Arial" panose="020B0604020202020204" pitchFamily="34" charset="0"/>
              </a:rPr>
              <a:t>focuses on the following areas:  </a:t>
            </a:r>
            <a:br>
              <a:rPr lang="en-US" dirty="0">
                <a:latin typeface="Arial" panose="020B0604020202020204" pitchFamily="34" charset="0"/>
                <a:cs typeface="Arial" panose="020B0604020202020204" pitchFamily="34" charset="0"/>
              </a:rPr>
            </a:br>
            <a:r>
              <a:rPr lang="en-US" dirty="0">
                <a:solidFill>
                  <a:srgbClr val="388CDA"/>
                </a:solidFill>
                <a:latin typeface="Arial" panose="020B0604020202020204" pitchFamily="34" charset="0"/>
                <a:cs typeface="Arial" panose="020B0604020202020204" pitchFamily="34" charset="0"/>
              </a:rPr>
              <a:t>- Grammatical terms/word classes; </a:t>
            </a:r>
            <a:br>
              <a:rPr lang="en-US" dirty="0">
                <a:solidFill>
                  <a:srgbClr val="388CDA"/>
                </a:solidFill>
                <a:latin typeface="Arial" panose="020B0604020202020204" pitchFamily="34" charset="0"/>
                <a:cs typeface="Arial" panose="020B0604020202020204" pitchFamily="34" charset="0"/>
              </a:rPr>
            </a:br>
            <a:r>
              <a:rPr lang="en-US" dirty="0">
                <a:solidFill>
                  <a:srgbClr val="388CDA"/>
                </a:solidFill>
                <a:latin typeface="Arial" panose="020B0604020202020204" pitchFamily="34" charset="0"/>
                <a:cs typeface="Arial" panose="020B0604020202020204" pitchFamily="34" charset="0"/>
              </a:rPr>
              <a:t>- Functions of sentences;</a:t>
            </a:r>
            <a:br>
              <a:rPr lang="en-US" dirty="0">
                <a:solidFill>
                  <a:srgbClr val="388CDA"/>
                </a:solidFill>
                <a:latin typeface="Arial" panose="020B0604020202020204" pitchFamily="34" charset="0"/>
                <a:cs typeface="Arial" panose="020B0604020202020204" pitchFamily="34" charset="0"/>
              </a:rPr>
            </a:br>
            <a:r>
              <a:rPr lang="en-US" dirty="0">
                <a:solidFill>
                  <a:srgbClr val="388CDA"/>
                </a:solidFill>
                <a:latin typeface="Arial" panose="020B0604020202020204" pitchFamily="34" charset="0"/>
                <a:cs typeface="Arial" panose="020B0604020202020204" pitchFamily="34" charset="0"/>
              </a:rPr>
              <a:t>- Combining words, phrases and clauses; </a:t>
            </a:r>
            <a:br>
              <a:rPr lang="en-US" dirty="0">
                <a:solidFill>
                  <a:srgbClr val="388CDA"/>
                </a:solidFill>
                <a:latin typeface="Arial" panose="020B0604020202020204" pitchFamily="34" charset="0"/>
                <a:cs typeface="Arial" panose="020B0604020202020204" pitchFamily="34" charset="0"/>
              </a:rPr>
            </a:br>
            <a:r>
              <a:rPr lang="en-US" dirty="0">
                <a:solidFill>
                  <a:srgbClr val="388CDA"/>
                </a:solidFill>
                <a:latin typeface="Arial" panose="020B0604020202020204" pitchFamily="34" charset="0"/>
                <a:cs typeface="Arial" panose="020B0604020202020204" pitchFamily="34" charset="0"/>
              </a:rPr>
              <a:t>- Verb forms, tenses and consistency; </a:t>
            </a:r>
            <a:br>
              <a:rPr lang="en-US" dirty="0">
                <a:solidFill>
                  <a:srgbClr val="388CDA"/>
                </a:solidFill>
                <a:latin typeface="Arial" panose="020B0604020202020204" pitchFamily="34" charset="0"/>
                <a:cs typeface="Arial" panose="020B0604020202020204" pitchFamily="34" charset="0"/>
              </a:rPr>
            </a:br>
            <a:r>
              <a:rPr lang="en-US" dirty="0">
                <a:solidFill>
                  <a:srgbClr val="388CDA"/>
                </a:solidFill>
                <a:latin typeface="Arial" panose="020B0604020202020204" pitchFamily="34" charset="0"/>
                <a:cs typeface="Arial" panose="020B0604020202020204" pitchFamily="34" charset="0"/>
              </a:rPr>
              <a:t>- Punctuation; </a:t>
            </a:r>
            <a:br>
              <a:rPr lang="en-US" dirty="0">
                <a:solidFill>
                  <a:srgbClr val="388CDA"/>
                </a:solidFill>
                <a:latin typeface="Arial" panose="020B0604020202020204" pitchFamily="34" charset="0"/>
                <a:cs typeface="Arial" panose="020B0604020202020204" pitchFamily="34" charset="0"/>
              </a:rPr>
            </a:br>
            <a:r>
              <a:rPr lang="en-US" dirty="0">
                <a:solidFill>
                  <a:srgbClr val="388CDA"/>
                </a:solidFill>
                <a:latin typeface="Arial" panose="020B0604020202020204" pitchFamily="34" charset="0"/>
                <a:cs typeface="Arial" panose="020B0604020202020204" pitchFamily="34" charset="0"/>
              </a:rPr>
              <a:t>- Vocabulary;</a:t>
            </a:r>
            <a:br>
              <a:rPr lang="en-US" dirty="0">
                <a:solidFill>
                  <a:srgbClr val="388CDA"/>
                </a:solidFill>
                <a:latin typeface="Arial" panose="020B0604020202020204" pitchFamily="34" charset="0"/>
                <a:cs typeface="Arial" panose="020B0604020202020204" pitchFamily="34" charset="0"/>
              </a:rPr>
            </a:br>
            <a:r>
              <a:rPr lang="en-US" dirty="0">
                <a:solidFill>
                  <a:srgbClr val="388CDA"/>
                </a:solidFill>
                <a:latin typeface="Arial" panose="020B0604020202020204" pitchFamily="34" charset="0"/>
                <a:cs typeface="Arial" panose="020B0604020202020204" pitchFamily="34" charset="0"/>
              </a:rPr>
              <a:t>- Standard English and formality.</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Grammar, Punctuation and Spelling (Paper 1) requires </a:t>
            </a:r>
            <a:r>
              <a:rPr lang="en-US" dirty="0">
                <a:latin typeface="Arial" panose="020B0604020202020204" pitchFamily="34" charset="0"/>
                <a:cs typeface="Arial" panose="020B0604020202020204" pitchFamily="34" charset="0"/>
              </a:rPr>
              <a:t>a range of answer types such as circling missing capital letters, multiple choice questions, one-word answers, but </a:t>
            </a:r>
            <a:r>
              <a:rPr lang="en-US" b="1" dirty="0">
                <a:latin typeface="Arial" panose="020B0604020202020204" pitchFamily="34" charset="0"/>
                <a:cs typeface="Arial" panose="020B0604020202020204" pitchFamily="34" charset="0"/>
              </a:rPr>
              <a:t>does not require longer formal answers</a:t>
            </a:r>
            <a:r>
              <a:rPr lang="en-US"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130705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5147628" cy="369332"/>
          </a:xfrm>
          <a:prstGeom prst="rect">
            <a:avLst/>
          </a:prstGeom>
          <a:noFill/>
        </p:spPr>
        <p:txBody>
          <a:bodyPr wrap="none" rtlCol="0">
            <a:spAutoFit/>
          </a:bodyPr>
          <a:lstStyle/>
          <a:p>
            <a:r>
              <a:rPr lang="en-GB" b="1" u="sng" dirty="0">
                <a:latin typeface="Arial" panose="020B0604020202020204" pitchFamily="34" charset="0"/>
                <a:cs typeface="Arial" panose="020B0604020202020204" pitchFamily="34" charset="0"/>
              </a:rPr>
              <a:t>Grammar, Punctuation and Spelling (Paper 1)</a:t>
            </a:r>
            <a:endParaRPr lang="en-GB" u="sng"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5A22397-22CB-48B1-9847-DF279AAA275F}"/>
              </a:ext>
            </a:extLst>
          </p:cNvPr>
          <p:cNvSpPr txBox="1"/>
          <p:nvPr/>
        </p:nvSpPr>
        <p:spPr>
          <a:xfrm>
            <a:off x="344453" y="1072701"/>
            <a:ext cx="8544366" cy="646331"/>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Example questions: </a:t>
            </a:r>
            <a:endParaRPr lang="en-US"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E1897D2A-9E2E-4A9D-9492-4A5A198E4F89}"/>
              </a:ext>
            </a:extLst>
          </p:cNvPr>
          <p:cNvPicPr>
            <a:picLocks noChangeAspect="1"/>
          </p:cNvPicPr>
          <p:nvPr/>
        </p:nvPicPr>
        <p:blipFill>
          <a:blip r:embed="rId2"/>
          <a:stretch>
            <a:fillRect/>
          </a:stretch>
        </p:blipFill>
        <p:spPr>
          <a:xfrm>
            <a:off x="255181" y="1424649"/>
            <a:ext cx="5336628" cy="2275479"/>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E734D196-9712-42DD-8613-D6DA4EFF352E}"/>
              </a:ext>
            </a:extLst>
          </p:cNvPr>
          <p:cNvPicPr>
            <a:picLocks noChangeAspect="1"/>
          </p:cNvPicPr>
          <p:nvPr/>
        </p:nvPicPr>
        <p:blipFill>
          <a:blip r:embed="rId3"/>
          <a:stretch>
            <a:fillRect/>
          </a:stretch>
        </p:blipFill>
        <p:spPr>
          <a:xfrm>
            <a:off x="3741191" y="1856730"/>
            <a:ext cx="5286722" cy="1386198"/>
          </a:xfrm>
          <a:prstGeom prst="rect">
            <a:avLst/>
          </a:prstGeom>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1825DAEE-9550-49B4-BBD6-E73043E02B69}"/>
              </a:ext>
            </a:extLst>
          </p:cNvPr>
          <p:cNvPicPr>
            <a:picLocks noChangeAspect="1"/>
          </p:cNvPicPr>
          <p:nvPr/>
        </p:nvPicPr>
        <p:blipFill>
          <a:blip r:embed="rId4"/>
          <a:stretch>
            <a:fillRect/>
          </a:stretch>
        </p:blipFill>
        <p:spPr>
          <a:xfrm>
            <a:off x="2158409" y="3795294"/>
            <a:ext cx="5071732" cy="250367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0885178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05C8AC-D2C7-4ABB-8FA8-7049613918CB}"/>
              </a:ext>
            </a:extLst>
          </p:cNvPr>
          <p:cNvSpPr txBox="1"/>
          <p:nvPr/>
        </p:nvSpPr>
        <p:spPr>
          <a:xfrm>
            <a:off x="255181" y="650204"/>
            <a:ext cx="5147628" cy="369332"/>
          </a:xfrm>
          <a:prstGeom prst="rect">
            <a:avLst/>
          </a:prstGeom>
          <a:noFill/>
        </p:spPr>
        <p:txBody>
          <a:bodyPr wrap="none" rtlCol="0">
            <a:spAutoFit/>
          </a:bodyPr>
          <a:lstStyle/>
          <a:p>
            <a:r>
              <a:rPr lang="en-GB" b="1" u="sng">
                <a:latin typeface="Arial" panose="020B0604020202020204" pitchFamily="34" charset="0"/>
                <a:cs typeface="Arial" panose="020B0604020202020204" pitchFamily="34" charset="0"/>
              </a:rPr>
              <a:t>Grammar, Punctuation and Spelling (Paper 1)</a:t>
            </a:r>
            <a:endParaRPr lang="en-GB" u="sng" dirty="0">
              <a:latin typeface="Arial" panose="020B0604020202020204" pitchFamily="34" charset="0"/>
              <a:cs typeface="Arial" panose="020B0604020202020204" pitchFamily="34" charset="0"/>
            </a:endParaRPr>
          </a:p>
        </p:txBody>
      </p:sp>
      <p:pic>
        <p:nvPicPr>
          <p:cNvPr id="15" name="Picture 14">
            <a:extLst>
              <a:ext uri="{FF2B5EF4-FFF2-40B4-BE49-F238E27FC236}">
                <a16:creationId xmlns:a16="http://schemas.microsoft.com/office/drawing/2014/main" id="{CFD9F339-B46B-4F66-8E5F-A2FD5B5EC465}"/>
              </a:ext>
            </a:extLst>
          </p:cNvPr>
          <p:cNvPicPr>
            <a:picLocks noChangeAspect="1"/>
          </p:cNvPicPr>
          <p:nvPr/>
        </p:nvPicPr>
        <p:blipFill>
          <a:blip r:embed="rId2"/>
          <a:stretch>
            <a:fillRect/>
          </a:stretch>
        </p:blipFill>
        <p:spPr>
          <a:xfrm>
            <a:off x="255181" y="1424649"/>
            <a:ext cx="8829825" cy="4955812"/>
          </a:xfrm>
          <a:prstGeom prst="rect">
            <a:avLst/>
          </a:prstGeom>
        </p:spPr>
      </p:pic>
      <p:sp>
        <p:nvSpPr>
          <p:cNvPr id="18" name="TextBox 17">
            <a:extLst>
              <a:ext uri="{FF2B5EF4-FFF2-40B4-BE49-F238E27FC236}">
                <a16:creationId xmlns:a16="http://schemas.microsoft.com/office/drawing/2014/main" id="{1A608C0C-4F19-4A87-8713-78A3463C8F76}"/>
              </a:ext>
            </a:extLst>
          </p:cNvPr>
          <p:cNvSpPr txBox="1"/>
          <p:nvPr/>
        </p:nvSpPr>
        <p:spPr>
          <a:xfrm>
            <a:off x="344453" y="1072701"/>
            <a:ext cx="8544366" cy="646331"/>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Example questions: </a:t>
            </a:r>
            <a:endParaRPr lang="en-US"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768791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14523</TotalTime>
  <Words>4735</Words>
  <Application>Microsoft Office PowerPoint</Application>
  <PresentationFormat>On-screen Show (4:3)</PresentationFormat>
  <Paragraphs>415</Paragraphs>
  <Slides>53</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53</vt:i4>
      </vt:variant>
    </vt:vector>
  </HeadingPairs>
  <TitlesOfParts>
    <vt:vector size="60" baseType="lpstr">
      <vt:lpstr>Arial</vt:lpstr>
      <vt:lpstr>Arial </vt:lpstr>
      <vt:lpstr>Bryant Bold</vt:lpstr>
      <vt:lpstr>Calibri</vt:lpstr>
      <vt:lpstr>Calibri Light</vt:lpstr>
      <vt:lpstr>Courier New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Sparky Teaching</dc:creator>
  <cp:lastModifiedBy>Anya Savvides</cp:lastModifiedBy>
  <cp:revision>468</cp:revision>
  <dcterms:created xsi:type="dcterms:W3CDTF">2018-09-08T23:27:11Z</dcterms:created>
  <dcterms:modified xsi:type="dcterms:W3CDTF">2023-07-31T15:21:41Z</dcterms:modified>
</cp:coreProperties>
</file>