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72" r:id="rId8"/>
    <p:sldId id="27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68" r:id="rId20"/>
    <p:sldId id="271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52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D476E-1DDA-4F63-A365-12133C430D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A687E-D503-4B55-A579-D33922512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35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687E-D503-4B55-A579-D339225121C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5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69356-3F54-F8DB-40B2-EF40AEB75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522A1A-5246-DEBB-54AB-83630B06D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7C5B9C-3D39-7F2C-03D4-30CD9B9C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F5FCB-649C-B748-5EF7-2F5BA761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76626A-28C2-1CBF-8E33-47334BC9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4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044E5-B3EC-DF1D-E80D-D2D78EF4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46F093-2FBE-B574-51B5-A075B1DEE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D5486-ACA9-5D77-77FC-0464738A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B924F-511A-B630-B0BC-B661C407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2ED5F-E14B-A6F1-2B40-412916F4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1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863C8D-D530-28EE-918B-7A26C062D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E6E21A-44B5-8494-F547-E03BB22B0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A00CF3-F3DC-9380-74A5-6BDD57E9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E9832B-5E92-4BF1-F18A-D93BC8E3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E4E419-3592-3498-CB52-77F05125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45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844C6-5803-03A9-EAC5-A08AE8AF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CC093F-DA02-392A-3C9D-104D1C67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947B8C-4486-9CD4-2ADD-729AF634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F4B23-1B66-99EB-9BCD-A15D73F2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4268A-0075-50E1-4E9F-3C94BC1D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E7167-139B-F7AD-CACC-549DE39D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65F2B1-7051-0F35-E158-FFD015730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7BD9E-27B3-2DFD-34C8-0641772E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6EDD9E-2EFA-690C-1EF7-FF3BB1AE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5276CB-0BF9-503B-1ED8-E04FF353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35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5C3C94-02EA-038D-5F3F-7CC1DE0F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16DD5E-416F-B5DA-9C57-E98277643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6836A-2D80-02F4-1662-D1BC42369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929FBA-AAA5-BB12-ABF5-AF98D879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6B1477-0939-CB6F-C7EE-52DAF7C1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64AECF-254D-9F14-DD4F-BBF3EABF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7B336-DB0B-FFB7-D1D7-CA577EDF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79813E-607B-342A-ED0B-A57A632F4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051126-891B-79D6-7BA1-616D8F893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752CEE-70F2-9B9C-2E08-F8FAC4A21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623685-F57E-393B-2ADE-98C789193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20639C-C0E5-3CDA-BE27-0AC02E21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EF3071-CD06-D226-5115-CE749F06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DA56A3-0490-8D91-FE7F-6860190E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2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436D3-8879-FB53-4E8F-0BCD5C04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216A27-0F10-7FD8-C7C2-DBC0A8CC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0B4139-02F5-BE4D-EA80-CBF3EF7F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09D221-2CBA-DF27-39B8-23645FC4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507439-C60C-FDEA-0DDD-35393FC6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DED889-48CA-8E24-3F26-077F17D2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8E200C-4260-AB8E-9D30-D41646A6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9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A2D2C-2CDE-C1B3-6B6F-A7ECF888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8E971-8541-C51F-D203-EF90258E4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4C1074-D028-C1E8-436B-C825B0730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792F7F-A997-F86F-C860-7EA2E32B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5C9882-357B-352B-DF2C-9137D2C5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15324-2FAD-259C-37F0-CA5EAB36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7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B875F-6057-428A-5E20-30E7CF87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67504B-D0B4-378D-8AE8-441E98F5F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D35FCC-A94C-DE65-8329-A56CD0966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85C243-5BF1-E390-74E8-B5E4F6DE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EA8DD6-562C-27F8-E1DE-AC325324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020D5-D715-A375-6791-FF6ABEE5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43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E04A82-5229-EF98-43E3-0107CB60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F12366-4C58-D32B-7DB7-00AD57C43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28199D-9DB9-CA2A-672C-60C43CEE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1C96A-62F9-4248-A46E-390A46A41FA9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38DFEB-77B6-CA3D-40D2-43705F994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BD1959-C7FC-07EC-4A1A-A66458BDB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77682-9DC3-4E07-809A-8A0FD7AD7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9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7EBA71-9C3F-CC00-E204-CD5811F2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565013"/>
            <a:ext cx="9613397" cy="1321841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FA666-2F0D-7E62-BFFB-04EAF479F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8000"/>
              <a:t>Welcome to Year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EE5682-C3B2-98D4-6D8C-3C24ADD96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GB" dirty="0"/>
              <a:t>2024-2025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289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5522B-D057-DE3D-827A-48A3319D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RE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421F46-9B52-7BF7-940A-BDF1CF5A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us special?</a:t>
            </a:r>
          </a:p>
          <a:p>
            <a:r>
              <a:rPr lang="en-GB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stories to deepen their understanding of Harvest Festival and Christmas</a:t>
            </a:r>
          </a:p>
          <a:p>
            <a:endParaRPr lang="en-GB" sz="2200" i="1" dirty="0"/>
          </a:p>
        </p:txBody>
      </p:sp>
      <p:pic>
        <p:nvPicPr>
          <p:cNvPr id="6146" name="Picture 2" descr="Embrace Your Uniqueness:. The Importance of Being Unique | by Humaira ...">
            <a:extLst>
              <a:ext uri="{FF2B5EF4-FFF2-40B4-BE49-F238E27FC236}">
                <a16:creationId xmlns:a16="http://schemas.microsoft.com/office/drawing/2014/main" xmlns="" id="{68ECE320-3225-11AF-408F-BBB4658CB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r="-1" b="226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020063-2385-44AC-BD67-258E1F0B9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014A0B-5338-4077-AFE9-A90D04D44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E84F4-69CE-D0CB-F76C-DA3BFA67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47" y="966857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PE/Game 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8127680-150F-4A90-9950-F66392578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088F97A-8362-4967-B664-D748B846EC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0F9DEDE-4318-412A-81C5-C8C90F689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9E97DE9-7844-4707-8928-1CD88ADB72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C58954E-44A5-4A0D-97A9-8A2BB43D68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AF066-CC16-D22A-9B17-3BF7840BB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223780"/>
            <a:ext cx="7120128" cy="2046919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 on –Thursdays</a:t>
            </a:r>
          </a:p>
          <a:p>
            <a:r>
              <a:rPr lang="en-GB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PE- Mondays and then Fridays after Forest School</a:t>
            </a:r>
          </a:p>
          <a:p>
            <a:r>
              <a:rPr lang="en-GB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Throwing and catching </a:t>
            </a:r>
          </a:p>
          <a:p>
            <a:r>
              <a:rPr lang="en-GB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work </a:t>
            </a:r>
          </a:p>
          <a:p>
            <a:r>
              <a:rPr lang="en-GB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Gymnastics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66920E5-8640-4C24-A775-8647637094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2CBA3142-5A82-43CE-87A2-EB14B17A51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EF5A1C7-9938-4A33-A5A4-2B05353B31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62A936D-E9F6-4A68-82C2-1D1CC77722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68A9229-BBBE-4934-9700-BA72A1BB03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166F62-28DF-275E-01A7-B6362312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8" y="3422919"/>
            <a:ext cx="4954693" cy="2046919"/>
          </a:xfrm>
          <a:prstGeom prst="rect">
            <a:avLst/>
          </a:prstGeom>
        </p:spPr>
      </p:pic>
      <p:pic>
        <p:nvPicPr>
          <p:cNvPr id="7170" name="Picture 2" descr="Year 1 gymnastics lessons | Broadbent Fold Nursery &amp; Primary School">
            <a:extLst>
              <a:ext uri="{FF2B5EF4-FFF2-40B4-BE49-F238E27FC236}">
                <a16:creationId xmlns:a16="http://schemas.microsoft.com/office/drawing/2014/main" xmlns="" id="{4919E298-DDDB-563C-B310-4E50ADCC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4126168"/>
            <a:ext cx="3752580" cy="25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6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xmlns="" id="{6D24BC9E-AC6A-42EE-AFD8-B290720B84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xmlns="" id="{0990C621-3B8B-4820-8328-D47EF7CE8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6D27B-CFE8-06BE-FE09-32C20ADE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>
            <a:normAutofit/>
          </a:bodyPr>
          <a:lstStyle/>
          <a:p>
            <a:r>
              <a:rPr lang="en-GB" sz="3200"/>
              <a:t>Art and DT</a:t>
            </a:r>
          </a:p>
        </p:txBody>
      </p:sp>
      <p:pic>
        <p:nvPicPr>
          <p:cNvPr id="8194" name="Picture 2" descr="Sun Hats &amp; Wellie Boots: Clay &amp; Twig Hedgehogs">
            <a:extLst>
              <a:ext uri="{FF2B5EF4-FFF2-40B4-BE49-F238E27FC236}">
                <a16:creationId xmlns:a16="http://schemas.microsoft.com/office/drawing/2014/main" xmlns="" id="{5DD732A4-F419-6CC9-A15B-53F820D6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407" y="361910"/>
            <a:ext cx="4645152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B1B057-EA9A-9907-E88C-016FAD3B9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87" y="1243122"/>
            <a:ext cx="5522976" cy="1712122"/>
          </a:xfrm>
          <a:prstGeom prst="rect">
            <a:avLst/>
          </a:prstGeom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xmlns="" id="{C1A2385B-1D2A-4E17-84FA-6CB7F0AAE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xmlns="" id="{5E791F2F-79DB-4CC0-9FA1-001E3E91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759DA3-CF4C-A763-43AB-C16ADE66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anchor="ctr">
            <a:normAutofit/>
          </a:bodyPr>
          <a:lstStyle/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Colour theory and printing techniques </a:t>
            </a: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 School</a:t>
            </a: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Clay hedgehogs </a:t>
            </a:r>
          </a:p>
        </p:txBody>
      </p:sp>
    </p:spTree>
    <p:extLst>
      <p:ext uri="{BB962C8B-B14F-4D97-AF65-F5344CB8AC3E}">
        <p14:creationId xmlns:p14="http://schemas.microsoft.com/office/powerpoint/2010/main" val="337253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0" name="Rectangle 9229">
            <a:extLst>
              <a:ext uri="{FF2B5EF4-FFF2-40B4-BE49-F238E27FC236}">
                <a16:creationId xmlns:a16="http://schemas.microsoft.com/office/drawing/2014/main" xmlns="" id="{6D24BC9E-AC6A-42EE-AFD8-B290720B84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31" name="Rectangle 9230">
            <a:extLst>
              <a:ext uri="{FF2B5EF4-FFF2-40B4-BE49-F238E27FC236}">
                <a16:creationId xmlns:a16="http://schemas.microsoft.com/office/drawing/2014/main" xmlns="" id="{0990C621-3B8B-4820-8328-D47EF7CE8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9DFF0-2D3B-756A-E3A6-DCB3A38A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>
            <a:normAutofit/>
          </a:bodyPr>
          <a:lstStyle/>
          <a:p>
            <a:r>
              <a:rPr lang="en-GB" sz="3200"/>
              <a:t>Music</a:t>
            </a:r>
          </a:p>
        </p:txBody>
      </p:sp>
      <p:pic>
        <p:nvPicPr>
          <p:cNvPr id="9218" name="Picture 2" descr="Charanga Digital Resources For Music Teachers and Schools | Inspire ...">
            <a:extLst>
              <a:ext uri="{FF2B5EF4-FFF2-40B4-BE49-F238E27FC236}">
                <a16:creationId xmlns:a16="http://schemas.microsoft.com/office/drawing/2014/main" xmlns="" id="{8E3694E4-6180-5F2A-151D-18EF6B000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189" y="361910"/>
            <a:ext cx="4027588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F492DD-9F84-5818-81FE-E22EF5FE6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943" y="1489587"/>
            <a:ext cx="7194920" cy="989300"/>
          </a:xfrm>
          <a:prstGeom prst="rect">
            <a:avLst/>
          </a:prstGeom>
        </p:spPr>
      </p:pic>
      <p:sp>
        <p:nvSpPr>
          <p:cNvPr id="9232" name="Rectangle 9231">
            <a:extLst>
              <a:ext uri="{FF2B5EF4-FFF2-40B4-BE49-F238E27FC236}">
                <a16:creationId xmlns:a16="http://schemas.microsoft.com/office/drawing/2014/main" xmlns="" id="{C1A2385B-1D2A-4E17-84FA-6CB7F0AAE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xmlns="" id="{5E791F2F-79DB-4CC0-9FA1-001E3E91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AF436D-722B-40B8-1DE1-6F7A5367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anchor="ctr">
            <a:normAutofit/>
          </a:bodyPr>
          <a:lstStyle/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Rhythm, pulse, pitch, singing, dancing and composing</a:t>
            </a: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Genres: Hip-hop, Reggae, Blues, Baroque, Latin, Bhangra, Folk, Funk, </a:t>
            </a:r>
            <a:r>
              <a:rPr lang="en-GB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Bossa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Nova, Classical and Pop</a:t>
            </a:r>
          </a:p>
        </p:txBody>
      </p:sp>
    </p:spTree>
    <p:extLst>
      <p:ext uri="{BB962C8B-B14F-4D97-AF65-F5344CB8AC3E}">
        <p14:creationId xmlns:p14="http://schemas.microsoft.com/office/powerpoint/2010/main" val="87144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9501D-12A8-D45F-EA84-ABABDBFA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773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PSHE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9A93E0D-A428-96AF-F246-48A4A267A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5286" y="2288842"/>
            <a:ext cx="6422454" cy="4118385"/>
          </a:xfrm>
        </p:spPr>
      </p:pic>
      <p:pic>
        <p:nvPicPr>
          <p:cNvPr id="10242" name="Picture 2" descr="Jigsaw">
            <a:extLst>
              <a:ext uri="{FF2B5EF4-FFF2-40B4-BE49-F238E27FC236}">
                <a16:creationId xmlns:a16="http://schemas.microsoft.com/office/drawing/2014/main" xmlns="" id="{CDA88945-B754-1E6E-D829-0B4A6F875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8" y="2959854"/>
            <a:ext cx="3195485" cy="110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1D0989-C667-E290-80BE-B93A71452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92" y="450773"/>
            <a:ext cx="9185789" cy="148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5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8F2D4-11B4-2AB8-7268-20989986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Homework</a:t>
            </a:r>
          </a:p>
        </p:txBody>
      </p:sp>
      <p:sp>
        <p:nvSpPr>
          <p:cNvPr id="1332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481857-137A-9D1E-7C7B-F65C75E77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Homework consists of;</a:t>
            </a:r>
          </a:p>
          <a:p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 (5 x per week)</a:t>
            </a:r>
          </a:p>
          <a:p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Phonics (Oxford owl and Phonics play)</a:t>
            </a:r>
          </a:p>
          <a:p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Maths or English activity</a:t>
            </a:r>
          </a:p>
          <a:p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Spellings in Spring Term 2 (after February half term) </a:t>
            </a:r>
          </a:p>
        </p:txBody>
      </p:sp>
      <p:pic>
        <p:nvPicPr>
          <p:cNvPr id="13314" name="Picture 2" descr="Little Boy Doing His Homework | Stocksy United">
            <a:extLst>
              <a:ext uri="{FF2B5EF4-FFF2-40B4-BE49-F238E27FC236}">
                <a16:creationId xmlns:a16="http://schemas.microsoft.com/office/drawing/2014/main" xmlns="" id="{EAC7E1C1-4468-8DBF-4A6B-D270AF37D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r="1271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10B48D-CA41-D71C-7E24-23CCA100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Curriculum Enrichment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9C4D15-617C-F3A2-2304-4DD393E03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 School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from the Chesham Museum- Toys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Walks to the Common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Whole school bulb planting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Harvest Festival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Christmas Nativity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Trips</a:t>
            </a:r>
          </a:p>
        </p:txBody>
      </p:sp>
    </p:spTree>
    <p:extLst>
      <p:ext uri="{BB962C8B-B14F-4D97-AF65-F5344CB8AC3E}">
        <p14:creationId xmlns:p14="http://schemas.microsoft.com/office/powerpoint/2010/main" val="1104668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0DCAF-60F4-A307-2582-E5DF8C78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3871C2-18C7-E0B7-B7CF-610B50BE1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Forest School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Availability to help with walks to common/ trips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Voluntary readers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Mystery Reader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Parents expertise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17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C3C91-E144-F37F-4D74-FE04A5AE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Upcoming 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084AB9-567B-8A88-AA14-A41D6F492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Kith and Kin- Monday 16</a:t>
            </a:r>
            <a:r>
              <a:rPr lang="en-GB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September at 1pm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Bulb Planting- Friday 27</a:t>
            </a:r>
            <a:r>
              <a:rPr lang="en-GB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September at 2.45pm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KS1 Harvest Festival- Tuesday 1</a:t>
            </a:r>
            <a:r>
              <a:rPr lang="en-GB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October at 10.00am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Phonics parents meeting- Friday 11</a:t>
            </a:r>
            <a:r>
              <a:rPr lang="en-GB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October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INSET days- 4</a:t>
            </a:r>
            <a:r>
              <a:rPr lang="en-GB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5</a:t>
            </a:r>
            <a:r>
              <a:rPr lang="en-GB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November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Maths parents workshop- Friday 8</a:t>
            </a:r>
            <a:r>
              <a:rPr lang="en-GB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November 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Parents evenings: w/c 11</a:t>
            </a:r>
            <a:r>
              <a:rPr lang="en-GB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November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70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09AE3-26C8-9579-A356-6C6924DC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6600" dirty="0"/>
              <a:t>Key adults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40803D-7A56-3946-7364-CCCB33D83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lnSpcReduction="10000"/>
          </a:bodyPr>
          <a:lstStyle/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 Bovington- Class Teacher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 Nash- Class LSA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 Russell- Class LSA (Monday and Tuesday mornings)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 </a:t>
            </a:r>
            <a:r>
              <a:rPr lang="en-GB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Ditta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(Tuesday afternoons- SALT)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 Davey- PPA cover Monday afternoons</a:t>
            </a:r>
          </a:p>
        </p:txBody>
      </p:sp>
    </p:spTree>
    <p:extLst>
      <p:ext uri="{BB962C8B-B14F-4D97-AF65-F5344CB8AC3E}">
        <p14:creationId xmlns:p14="http://schemas.microsoft.com/office/powerpoint/2010/main" val="403226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3E082-CFA4-EE1F-01E2-01C924BF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en-GB" sz="3600"/>
              <a:t>English/Phonics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903C0472-91E0-0118-E82C-74F5C627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Consists of;</a:t>
            </a: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Speaking</a:t>
            </a: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Listening</a:t>
            </a: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</a:t>
            </a: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Handwriting</a:t>
            </a: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Spelling </a:t>
            </a:r>
          </a:p>
          <a:p>
            <a:endParaRPr lang="en-GB" sz="1800" dirty="0"/>
          </a:p>
        </p:txBody>
      </p:sp>
      <p:sp>
        <p:nvSpPr>
          <p:cNvPr id="1043" name="Oval 1042">
            <a:extLst>
              <a:ext uri="{FF2B5EF4-FFF2-40B4-BE49-F238E27FC236}">
                <a16:creationId xmlns:a16="http://schemas.microsoft.com/office/drawing/2014/main" xmlns="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Traction Man is Here | Teaching Resources for KS1 | Year 1 Year 2 Reading">
            <a:extLst>
              <a:ext uri="{FF2B5EF4-FFF2-40B4-BE49-F238E27FC236}">
                <a16:creationId xmlns:a16="http://schemas.microsoft.com/office/drawing/2014/main" xmlns="" id="{AFEE9DC0-DC9D-AB9C-ED9C-E4A48F34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2" r="4" b="2842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xmlns="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4932" y="-1626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xmlns="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Paddington 2 Wallpapers (54 Wallpapers) – HD Wallpapers | Bear art ...">
            <a:extLst>
              <a:ext uri="{FF2B5EF4-FFF2-40B4-BE49-F238E27FC236}">
                <a16:creationId xmlns:a16="http://schemas.microsoft.com/office/drawing/2014/main" xmlns="" id="{6C2EF14A-347C-454A-05F4-ECF1C16F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2" r="-4" b="15525"/>
          <a:stretch/>
        </p:blipFill>
        <p:spPr bwMode="auto"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‎The Queen's Hat by Steve Antony (ebook) - Apple Books">
            <a:extLst>
              <a:ext uri="{FF2B5EF4-FFF2-40B4-BE49-F238E27FC236}">
                <a16:creationId xmlns:a16="http://schemas.microsoft.com/office/drawing/2014/main" xmlns="" id="{899FC5BB-4505-D57A-6615-55E7DA0B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r="18312" b="3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xmlns="" id="{CDC29AC1-2821-4FCC-B597-88DAF39C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8" name="Picture 14" descr="Tips for the Learning to Read Programme (Read Write Inc.) | Our Lady's ...">
            <a:extLst>
              <a:ext uri="{FF2B5EF4-FFF2-40B4-BE49-F238E27FC236}">
                <a16:creationId xmlns:a16="http://schemas.microsoft.com/office/drawing/2014/main" xmlns="" id="{8B99BBA3-B5A3-0CC5-EF39-0C2683F0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r="2457" b="-3"/>
          <a:stretch/>
        </p:blipFill>
        <p:spPr bwMode="auto"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xmlns="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The Christmas Story Christmas Story Bible, Christmas Picture Books ...">
            <a:extLst>
              <a:ext uri="{FF2B5EF4-FFF2-40B4-BE49-F238E27FC236}">
                <a16:creationId xmlns:a16="http://schemas.microsoft.com/office/drawing/2014/main" xmlns="" id="{58E9D3CD-9B44-11A3-82C2-D8B6F725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4" r="-4" b="-4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FE059-EE83-7BD2-5F5D-920168C3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Handwriting expectations</a:t>
            </a:r>
          </a:p>
        </p:txBody>
      </p:sp>
      <p:sp>
        <p:nvSpPr>
          <p:cNvPr id="1229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246391-3BE5-101A-A4E6-AEFF683F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alt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lower case letters formed correctly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GB" alt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  Write capital letters taller than lower case letters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GB" alt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  Write on the lines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GB" alt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 Write descenders under the line all the same length 	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(f, g, j, p, q, y)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GB" alt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 Write ascenders taller than other lower case letters and make them all the same height (b, d, h, k, l, t)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GB" alt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in school – daily handwriting practice, pencil grips, extra 1:1 interventions if needed</a:t>
            </a:r>
          </a:p>
        </p:txBody>
      </p:sp>
      <p:pic>
        <p:nvPicPr>
          <p:cNvPr id="12290" name="Picture 2" descr="Year 1 Home Learning – John of Gaunt Infant and Nursery School">
            <a:extLst>
              <a:ext uri="{FF2B5EF4-FFF2-40B4-BE49-F238E27FC236}">
                <a16:creationId xmlns:a16="http://schemas.microsoft.com/office/drawing/2014/main" xmlns="" id="{84CFAF91-D9AE-7D4D-3402-29D7C060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 r="-3" b="15197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8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B512E-48F3-F084-CB54-A08307FD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Reading </a:t>
            </a:r>
          </a:p>
        </p:txBody>
      </p:sp>
      <p:sp>
        <p:nvSpPr>
          <p:cNvPr id="11273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4307CF-B593-F9B0-D9FA-8CF6FFB8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</a:pPr>
            <a:r>
              <a:rPr lang="en-GB" alt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RWI Phonics - We teach reading and phonics through the Read, Write, Inc (RWI). This is taught in class 5 days a week for half an hour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adult will read a book with your child once a week and write a comment in their reading diary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child will change their book once they have read it twice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sign and date when you have read with your child at home to ensure they are considered a raffle prize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2200" dirty="0">
              <a:latin typeface="SassoonCRInfant" panose="02010503020300020003" pitchFamily="2" charset="0"/>
            </a:endParaRPr>
          </a:p>
        </p:txBody>
      </p:sp>
      <p:pic>
        <p:nvPicPr>
          <p:cNvPr id="11266" name="Picture 2" descr="5 ideas to keep the reading momentum up at home - Oxford Education Blog">
            <a:extLst>
              <a:ext uri="{FF2B5EF4-FFF2-40B4-BE49-F238E27FC236}">
                <a16:creationId xmlns:a16="http://schemas.microsoft.com/office/drawing/2014/main" xmlns="" id="{2F791FEA-7FF8-3FB7-5D00-6532ECAEF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4" r="26408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E1495096 - A5 Reading Record Book 40 Page, Ruled, Yellow - Pack of 25 ...">
            <a:extLst>
              <a:ext uri="{FF2B5EF4-FFF2-40B4-BE49-F238E27FC236}">
                <a16:creationId xmlns:a16="http://schemas.microsoft.com/office/drawing/2014/main" xmlns="" id="{69284E1C-6802-8E5C-4B4B-F5644AF3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40" y="5072670"/>
            <a:ext cx="1793920" cy="17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0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xmlns="" id="{5F255613-AAE8-4321-9EBA-89253DD450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1B7B6-CE2D-1342-3F2A-D2C83411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 dirty="0"/>
              <a:t>Maths</a:t>
            </a:r>
            <a:endParaRPr lang="en-GB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xmlns="" id="{5A3987B4-5CBA-4CB7-862B-56A9917A2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xmlns="" id="{CB147A70-DC29-4DDF-A34C-2B82C6E22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B708FB-3AF9-468D-16D3-0D8DE60C8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numCol="2">
            <a:normAutofit/>
          </a:bodyPr>
          <a:lstStyle/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 forwards and backwards in 1s within 100 starting at any number.</a:t>
            </a: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 forwards and backwards in 2s, 5s and 10s.</a:t>
            </a: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 1 more and 1 less than a given number up to 100.</a:t>
            </a: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place value of a number within 100 – how many tens and ones.</a:t>
            </a: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fluently recall number bonds to 10 and 20. </a:t>
            </a: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fluently add and subtract numbers within 10 understanding the relationship of parts and wholes. </a:t>
            </a: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and subtract numbers within 100 using concrete resources and pictures.</a:t>
            </a:r>
          </a:p>
          <a:p>
            <a:pPr marL="0" indent="0">
              <a:buNone/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Fluently recall the related addition and subtraction facts up to 20.</a:t>
            </a:r>
          </a:p>
          <a:p>
            <a:pPr marL="0" indent="0">
              <a:buNone/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2-digit add and subtract 1-digit not crossing 10s</a:t>
            </a:r>
          </a:p>
          <a:p>
            <a:pPr marL="0" indent="0">
              <a:buNone/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e.g. 36 + 3 =                                75 - 2 = </a:t>
            </a:r>
          </a:p>
          <a:p>
            <a:pPr marL="0" indent="0">
              <a:buNone/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mathematical symbols + - and =</a:t>
            </a: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language of comparisons (greater than / less than).</a:t>
            </a: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 weight, length and capacity.</a:t>
            </a: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Recognise and describe simple 2D and 3D shapes.</a:t>
            </a: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 the time (half past, o'clock).</a:t>
            </a:r>
          </a:p>
          <a:p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Recognise half, quarter and whole of amounts, shapes and number (1/2</a:t>
            </a:r>
            <a:r>
              <a:rPr lang="en-GB" sz="1100" dirty="0"/>
              <a:t>).</a:t>
            </a:r>
          </a:p>
        </p:txBody>
      </p:sp>
      <p:pic>
        <p:nvPicPr>
          <p:cNvPr id="2052" name="Picture 4" descr="RAINBOW TOYFROG Math Manipulatives Counting Cubes, Educational Number ...">
            <a:extLst>
              <a:ext uri="{FF2B5EF4-FFF2-40B4-BE49-F238E27FC236}">
                <a16:creationId xmlns:a16="http://schemas.microsoft.com/office/drawing/2014/main" xmlns="" id="{BF9A3313-7308-E31A-2FB1-C7216637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6774" y="880072"/>
            <a:ext cx="246375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th Manipulatives for Preschool - Teaching Mama">
            <a:extLst>
              <a:ext uri="{FF2B5EF4-FFF2-40B4-BE49-F238E27FC236}">
                <a16:creationId xmlns:a16="http://schemas.microsoft.com/office/drawing/2014/main" xmlns="" id="{E080B1CA-305A-21A7-74FE-52DEEBF9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9313" y="1114392"/>
            <a:ext cx="2548728" cy="1312594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B289F3-7A1A-9AB1-54F7-AE9A4A30A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774" y="4533662"/>
            <a:ext cx="2552700" cy="733901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2050" name="Picture 2" descr="5 Must-Have Math Manipulatives for First Grade Classrooms">
            <a:extLst>
              <a:ext uri="{FF2B5EF4-FFF2-40B4-BE49-F238E27FC236}">
                <a16:creationId xmlns:a16="http://schemas.microsoft.com/office/drawing/2014/main" xmlns="" id="{A6CA41D4-C5CD-4774-67E5-1C11C27A4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3872" y="3529366"/>
            <a:ext cx="2533423" cy="190006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xmlns="" id="{D1B80E9C-CF8A-440B-B8F5-54BF121BF4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xmlns="" id="{F1FF25AD-D64E-45A0-B2D0-F4A6AB092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7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xmlns="" id="{69D47016-023F-44BD-981C-50E7A10A6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61B2F-E19C-1F95-B456-0BD8B593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GB" sz="4800"/>
              <a:t>Science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xmlns="" id="{6D8B37B0-0682-433E-BC8D-498C04ABD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88B874-78A8-CEF9-D0E9-2F3DB877E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 changes throughout the seasons </a:t>
            </a:r>
          </a:p>
          <a:p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Comparing objects and their properties </a:t>
            </a:r>
          </a:p>
        </p:txBody>
      </p:sp>
      <p:pic>
        <p:nvPicPr>
          <p:cNvPr id="3076" name="Picture 4" descr="St. Joseph and St. Bernadette | St Paul's and All Hallows' C of E School">
            <a:extLst>
              <a:ext uri="{FF2B5EF4-FFF2-40B4-BE49-F238E27FC236}">
                <a16:creationId xmlns:a16="http://schemas.microsoft.com/office/drawing/2014/main" xmlns="" id="{25E57B1A-4945-9ADD-E348-D9D3C013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038" y="2569464"/>
            <a:ext cx="5198724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cience - Seasonal Changes | Quizizz">
            <a:extLst>
              <a:ext uri="{FF2B5EF4-FFF2-40B4-BE49-F238E27FC236}">
                <a16:creationId xmlns:a16="http://schemas.microsoft.com/office/drawing/2014/main" xmlns="" id="{83A86625-911D-BAEC-3E91-9832867C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3041904"/>
            <a:ext cx="5468112" cy="27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A6E95-0C0B-E9E5-2263-BB3D70C9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ABBC2-A381-9709-DBD5-8D59E608C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ow to Keep Your Kids Safe Online">
            <a:extLst>
              <a:ext uri="{FF2B5EF4-FFF2-40B4-BE49-F238E27FC236}">
                <a16:creationId xmlns:a16="http://schemas.microsoft.com/office/drawing/2014/main" xmlns="" id="{E0712C62-314F-DE0A-4C48-EE618E6B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0" y="1690688"/>
            <a:ext cx="613124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rham Primary School - Computer Mouse and Keyboard Skills">
            <a:extLst>
              <a:ext uri="{FF2B5EF4-FFF2-40B4-BE49-F238E27FC236}">
                <a16:creationId xmlns:a16="http://schemas.microsoft.com/office/drawing/2014/main" xmlns="" id="{9DC0580C-7F82-8B35-2A14-4F65FB4A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89" y="1329186"/>
            <a:ext cx="3148166" cy="20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C8255D16-A51C-03B9-0AE8-9C599F5E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42" y="4082232"/>
            <a:ext cx="5026080" cy="19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B6FE4-DD3D-5C43-1DC5-10A41EF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History and Geography</a:t>
            </a:r>
          </a:p>
        </p:txBody>
      </p:sp>
      <p:pic>
        <p:nvPicPr>
          <p:cNvPr id="5122" name="Picture 2" descr="Year 1: Old and new toys">
            <a:extLst>
              <a:ext uri="{FF2B5EF4-FFF2-40B4-BE49-F238E27FC236}">
                <a16:creationId xmlns:a16="http://schemas.microsoft.com/office/drawing/2014/main" xmlns="" id="{91869528-10C3-A1B6-6412-D83F57ED65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0" y="1609572"/>
            <a:ext cx="45148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BFA87A-E9E8-11A1-B6D3-CF59A9E56BB3}"/>
              </a:ext>
            </a:extLst>
          </p:cNvPr>
          <p:cNvSpPr txBox="1"/>
          <p:nvPr/>
        </p:nvSpPr>
        <p:spPr>
          <a:xfrm>
            <a:off x="909958" y="5231682"/>
            <a:ext cx="388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Toys throughout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0B2D62-4FFF-7FD6-C7A8-7F5BEAB83B06}"/>
              </a:ext>
            </a:extLst>
          </p:cNvPr>
          <p:cNvSpPr txBox="1"/>
          <p:nvPr/>
        </p:nvSpPr>
        <p:spPr>
          <a:xfrm>
            <a:off x="8023597" y="5231682"/>
            <a:ext cx="2715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Our Local Area</a:t>
            </a:r>
          </a:p>
        </p:txBody>
      </p:sp>
      <p:pic>
        <p:nvPicPr>
          <p:cNvPr id="5124" name="Picture 4" descr="Hawridge Common, Cholesbury, Bucks | House converted tower m… | Flickr">
            <a:extLst>
              <a:ext uri="{FF2B5EF4-FFF2-40B4-BE49-F238E27FC236}">
                <a16:creationId xmlns:a16="http://schemas.microsoft.com/office/drawing/2014/main" xmlns="" id="{9F365A0C-3A09-7D55-5266-EDDDD0F4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67" y="1609572"/>
            <a:ext cx="1958002" cy="26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path across Hawridge Common - Photo">
            <a:extLst>
              <a:ext uri="{FF2B5EF4-FFF2-40B4-BE49-F238E27FC236}">
                <a16:creationId xmlns:a16="http://schemas.microsoft.com/office/drawing/2014/main" xmlns="" id="{6CC21247-8A08-BD3D-8FD3-6E5F166F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72" y="1273379"/>
            <a:ext cx="3233432" cy="215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e Full Moon Pub - Hawridge &amp; Cholesbury : britpics">
            <a:extLst>
              <a:ext uri="{FF2B5EF4-FFF2-40B4-BE49-F238E27FC236}">
                <a16:creationId xmlns:a16="http://schemas.microsoft.com/office/drawing/2014/main" xmlns="" id="{D11F9309-D4C4-9C4E-A85A-02BDECF7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37" y="3545513"/>
            <a:ext cx="3004677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4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AE238A208964BBDBEC9AC1FF87939" ma:contentTypeVersion="18" ma:contentTypeDescription="Create a new document." ma:contentTypeScope="" ma:versionID="8f91ebe8deb20fa00e797b3680df40d1">
  <xsd:schema xmlns:xsd="http://www.w3.org/2001/XMLSchema" xmlns:xs="http://www.w3.org/2001/XMLSchema" xmlns:p="http://schemas.microsoft.com/office/2006/metadata/properties" xmlns:ns2="261bc0d2-9bcb-4468-b40b-0f4e32fe8496" xmlns:ns3="71e60b83-d745-4233-a03e-6e0d8a263556" targetNamespace="http://schemas.microsoft.com/office/2006/metadata/properties" ma:root="true" ma:fieldsID="69d7bdb17e278743360dd8f0f725cc7f" ns2:_="" ns3:_="">
    <xsd:import namespace="261bc0d2-9bcb-4468-b40b-0f4e32fe8496"/>
    <xsd:import namespace="71e60b83-d745-4233-a03e-6e0d8a2635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bc0d2-9bcb-4468-b40b-0f4e32fe84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ea22c2-b5f0-429d-8e54-f3649bd8d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60b83-d745-4233-a03e-6e0d8a26355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724709-c2f1-4ee1-8a01-b52a52eab64a}" ma:internalName="TaxCatchAll" ma:showField="CatchAllData" ma:web="71e60b83-d745-4233-a03e-6e0d8a2635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1bc0d2-9bcb-4468-b40b-0f4e32fe8496">
      <Terms xmlns="http://schemas.microsoft.com/office/infopath/2007/PartnerControls"/>
    </lcf76f155ced4ddcb4097134ff3c332f>
    <TaxCatchAll xmlns="71e60b83-d745-4233-a03e-6e0d8a263556" xsi:nil="true"/>
  </documentManagement>
</p:properties>
</file>

<file path=customXml/itemProps1.xml><?xml version="1.0" encoding="utf-8"?>
<ds:datastoreItem xmlns:ds="http://schemas.openxmlformats.org/officeDocument/2006/customXml" ds:itemID="{F18ABBE3-CC00-47FC-BC4A-755034B9CF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28A54D-51D3-475A-823C-F33FD347F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1bc0d2-9bcb-4468-b40b-0f4e32fe8496"/>
    <ds:schemaRef ds:uri="71e60b83-d745-4233-a03e-6e0d8a2635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6E1C18-06E7-4107-A7B3-B25A5B39D554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1e60b83-d745-4233-a03e-6e0d8a263556"/>
    <ds:schemaRef ds:uri="http://purl.org/dc/terms/"/>
    <ds:schemaRef ds:uri="261bc0d2-9bcb-4468-b40b-0f4e32fe849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495</Words>
  <Application>Microsoft Office PowerPoint</Application>
  <PresentationFormat>Custom</PresentationFormat>
  <Paragraphs>105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Welcome to Year 1</vt:lpstr>
      <vt:lpstr>Key adults</vt:lpstr>
      <vt:lpstr>English/Phonics</vt:lpstr>
      <vt:lpstr>Handwriting expectations</vt:lpstr>
      <vt:lpstr>Reading </vt:lpstr>
      <vt:lpstr>Maths</vt:lpstr>
      <vt:lpstr>Science</vt:lpstr>
      <vt:lpstr>Computing</vt:lpstr>
      <vt:lpstr>History and Geography</vt:lpstr>
      <vt:lpstr>RE</vt:lpstr>
      <vt:lpstr>PE/Game On</vt:lpstr>
      <vt:lpstr>Art and DT</vt:lpstr>
      <vt:lpstr>Music</vt:lpstr>
      <vt:lpstr>PSHE</vt:lpstr>
      <vt:lpstr>Homework</vt:lpstr>
      <vt:lpstr>Curriculum Enrichment </vt:lpstr>
      <vt:lpstr>How can you help?</vt:lpstr>
      <vt:lpstr>Upcoming Key Dates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Anna Bovington</dc:creator>
  <cp:lastModifiedBy>Emma Seaton</cp:lastModifiedBy>
  <cp:revision>11</cp:revision>
  <dcterms:created xsi:type="dcterms:W3CDTF">2024-09-08T15:25:12Z</dcterms:created>
  <dcterms:modified xsi:type="dcterms:W3CDTF">2024-11-14T13:49:47Z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0x010100B95AE238A208964BBDBEC9AC1FF87939</vt:lpwstr>
  </property>
  <property fmtid="{D5CDD505-2E9C-101B-9397-08002B2CF9AE}" pid="3" name="MediaServiceImageTags">
    <vt:lpwstr/>
  </property>
</Properties>
</file>