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57" r:id="rId4"/>
    <p:sldId id="261" r:id="rId5"/>
    <p:sldId id="258" r:id="rId6"/>
    <p:sldId id="265" r:id="rId7"/>
    <p:sldId id="262" r:id="rId8"/>
    <p:sldId id="259" r:id="rId9"/>
    <p:sldId id="266" r:id="rId10"/>
    <p:sldId id="267" r:id="rId11"/>
    <p:sldId id="268" r:id="rId12"/>
    <p:sldId id="269" r:id="rId13"/>
    <p:sldId id="272" r:id="rId14"/>
    <p:sldId id="273" r:id="rId15"/>
    <p:sldId id="271" r:id="rId16"/>
    <p:sldId id="270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75DD2-CA90-443C-B579-CCFD8D69FD67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58304-FFA1-449C-B5ED-6178E46C6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37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do we want for our</a:t>
            </a:r>
            <a:r>
              <a:rPr lang="en-GB" baseline="0" dirty="0" smtClean="0"/>
              <a:t> children?  On your tables discuss what will a ‘successfully educated’ child look like?  What will make you think – a good </a:t>
            </a:r>
            <a:r>
              <a:rPr lang="en-GB" baseline="0" dirty="0" err="1" smtClean="0"/>
              <a:t>jub</a:t>
            </a:r>
            <a:r>
              <a:rPr lang="en-GB" baseline="0" dirty="0" smtClean="0"/>
              <a:t> has been done?</a:t>
            </a:r>
          </a:p>
          <a:p>
            <a:r>
              <a:rPr lang="en-GB" baseline="0" dirty="0" smtClean="0"/>
              <a:t>Jot ideas down on paper.  Share one per table.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58304-FFA1-449C-B5ED-6178E46C6D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054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 tables brainstorm ideas of how to</a:t>
            </a:r>
            <a:r>
              <a:rPr lang="en-GB" baseline="0" dirty="0" smtClean="0"/>
              <a:t> include nature in curriculum/ in children’s experience</a:t>
            </a:r>
          </a:p>
          <a:p>
            <a:r>
              <a:rPr lang="en-GB" baseline="0" dirty="0" smtClean="0"/>
              <a:t>On tables consider the possible drawbacks/ concerns </a:t>
            </a:r>
            <a:r>
              <a:rPr lang="en-GB" baseline="0" dirty="0" err="1" smtClean="0"/>
              <a:t>fo</a:t>
            </a:r>
            <a:r>
              <a:rPr lang="en-GB" baseline="0" dirty="0" smtClean="0"/>
              <a:t> parents.  How can these be managed effectively?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58304-FFA1-449C-B5ED-6178E46C6D6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1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32E3-7898-427F-B8CB-6C6B52F0B673}" type="datetime1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223C-6430-4FCF-8522-6B2DEB98B56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4782-D39F-4B91-AB79-ABBA7ECB0EDF}" type="datetime1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223C-6430-4FCF-8522-6B2DEB98B56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459B-AF79-4DFA-9131-CE20F9769189}" type="datetime1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223C-6430-4FCF-8522-6B2DEB98B56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B509-E6CA-47E4-8888-030A846929C1}" type="datetime1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223C-6430-4FCF-8522-6B2DEB98B56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4463-C195-40EE-B91F-C83A8DA85284}" type="datetime1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223C-6430-4FCF-8522-6B2DEB98B56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AA76-2D31-4F21-BF26-C2CD6E0FB981}" type="datetime1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223C-6430-4FCF-8522-6B2DEB98B56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AC53D-0F74-4031-8ABD-13D05C198FD3}" type="datetime1">
              <a:rPr lang="en-GB" smtClean="0"/>
              <a:t>11/02/2020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223C-6430-4FCF-8522-6B2DEB98B56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C212-59F6-4739-9924-FBFFE537A91D}" type="datetime1">
              <a:rPr lang="en-GB" smtClean="0"/>
              <a:t>11/02/2020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223C-6430-4FCF-8522-6B2DEB98B56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5662-D59A-4648-AD6B-0FB6A20534E5}" type="datetime1">
              <a:rPr lang="en-GB" smtClean="0"/>
              <a:t>11/02/2020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223C-6430-4FCF-8522-6B2DEB98B56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FDA3-A09F-4A82-B2F2-57D304C855FA}" type="datetime1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223C-6430-4FCF-8522-6B2DEB98B56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385-14D4-47D9-AFF2-BEB595298603}" type="datetime1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223C-6430-4FCF-8522-6B2DEB98B56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DF7E4-F9EA-4DDA-B9AA-C4EB0D67B353}" type="datetime1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8223C-6430-4FCF-8522-6B2DEB98B56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656184"/>
          </a:xfrm>
        </p:spPr>
        <p:txBody>
          <a:bodyPr/>
          <a:lstStyle/>
          <a:p>
            <a:r>
              <a:rPr lang="en-GB" dirty="0" smtClean="0"/>
              <a:t>Welcome to our Parents </a:t>
            </a:r>
            <a:r>
              <a:rPr lang="en-GB" dirty="0" smtClean="0"/>
              <a:t>Forum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429000"/>
            <a:ext cx="8136904" cy="3168352"/>
          </a:xfrm>
        </p:spPr>
        <p:txBody>
          <a:bodyPr>
            <a:noAutofit/>
          </a:bodyPr>
          <a:lstStyle/>
          <a:p>
            <a:r>
              <a:rPr lang="en-GB" sz="4000" dirty="0" smtClean="0"/>
              <a:t>Please sign in and help your self to a drink, take a seat at a table and introduce yourself to your neighbours.  If possible - a mixture of EYs/ KS1/ KS2 parents on each table please.</a:t>
            </a:r>
            <a:endParaRPr lang="en-GB" sz="4000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8640"/>
            <a:ext cx="1126114" cy="1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Y:\Lexar (E)\2015-2016\photos\IMG_1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1733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Y:\Lexar (E)\2015-2016\photos\IMG_14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266" y="0"/>
            <a:ext cx="2171733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is so special about </a:t>
            </a:r>
            <a:r>
              <a:rPr lang="en-GB" dirty="0" err="1" smtClean="0"/>
              <a:t>Hawridge</a:t>
            </a:r>
            <a:r>
              <a:rPr lang="en-GB" dirty="0" smtClean="0"/>
              <a:t> &amp; </a:t>
            </a:r>
            <a:r>
              <a:rPr lang="en-GB" dirty="0" err="1" smtClean="0"/>
              <a:t>Cholesbury</a:t>
            </a:r>
            <a:r>
              <a:rPr lang="en-GB" dirty="0" smtClean="0"/>
              <a:t> C of E School?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042111"/>
              </p:ext>
            </p:extLst>
          </p:nvPr>
        </p:nvGraphicFramePr>
        <p:xfrm>
          <a:off x="971600" y="2852936"/>
          <a:ext cx="7581528" cy="3384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3928"/>
                <a:gridCol w="3347600"/>
              </a:tblGrid>
              <a:tr h="9177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Protect and build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Unique School Features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665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 smtClean="0">
                          <a:effectLst/>
                        </a:rPr>
                        <a:t>Spirit </a:t>
                      </a:r>
                      <a:r>
                        <a:rPr lang="en-GB" sz="2000" dirty="0">
                          <a:effectLst/>
                        </a:rPr>
                        <a:t>– </a:t>
                      </a:r>
                      <a:r>
                        <a:rPr lang="en-GB" sz="2000" dirty="0" smtClean="0">
                          <a:effectLst/>
                        </a:rPr>
                        <a:t>includes </a:t>
                      </a:r>
                      <a:r>
                        <a:rPr lang="en-GB" sz="2000" dirty="0">
                          <a:effectLst/>
                        </a:rPr>
                        <a:t>all staff and PSA/ church/ stakeholders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effectLst/>
                        </a:rPr>
                        <a:t>Happy children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 smtClean="0">
                          <a:effectLst/>
                        </a:rPr>
                        <a:t>Values:  central </a:t>
                      </a:r>
                      <a:r>
                        <a:rPr lang="en-GB" sz="2000" dirty="0">
                          <a:effectLst/>
                        </a:rPr>
                        <a:t>to all we do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 smtClean="0">
                          <a:effectLst/>
                        </a:rPr>
                        <a:t>Location</a:t>
                      </a:r>
                      <a:r>
                        <a:rPr lang="en-GB" sz="2000" dirty="0">
                          <a:effectLst/>
                        </a:rPr>
                        <a:t>, </a:t>
                      </a:r>
                      <a:r>
                        <a:rPr lang="en-GB" sz="2000" dirty="0" smtClean="0">
                          <a:effectLst/>
                        </a:rPr>
                        <a:t>surroundings </a:t>
                      </a:r>
                      <a:r>
                        <a:rPr lang="en-GB" sz="2000" dirty="0">
                          <a:effectLst/>
                        </a:rPr>
                        <a:t>&amp; </a:t>
                      </a:r>
                      <a:r>
                        <a:rPr lang="en-GB" sz="2000" dirty="0" smtClean="0">
                          <a:effectLst/>
                        </a:rPr>
                        <a:t>grounds</a:t>
                      </a:r>
                      <a:endParaRPr lang="en-GB" sz="2000" dirty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GB" sz="2000" dirty="0">
                          <a:effectLst/>
                        </a:rPr>
                        <a:t>Village/ small school </a:t>
                      </a:r>
                      <a:r>
                        <a:rPr lang="en-GB" sz="2000" dirty="0" smtClean="0">
                          <a:effectLst/>
                        </a:rPr>
                        <a:t>atmosphere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GB" sz="2000" dirty="0" smtClean="0">
                          <a:effectLst/>
                        </a:rPr>
                        <a:t>Small class sizes (some)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447" y="34686"/>
            <a:ext cx="1121761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txBody>
          <a:bodyPr/>
          <a:lstStyle/>
          <a:p>
            <a:r>
              <a:rPr lang="en-GB" dirty="0" smtClean="0"/>
              <a:t>Location, Location, Location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119" y="40519"/>
            <a:ext cx="1121761" cy="1115665"/>
          </a:xfrm>
          <a:prstGeom prst="rect">
            <a:avLst/>
          </a:prstGeom>
        </p:spPr>
      </p:pic>
      <p:pic>
        <p:nvPicPr>
          <p:cNvPr id="1026" name="Picture 2" descr="Y:\Lexar (E)\2015-2016\photos\IMG_1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48880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Lexar (E)\2015-2016\photos\IMG_14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3116"/>
            <a:ext cx="2987824" cy="22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:\Lexar (E)\2015-2016\photos\IMG_14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2" y="4913784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Y:\Lexar (E)\2015-2016\photos\IMG_14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81" y="4763751"/>
            <a:ext cx="2598035" cy="19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:\Lexar (E)\2015-2016\photos\IMG_14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Y:\Lexar (E)\2015-2016\photos\IMG_14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209" y="447294"/>
            <a:ext cx="1005576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Y:\Lexar (E)\2015-2016\photos\IMG_14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-54006"/>
            <a:ext cx="2339752" cy="175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Y:\Lexar (E)\2015-2016\photos\IMG_141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0260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Kith and Kin – what’s that all about?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9755"/>
            <a:ext cx="8229600" cy="981173"/>
          </a:xfrm>
        </p:spPr>
        <p:txBody>
          <a:bodyPr/>
          <a:lstStyle/>
          <a:p>
            <a:r>
              <a:rPr lang="en-GB" dirty="0" smtClean="0"/>
              <a:t>‘Kith, The Riddle of </a:t>
            </a:r>
            <a:r>
              <a:rPr lang="en-GB" dirty="0" err="1" smtClean="0"/>
              <a:t>Childscape</a:t>
            </a:r>
            <a:r>
              <a:rPr lang="en-GB" dirty="0" smtClean="0"/>
              <a:t>’ by Jay Griffiths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46358"/>
            <a:ext cx="60960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7444"/>
            <a:ext cx="1121761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Nature in our lives … memories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8646" y="1196752"/>
            <a:ext cx="3638550" cy="3638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108" y="3789040"/>
            <a:ext cx="5220072" cy="3258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981" y="4221088"/>
            <a:ext cx="4037729" cy="30282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1417638"/>
            <a:ext cx="3013076" cy="2243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1868500"/>
            <a:ext cx="2576201" cy="171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Doing it the H &amp; C way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r>
              <a:rPr lang="en-GB" dirty="0" smtClean="0"/>
              <a:t>Thoughts and ideas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3129" y="27090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Plusses and Minuses …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5576" y="4068229"/>
            <a:ext cx="8229600" cy="8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But what about …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341476"/>
            <a:ext cx="2164268" cy="1621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295" y="4259919"/>
            <a:ext cx="3314685" cy="2486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5177091"/>
            <a:ext cx="2456014" cy="1544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5" y="4958782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662" y="92075"/>
            <a:ext cx="1127858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vision for </a:t>
            </a:r>
            <a:r>
              <a:rPr lang="en-GB" dirty="0" err="1" smtClean="0"/>
              <a:t>Hawridge</a:t>
            </a:r>
            <a:r>
              <a:rPr lang="en-GB" dirty="0" smtClean="0"/>
              <a:t> &amp; </a:t>
            </a:r>
            <a:r>
              <a:rPr lang="en-GB" dirty="0" err="1" smtClean="0"/>
              <a:t>Cholesbury</a:t>
            </a:r>
            <a:r>
              <a:rPr lang="en-GB" dirty="0" smtClean="0"/>
              <a:t> C of E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‘</a:t>
            </a:r>
            <a:r>
              <a:rPr lang="en-GB" i="1" dirty="0"/>
              <a:t>Every child leaves the school as a rounded, confident, caring individual, recognising their own brilliance and having a genuine fascination for the world and all that is in it.’</a:t>
            </a:r>
            <a:endParaRPr lang="en-GB" dirty="0"/>
          </a:p>
          <a:p>
            <a:r>
              <a:rPr lang="en-GB" i="1" dirty="0"/>
              <a:t> </a:t>
            </a:r>
            <a:endParaRPr lang="en-GB" dirty="0"/>
          </a:p>
          <a:p>
            <a:r>
              <a:rPr lang="en-GB" i="1" dirty="0"/>
              <a:t>‘Every child at the end of every day will leave school so inspired by their experience that they look forward with excitement to discovering more tomorrow.’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5445224"/>
            <a:ext cx="1127858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"I go to nature to be soothed and healed, and to have my senses put in order." - </a:t>
            </a:r>
            <a:r>
              <a:rPr lang="en-GB" sz="2200" dirty="0"/>
              <a:t>John </a:t>
            </a:r>
            <a:r>
              <a:rPr lang="en-GB" sz="2200" dirty="0" smtClean="0"/>
              <a:t>Burroughs (American naturalist in 19</a:t>
            </a:r>
            <a:r>
              <a:rPr lang="en-GB" sz="2200" baseline="30000" dirty="0" smtClean="0"/>
              <a:t>th</a:t>
            </a:r>
            <a:r>
              <a:rPr lang="en-GB" sz="2200" dirty="0" smtClean="0"/>
              <a:t> century)</a:t>
            </a:r>
            <a:endParaRPr lang="en-GB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3397" y="3356992"/>
            <a:ext cx="2097206" cy="3072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397" y="116632"/>
            <a:ext cx="1127858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/>
          <a:lstStyle/>
          <a:p>
            <a:r>
              <a:rPr lang="en-GB" dirty="0" smtClean="0"/>
              <a:t>Thank you for coming.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636912"/>
            <a:ext cx="6840760" cy="3489251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Please complete an evaluation form before you go .</a:t>
            </a:r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r>
              <a:rPr lang="en-GB" dirty="0" smtClean="0"/>
              <a:t>We hope you found it useful.</a:t>
            </a:r>
            <a:endParaRPr lang="en-GB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8640"/>
            <a:ext cx="1126114" cy="1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864096"/>
          </a:xfrm>
        </p:spPr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435280" cy="43204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GB" dirty="0" smtClean="0"/>
          </a:p>
          <a:p>
            <a:r>
              <a:rPr lang="en-GB" dirty="0" smtClean="0"/>
              <a:t>Introductions and the purpose of Parent Forums</a:t>
            </a:r>
          </a:p>
          <a:p>
            <a:endParaRPr lang="en-GB" dirty="0" smtClean="0"/>
          </a:p>
          <a:p>
            <a:r>
              <a:rPr lang="en-GB" dirty="0" smtClean="0"/>
              <a:t>Our children’s education: our hopes and aspirations?</a:t>
            </a:r>
          </a:p>
          <a:p>
            <a:endParaRPr lang="en-GB" dirty="0" smtClean="0"/>
          </a:p>
          <a:p>
            <a:r>
              <a:rPr lang="en-GB" dirty="0" smtClean="0"/>
              <a:t>The uniqueness of </a:t>
            </a:r>
            <a:r>
              <a:rPr lang="en-GB" dirty="0" err="1" smtClean="0"/>
              <a:t>Hawridge</a:t>
            </a:r>
            <a:r>
              <a:rPr lang="en-GB" dirty="0" smtClean="0"/>
              <a:t> &amp; </a:t>
            </a:r>
            <a:r>
              <a:rPr lang="en-GB" dirty="0" err="1" smtClean="0"/>
              <a:t>Cholesbury</a:t>
            </a:r>
            <a:r>
              <a:rPr lang="en-GB" dirty="0" smtClean="0"/>
              <a:t> C of E School</a:t>
            </a:r>
          </a:p>
          <a:p>
            <a:endParaRPr lang="en-GB" dirty="0" smtClean="0"/>
          </a:p>
          <a:p>
            <a:r>
              <a:rPr lang="en-GB" dirty="0"/>
              <a:t>K</a:t>
            </a:r>
            <a:r>
              <a:rPr lang="en-GB" dirty="0" smtClean="0"/>
              <a:t>ith and Kin – the place of nature </a:t>
            </a:r>
          </a:p>
          <a:p>
            <a:endParaRPr lang="en-GB" dirty="0" smtClean="0"/>
          </a:p>
          <a:p>
            <a:r>
              <a:rPr lang="en-GB" dirty="0" smtClean="0"/>
              <a:t>How? What? And But … what are the drawbacks and how will these be managed?</a:t>
            </a:r>
            <a:endParaRPr lang="en-GB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8640"/>
            <a:ext cx="1126114" cy="1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Purpose of Parent Forums and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r>
              <a:rPr lang="en-GB" dirty="0" smtClean="0"/>
              <a:t>Why?: To engage parents/ carers, staff and governors in consideration and discussion of aspects of the school .  </a:t>
            </a:r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To develop a cohesive picture of the school we want </a:t>
            </a:r>
            <a:r>
              <a:rPr lang="en-GB" dirty="0" err="1" smtClean="0"/>
              <a:t>Hawridge</a:t>
            </a:r>
            <a:r>
              <a:rPr lang="en-GB" dirty="0" smtClean="0"/>
              <a:t> &amp; </a:t>
            </a:r>
            <a:r>
              <a:rPr lang="en-GB" dirty="0" err="1" smtClean="0"/>
              <a:t>Cholesbury</a:t>
            </a:r>
            <a:r>
              <a:rPr lang="en-GB" dirty="0" smtClean="0"/>
              <a:t> C of </a:t>
            </a:r>
            <a:r>
              <a:rPr lang="en-GB" smtClean="0"/>
              <a:t>E School to be.</a:t>
            </a:r>
            <a:endParaRPr lang="en-GB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8640"/>
            <a:ext cx="1126114" cy="1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/>
          <a:lstStyle/>
          <a:p>
            <a:r>
              <a:rPr lang="en-GB" dirty="0" smtClean="0"/>
              <a:t>Ground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en-GB" dirty="0" smtClean="0"/>
              <a:t>School is considered as a whole, with general issues being discussed rather than specific concerns.</a:t>
            </a:r>
          </a:p>
          <a:p>
            <a:r>
              <a:rPr lang="en-GB" dirty="0" smtClean="0"/>
              <a:t>Specific issues/ concerns should be addressed with the class teacher initially.</a:t>
            </a:r>
          </a:p>
          <a:p>
            <a:r>
              <a:rPr lang="en-GB" dirty="0" smtClean="0"/>
              <a:t>Be positive.</a:t>
            </a:r>
            <a:endParaRPr lang="en-GB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8640"/>
            <a:ext cx="1126114" cy="1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Education – what’s it all for?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50" y="2958306"/>
            <a:ext cx="6286500" cy="3533775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88640"/>
            <a:ext cx="1126114" cy="1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071" y="92076"/>
            <a:ext cx="1127858" cy="1115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Thoughts…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/>
          <a:lstStyle/>
          <a:p>
            <a:r>
              <a:rPr lang="en-GB" dirty="0" smtClean="0"/>
              <a:t>What do the experts say?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104456"/>
          </a:xfrm>
        </p:spPr>
        <p:txBody>
          <a:bodyPr>
            <a:normAutofit fontScale="62500" lnSpcReduction="20000"/>
          </a:bodyPr>
          <a:lstStyle/>
          <a:p>
            <a:r>
              <a:rPr lang="en-GB" sz="3500" dirty="0"/>
              <a:t>In 1947, Dr Martin Luther King </a:t>
            </a:r>
            <a:r>
              <a:rPr lang="en-GB" sz="3500" dirty="0" smtClean="0"/>
              <a:t>in his </a:t>
            </a:r>
            <a:r>
              <a:rPr lang="en-GB" sz="3500" dirty="0"/>
              <a:t>lecture </a:t>
            </a:r>
            <a:r>
              <a:rPr lang="en-GB" sz="3500" dirty="0" smtClean="0"/>
              <a:t>The </a:t>
            </a:r>
            <a:r>
              <a:rPr lang="en-GB" sz="3500" dirty="0"/>
              <a:t>Purpose of Education </a:t>
            </a:r>
            <a:r>
              <a:rPr lang="en-GB" sz="3500" dirty="0" smtClean="0"/>
              <a:t>said </a:t>
            </a:r>
            <a:r>
              <a:rPr lang="en-GB" sz="3500" dirty="0"/>
              <a:t>that the goal of true education was, </a:t>
            </a:r>
            <a:r>
              <a:rPr lang="en-GB" sz="4000" b="1" dirty="0"/>
              <a:t>"intelligence plus character</a:t>
            </a:r>
            <a:r>
              <a:rPr lang="en-GB" sz="4000" b="1" dirty="0" smtClean="0"/>
              <a:t>".</a:t>
            </a:r>
          </a:p>
          <a:p>
            <a:endParaRPr lang="en-GB" dirty="0" smtClean="0"/>
          </a:p>
          <a:p>
            <a:r>
              <a:rPr lang="en-GB" sz="3500" dirty="0" smtClean="0"/>
              <a:t>Last year came a </a:t>
            </a:r>
            <a:r>
              <a:rPr lang="en-GB" sz="3500" dirty="0"/>
              <a:t>report from the all-party parliamentary group (APPG) </a:t>
            </a:r>
            <a:r>
              <a:rPr lang="en-GB" sz="3500" dirty="0" smtClean="0"/>
              <a:t>said </a:t>
            </a:r>
            <a:r>
              <a:rPr lang="en-GB" sz="3500" dirty="0"/>
              <a:t>that along with history and maths, teaching </a:t>
            </a:r>
            <a:r>
              <a:rPr lang="en-GB" sz="4000" b="1" dirty="0"/>
              <a:t>'character and resilience' </a:t>
            </a:r>
            <a:r>
              <a:rPr lang="en-GB" sz="3500" dirty="0"/>
              <a:t>should be an essential part of every school's ambition</a:t>
            </a:r>
            <a:r>
              <a:rPr lang="en-GB" sz="3500" dirty="0" smtClean="0"/>
              <a:t>.</a:t>
            </a:r>
          </a:p>
          <a:p>
            <a:endParaRPr lang="en-GB" sz="3500" dirty="0" smtClean="0"/>
          </a:p>
          <a:p>
            <a:r>
              <a:rPr lang="en-GB" sz="3500" dirty="0"/>
              <a:t>All too often the development of attributes associated with </a:t>
            </a:r>
            <a:r>
              <a:rPr lang="en-GB" sz="4000" b="1" dirty="0"/>
              <a:t>character and resilience </a:t>
            </a:r>
            <a:r>
              <a:rPr lang="en-GB" sz="3500" dirty="0"/>
              <a:t>- that is, the development of </a:t>
            </a:r>
            <a:r>
              <a:rPr lang="en-GB" sz="4000" b="1" dirty="0"/>
              <a:t>the pupil as a rounded individual </a:t>
            </a:r>
            <a:r>
              <a:rPr lang="en-GB" sz="3500" dirty="0"/>
              <a:t>- are neglected or, at best, given second billing,"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8640"/>
            <a:ext cx="1126114" cy="1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936104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October 2013, an LSE report, asking What Predicts a Successful Life, noted: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34278"/>
            <a:ext cx="8229600" cy="356307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 smtClean="0"/>
              <a:t>"</a:t>
            </a:r>
            <a:r>
              <a:rPr lang="en-GB" dirty="0"/>
              <a:t>The most powerful childhood predictor of adult life-satisfaction is the </a:t>
            </a:r>
            <a:r>
              <a:rPr lang="en-GB" b="1" dirty="0"/>
              <a:t>child's emotional health</a:t>
            </a:r>
            <a:r>
              <a:rPr lang="en-GB" dirty="0"/>
              <a:t>. Next comes the </a:t>
            </a:r>
            <a:r>
              <a:rPr lang="en-GB" b="1" dirty="0"/>
              <a:t>child's conduct</a:t>
            </a:r>
            <a:r>
              <a:rPr lang="en-GB" dirty="0"/>
              <a:t>. The least powerful predictor is the child's intellectual development."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88640"/>
            <a:ext cx="1126114" cy="1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-43414"/>
            <a:ext cx="1121761" cy="1115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57" y="110835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How?  What’s on the menu?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en-GB" dirty="0" smtClean="0"/>
              <a:t>Shared philosophy – culture of the school</a:t>
            </a:r>
          </a:p>
          <a:p>
            <a:r>
              <a:rPr lang="en-GB" dirty="0" smtClean="0"/>
              <a:t>Common expectations – staff, parents, each other</a:t>
            </a:r>
          </a:p>
          <a:p>
            <a:r>
              <a:rPr lang="en-GB" dirty="0" smtClean="0"/>
              <a:t>Curriculum – what ‘diet’ are we offering our children?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3" y="5226405"/>
            <a:ext cx="2284233" cy="163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661</Words>
  <Application>Microsoft Office PowerPoint</Application>
  <PresentationFormat>On-screen Show (4:3)</PresentationFormat>
  <Paragraphs>68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Welcome to our Parents Forum</vt:lpstr>
      <vt:lpstr>Agenda</vt:lpstr>
      <vt:lpstr>Purpose of Parent Forums and </vt:lpstr>
      <vt:lpstr>Ground Rules</vt:lpstr>
      <vt:lpstr>Education – what’s it all for?</vt:lpstr>
      <vt:lpstr>Thoughts…</vt:lpstr>
      <vt:lpstr>What do the experts say?</vt:lpstr>
      <vt:lpstr>October 2013, an LSE report, asking What Predicts a Successful Life, noted:  </vt:lpstr>
      <vt:lpstr>How?  What’s on the menu?</vt:lpstr>
      <vt:lpstr>What is so special about Hawridge &amp; Cholesbury C of E School?</vt:lpstr>
      <vt:lpstr>Location, Location, Location</vt:lpstr>
      <vt:lpstr>Kith and Kin – what’s that all about?</vt:lpstr>
      <vt:lpstr>Nature in our lives … memories</vt:lpstr>
      <vt:lpstr>Doing it the H &amp; C way …</vt:lpstr>
      <vt:lpstr>The vision for Hawridge &amp; Cholesbury C of E School</vt:lpstr>
      <vt:lpstr>"I go to nature to be soothed and healed, and to have my senses put in order." - John Burroughs (American naturalist in 19th century)</vt:lpstr>
      <vt:lpstr>Thank you for coming.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Parents Forum Friday 10.10.14</dc:title>
  <dc:creator>Head Teacher</dc:creator>
  <cp:lastModifiedBy>Corinne Barnes</cp:lastModifiedBy>
  <cp:revision>25</cp:revision>
  <dcterms:created xsi:type="dcterms:W3CDTF">2014-09-09T20:09:06Z</dcterms:created>
  <dcterms:modified xsi:type="dcterms:W3CDTF">2020-02-11T15:28:57Z</dcterms:modified>
</cp:coreProperties>
</file>