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256" r:id="rId5"/>
    <p:sldId id="257" r:id="rId6"/>
    <p:sldId id="258" r:id="rId7"/>
    <p:sldId id="273" r:id="rId8"/>
    <p:sldId id="272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75" r:id="rId19"/>
    <p:sldId id="274" r:id="rId20"/>
    <p:sldId id="268" r:id="rId21"/>
    <p:sldId id="271" r:id="rId22"/>
    <p:sldId id="27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-748" y="-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8D476E-1DDA-4F63-A365-12133C430D9E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EA687E-D503-4B55-A579-D339225121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352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EA687E-D503-4B55-A579-D339225121C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958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7D69356-3F54-F8DB-40B2-EF40AEB75A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9522A1A-5246-DEBB-54AB-83630B06DC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D7C5B9C-3D39-7F2C-03D4-30CD9B9C5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1C96A-62F9-4248-A46E-390A46A41FA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20F5FCB-649C-B748-5EF7-2F5BA7614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776626A-28C2-1CBF-8E33-47334BC95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7682-9DC3-4E07-809A-8A0FD7AD7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843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A1844C6-5803-03A9-EAC5-A08AE8AF2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FCC093F-DA02-392A-3C9D-104D1C677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9947B8C-4486-9CD4-2ADD-729AF6346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1C96A-62F9-4248-A46E-390A46A41FA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82F4B23-1B66-99EB-9BCD-A15D73F25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CD4268A-0075-50E1-4E9F-3C94BC1DB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7682-9DC3-4E07-809A-8A0FD7AD7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323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EEE7167-139B-F7AD-CACC-549DE39D6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165F2B1-7051-0F35-E158-FFD015730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557BD9E-27B3-2DFD-34C8-0641772E8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1C96A-62F9-4248-A46E-390A46A41FA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86EDD9E-2EFA-690C-1EF7-FF3BB1AEB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15276CB-0BF9-503B-1ED8-E04FF3532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7682-9DC3-4E07-809A-8A0FD7AD7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357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95C3C94-02EA-038D-5F3F-7CC1DE0F9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216DD5E-416F-B5DA-9C57-E98277643F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EC6836A-2D80-02F4-1662-D1BC423691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B929FBA-AAA5-BB12-ABF5-AF98D8792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1C96A-62F9-4248-A46E-390A46A41FA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86B1477-0939-CB6F-C7EE-52DAF7C1B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364AECF-254D-9F14-DD4F-BBF3EABFD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7682-9DC3-4E07-809A-8A0FD7AD7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62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137B336-DB0B-FFB7-D1D7-CA577EDFE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AC79813E-607B-342A-ED0B-A57A632F4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0051126-891B-79D6-7BA1-616D8F893E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F5752CEE-70F2-9B9C-2E08-F8FAC4A21F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AF623685-F57E-393B-2ADE-98C789193D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3E20639C-C0E5-3CDA-BE27-0AC02E210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1C96A-62F9-4248-A46E-390A46A41FA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8FEF3071-CD06-D226-5115-CE749F064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B0DA56A3-0490-8D91-FE7F-6860190E2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7682-9DC3-4E07-809A-8A0FD7AD7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2728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7A436D3-8879-FB53-4E8F-0BCD5C04D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0216A27-0F10-7FD8-C7C2-DBC0A8CCA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1C96A-62F9-4248-A46E-390A46A41FA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A0B4139-02F5-BE4D-EA80-CBF3EF7FC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009D221-2CBA-DF27-39B8-23645FC4A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7682-9DC3-4E07-809A-8A0FD7AD7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59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08507439-C60C-FDEA-0DDD-35393FC6D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1C96A-62F9-4248-A46E-390A46A41FA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74DED889-48CA-8E24-3F26-077F17D29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0F8E200C-4260-AB8E-9D30-D41646A69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7682-9DC3-4E07-809A-8A0FD7AD7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295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A6A2D2C-2CDE-C1B3-6B6F-A7ECF8881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778E971-8541-C51F-D203-EF90258E46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644C1074-D028-C1E8-436B-C825B07305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B792F7F-A997-F86F-C860-7EA2E32B1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1C96A-62F9-4248-A46E-390A46A41FA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65C9882-357B-352B-DF2C-9137D2C56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FC15324-2FAD-259C-37F0-CA5EAB36D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7682-9DC3-4E07-809A-8A0FD7AD7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1670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0DB875F-6057-428A-5E20-30E7CF870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9767504B-D0B4-378D-8AE8-441E98F5FA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6FD35FCC-A94C-DE65-8329-A56CD09668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385C243-5BF1-E390-74E8-B5E4F6DE0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1C96A-62F9-4248-A46E-390A46A41FA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0EA8DD6-562C-27F8-E1DE-AC3253244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44020D5-D715-A375-6791-FF6ABEE5D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7682-9DC3-4E07-809A-8A0FD7AD7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2432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13044E5-B3EC-DF1D-E80D-D2D78EF4C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546F093-2FBE-B574-51B5-A075B1DEE7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A6D5486-ACA9-5D77-77FC-0464738A2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1C96A-62F9-4248-A46E-390A46A41FA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BCB924F-511A-B630-B0BC-B661C4073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8F2ED5F-E14B-A6F1-2B40-412916F4C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7682-9DC3-4E07-809A-8A0FD7AD7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919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B6863C8D-D530-28EE-918B-7A26C062D2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86E6E21A-44B5-8494-F547-E03BB22B0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8A00CF3-F3DC-9380-74A5-6BDD57E9B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1C96A-62F9-4248-A46E-390A46A41FA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6E9832B-5E92-4BF1-F18A-D93BC8E39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3E4E419-3592-3498-CB52-77F051257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377682-9DC3-4E07-809A-8A0FD7AD7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452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2AE04A82-5229-EF98-43E3-0107CB609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6F12366-4C58-D32B-7DB7-00AD57C433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D28199D-9DB9-CA2A-672C-60C43CEE61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61C96A-62F9-4248-A46E-390A46A41FA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A38DFEB-77B6-CA3D-40D2-43705F9940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6BD1959-C7FC-07EC-4A1A-A66458BDB4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377682-9DC3-4E07-809A-8A0FD7AD79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2090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="" xmlns:a16="http://schemas.microsoft.com/office/drawing/2014/main" id="{19D32F93-50AC-4C46-A5DB-291C60DDB7B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A7EBA71-9C3F-CC00-E204-CD5811F2A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303" y="1565013"/>
            <a:ext cx="9613397" cy="1321841"/>
          </a:xfrm>
          <a:prstGeom prst="rect">
            <a:avLst/>
          </a:prstGeom>
        </p:spPr>
      </p:pic>
      <p:sp>
        <p:nvSpPr>
          <p:cNvPr id="17" name="Right Triangle 16">
            <a:extLst>
              <a:ext uri="{FF2B5EF4-FFF2-40B4-BE49-F238E27FC236}">
                <a16:creationId xmlns="" xmlns:a16="http://schemas.microsoft.com/office/drawing/2014/main" id="{827DC2C4-B485-428A-BF4A-472D2967F47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="" xmlns:a16="http://schemas.microsoft.com/office/drawing/2014/main" id="{EE04B5EB-F158-4507-90DD-BD23620C7C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641FA666-2F0D-7E62-BFFB-04EAF479FB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9304" y="3429000"/>
            <a:ext cx="8921672" cy="1713305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GB" sz="8000"/>
              <a:t>Welcome to Year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BBEE5682-C3B2-98D4-6D8C-3C24ADD961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9303" y="5142305"/>
            <a:ext cx="7321298" cy="753165"/>
          </a:xfrm>
        </p:spPr>
        <p:txBody>
          <a:bodyPr anchor="t">
            <a:normAutofit/>
          </a:bodyPr>
          <a:lstStyle/>
          <a:p>
            <a:pPr algn="l"/>
            <a:r>
              <a:rPr lang="en-GB" dirty="0" smtClean="0"/>
              <a:t>2026-2027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4289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081EA652-8C6A-4E69-BEB9-17080947455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="" xmlns:a16="http://schemas.microsoft.com/office/drawing/2014/main" id="{5298780A-33B9-4EA2-8F67-DE68AD62841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7F488E8B-4E1E-4402-8935-D4E6C02615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D309AE3-26C8-9579-A356-6C6924DC2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en-GB" sz="6600" dirty="0"/>
              <a:t>Key adults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23AAC9B5-8015-485C-ACF9-A750390E9A5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340803D-7A56-3946-7364-CCCB33D83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rmAutofit/>
          </a:bodyPr>
          <a:lstStyle/>
          <a:p>
            <a:r>
              <a:rPr lang="en-GB" sz="2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Mrs Smith - Class </a:t>
            </a:r>
            <a:r>
              <a:rPr lang="en-GB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Teacher</a:t>
            </a:r>
          </a:p>
          <a:p>
            <a:r>
              <a:rPr lang="en-GB" sz="2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Ms. Shaw- </a:t>
            </a:r>
            <a:r>
              <a:rPr lang="en-GB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Class LSA</a:t>
            </a:r>
          </a:p>
          <a:p>
            <a:r>
              <a:rPr lang="en-GB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Ms </a:t>
            </a:r>
            <a:r>
              <a:rPr lang="en-GB" sz="2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Brown – Class LSA</a:t>
            </a:r>
          </a:p>
          <a:p>
            <a:r>
              <a:rPr lang="en-GB" sz="2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Mrs Marsden – Class LSA</a:t>
            </a:r>
          </a:p>
          <a:p>
            <a:r>
              <a:rPr lang="en-GB" sz="2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Mrs Williams – Class LSA (afternoons)</a:t>
            </a:r>
            <a:endParaRPr lang="en-GB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Mrs </a:t>
            </a:r>
            <a:r>
              <a:rPr lang="en-GB" sz="2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Nash - PPA </a:t>
            </a:r>
            <a:r>
              <a:rPr lang="en-GB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cover </a:t>
            </a:r>
            <a:r>
              <a:rPr lang="en-GB" sz="24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Thursday afternoons</a:t>
            </a:r>
            <a:endParaRPr lang="en-GB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260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2B3E082-CFA4-EE1F-01E2-01C924BF4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209" y="635069"/>
            <a:ext cx="4509236" cy="1139139"/>
          </a:xfrm>
        </p:spPr>
        <p:txBody>
          <a:bodyPr>
            <a:normAutofit/>
          </a:bodyPr>
          <a:lstStyle/>
          <a:p>
            <a:r>
              <a:rPr lang="en-GB" sz="3600" dirty="0" smtClean="0"/>
              <a:t>Phonics</a:t>
            </a:r>
            <a:endParaRPr lang="en-GB" sz="3600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="" xmlns:a16="http://schemas.microsoft.com/office/drawing/2014/main" id="{903C0472-91E0-0118-E82C-74F5C6270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992" y="1941362"/>
            <a:ext cx="4492454" cy="2419097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Consists of;</a:t>
            </a:r>
          </a:p>
          <a:p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Speaking</a:t>
            </a:r>
          </a:p>
          <a:p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Listening</a:t>
            </a:r>
          </a:p>
          <a:p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Reading</a:t>
            </a:r>
          </a:p>
          <a:p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Handwriting</a:t>
            </a:r>
          </a:p>
          <a:p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Spelling </a:t>
            </a:r>
          </a:p>
          <a:p>
            <a:endParaRPr lang="en-GB" sz="1800" dirty="0"/>
          </a:p>
        </p:txBody>
      </p:sp>
      <p:sp>
        <p:nvSpPr>
          <p:cNvPr id="1049" name="Freeform: Shape 1048">
            <a:extLst>
              <a:ext uri="{FF2B5EF4-FFF2-40B4-BE49-F238E27FC236}">
                <a16:creationId xmlns="" xmlns:a16="http://schemas.microsoft.com/office/drawing/2014/main" id="{CDC29AC1-2821-4FCC-B597-88DAF39C36F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653162" y="4604085"/>
            <a:ext cx="4281112" cy="2253913"/>
          </a:xfrm>
          <a:custGeom>
            <a:avLst/>
            <a:gdLst>
              <a:gd name="connsiteX0" fmla="*/ 2140556 w 4281112"/>
              <a:gd name="connsiteY0" fmla="*/ 0 h 2253913"/>
              <a:gd name="connsiteX1" fmla="*/ 4281112 w 4281112"/>
              <a:gd name="connsiteY1" fmla="*/ 2140556 h 2253913"/>
              <a:gd name="connsiteX2" fmla="*/ 4275388 w 4281112"/>
              <a:gd name="connsiteY2" fmla="*/ 2253913 h 2253913"/>
              <a:gd name="connsiteX3" fmla="*/ 5724 w 4281112"/>
              <a:gd name="connsiteY3" fmla="*/ 2253913 h 2253913"/>
              <a:gd name="connsiteX4" fmla="*/ 0 w 4281112"/>
              <a:gd name="connsiteY4" fmla="*/ 2140556 h 2253913"/>
              <a:gd name="connsiteX5" fmla="*/ 2140556 w 4281112"/>
              <a:gd name="connsiteY5" fmla="*/ 0 h 225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81112" h="2253913">
                <a:moveTo>
                  <a:pt x="2140556" y="0"/>
                </a:moveTo>
                <a:cubicBezTo>
                  <a:pt x="3322752" y="0"/>
                  <a:pt x="4281112" y="958360"/>
                  <a:pt x="4281112" y="2140556"/>
                </a:cubicBezTo>
                <a:lnTo>
                  <a:pt x="4275388" y="2253913"/>
                </a:lnTo>
                <a:lnTo>
                  <a:pt x="5724" y="2253913"/>
                </a:lnTo>
                <a:lnTo>
                  <a:pt x="0" y="2140556"/>
                </a:lnTo>
                <a:cubicBezTo>
                  <a:pt x="0" y="958360"/>
                  <a:pt x="958360" y="0"/>
                  <a:pt x="2140556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8" name="Picture 14" descr="Tips for the Learning to Read Programme (Read Write Inc.) | Our Lady's ...">
            <a:extLst>
              <a:ext uri="{FF2B5EF4-FFF2-40B4-BE49-F238E27FC236}">
                <a16:creationId xmlns="" xmlns:a16="http://schemas.microsoft.com/office/drawing/2014/main" id="{8B99BBA3-B5A3-0CC5-EF39-0C2683F06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8" r="2457" b="-3"/>
          <a:stretch/>
        </p:blipFill>
        <p:spPr bwMode="auto">
          <a:xfrm>
            <a:off x="1818614" y="4769536"/>
            <a:ext cx="3950208" cy="2088462"/>
          </a:xfrm>
          <a:custGeom>
            <a:avLst/>
            <a:gdLst/>
            <a:ahLst/>
            <a:cxnLst/>
            <a:rect l="l" t="t" r="r" b="b"/>
            <a:pathLst>
              <a:path w="3950208" h="2088462">
                <a:moveTo>
                  <a:pt x="1975104" y="0"/>
                </a:moveTo>
                <a:cubicBezTo>
                  <a:pt x="3065924" y="0"/>
                  <a:pt x="3950208" y="884284"/>
                  <a:pt x="3950208" y="1975104"/>
                </a:cubicBezTo>
                <a:lnTo>
                  <a:pt x="3944484" y="2088462"/>
                </a:lnTo>
                <a:lnTo>
                  <a:pt x="5724" y="2088462"/>
                </a:lnTo>
                <a:lnTo>
                  <a:pt x="0" y="1975104"/>
                </a:lnTo>
                <a:cubicBezTo>
                  <a:pt x="0" y="884284"/>
                  <a:pt x="884284" y="0"/>
                  <a:pt x="19751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232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271" name="Rectangle 11270">
            <a:extLst>
              <a:ext uri="{FF2B5EF4-FFF2-40B4-BE49-F238E27FC236}">
                <a16:creationId xmlns="" xmlns:a16="http://schemas.microsoft.com/office/drawing/2014/main" id="{45D37F4E-DDB4-456B-97E0-9937730A039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21B512E-48F3-F084-CB54-A08307FDA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GB" sz="5400"/>
              <a:t>Reading </a:t>
            </a:r>
          </a:p>
        </p:txBody>
      </p:sp>
      <p:sp>
        <p:nvSpPr>
          <p:cNvPr id="11273" name="sketchy line">
            <a:extLst>
              <a:ext uri="{FF2B5EF4-FFF2-40B4-BE49-F238E27FC236}">
                <a16:creationId xmlns="" xmlns:a16="http://schemas.microsoft.com/office/drawing/2014/main" id="{B2DD41CD-8F47-4F56-AD12-4E2FF76969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=""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64307CF-B593-F9B0-D9FA-8CF6FFB88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285750" indent="-285750">
              <a:spcBef>
                <a:spcPct val="0"/>
              </a:spcBef>
              <a:spcAft>
                <a:spcPts val="600"/>
              </a:spcAft>
            </a:pPr>
            <a:r>
              <a:rPr lang="en-GB" altLang="en-US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RWI Phonics - We teach reading and phonics through the Read, Write, Inc (RWI). This is taught in class 5 days a week for </a:t>
            </a:r>
            <a:r>
              <a:rPr lang="en-GB" altLang="en-US" sz="2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 </a:t>
            </a:r>
            <a:r>
              <a:rPr lang="en-GB" altLang="en-US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hour</a:t>
            </a:r>
            <a:endParaRPr lang="en-GB"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en-US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 adult will read a book with your child once a week and write a comment in their reading diary</a:t>
            </a:r>
          </a:p>
          <a:p>
            <a:pPr marL="285750" indent="-28575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en-US" sz="2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books that are taken home will be changed every Monday.</a:t>
            </a:r>
            <a:endParaRPr lang="en-GB" altLang="en-US"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en-US" sz="2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Please </a:t>
            </a:r>
            <a:r>
              <a:rPr lang="en-GB" altLang="en-US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sign and date when you have read with your child at </a:t>
            </a:r>
            <a:r>
              <a:rPr lang="en-GB" altLang="en-US" sz="2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home</a:t>
            </a:r>
          </a:p>
          <a:p>
            <a:pPr marL="285750" indent="-28575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en-US" sz="2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Consistent home readers will be entered into a termly readers raffle. </a:t>
            </a:r>
            <a:endParaRPr lang="en-GB" altLang="en-US" sz="2200" dirty="0">
              <a:latin typeface="SassoonCRInfant" panose="02010503020300020003" pitchFamily="2" charset="0"/>
            </a:endParaRPr>
          </a:p>
        </p:txBody>
      </p:sp>
      <p:pic>
        <p:nvPicPr>
          <p:cNvPr id="11266" name="Picture 2" descr="5 ideas to keep the reading momentum up at home - Oxford Education Blog">
            <a:extLst>
              <a:ext uri="{FF2B5EF4-FFF2-40B4-BE49-F238E27FC236}">
                <a16:creationId xmlns="" xmlns:a16="http://schemas.microsoft.com/office/drawing/2014/main" id="{2F791FEA-7FF8-3FB7-5D00-6532ECAEF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04" r="26408" b="-1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E1495096 - A5 Reading Record Book 40 Page, Ruled, Yellow - Pack of 25 ...">
            <a:extLst>
              <a:ext uri="{FF2B5EF4-FFF2-40B4-BE49-F238E27FC236}">
                <a16:creationId xmlns="" xmlns:a16="http://schemas.microsoft.com/office/drawing/2014/main" id="{69284E1C-6802-8E5C-4B4B-F5644AF36E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979" y="-30634"/>
            <a:ext cx="1793920" cy="1712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3908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5" name="Rectangle 12294">
            <a:extLst>
              <a:ext uri="{FF2B5EF4-FFF2-40B4-BE49-F238E27FC236}">
                <a16:creationId xmlns="" xmlns:a16="http://schemas.microsoft.com/office/drawing/2014/main" id="{45D37F4E-DDB4-456B-97E0-9937730A039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8FCFE059-EE83-7BD2-5F5D-920168C31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GB" sz="5400"/>
              <a:t>Handwriting expectations</a:t>
            </a:r>
          </a:p>
        </p:txBody>
      </p:sp>
      <p:sp>
        <p:nvSpPr>
          <p:cNvPr id="12297" name="sketchy line">
            <a:extLst>
              <a:ext uri="{FF2B5EF4-FFF2-40B4-BE49-F238E27FC236}">
                <a16:creationId xmlns="" xmlns:a16="http://schemas.microsoft.com/office/drawing/2014/main" id="{B2DD41CD-8F47-4F56-AD12-4E2FF76969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=""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9246391-3BE5-101A-A4E6-AEFF683FD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en-GB" altLang="en-US"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 lower case letters formed correctly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endParaRPr lang="en-GB" altLang="en-US"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GB" altLang="en-US"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•   Write capital letters taller than lower case letters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endParaRPr lang="en-GB" altLang="en-US"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GB" altLang="en-US"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•   Write on the lines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endParaRPr lang="en-GB" altLang="en-US"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GB" altLang="en-US"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•  Write descenders under the line all the same length 	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GB" altLang="en-US"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(f, g, j, p, q, y)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endParaRPr lang="en-GB" altLang="en-US"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GB" altLang="en-US"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•  Write ascenders taller than other lower case letters and make them all the same height (b, d, h, k, l, t)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endParaRPr lang="en-GB" altLang="en-US" sz="15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GB" altLang="en-US"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Support in school – daily handwriting practice, pencil grips, extra 1:1 interventions if needed</a:t>
            </a:r>
          </a:p>
        </p:txBody>
      </p:sp>
      <p:pic>
        <p:nvPicPr>
          <p:cNvPr id="12290" name="Picture 2" descr="Year 1 Home Learning – John of Gaunt Infant and Nursery School">
            <a:extLst>
              <a:ext uri="{FF2B5EF4-FFF2-40B4-BE49-F238E27FC236}">
                <a16:creationId xmlns="" xmlns:a16="http://schemas.microsoft.com/office/drawing/2014/main" id="{84CFAF91-D9AE-7D4D-3402-29D7C0601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20" r="-3" b="15197"/>
          <a:stretch/>
        </p:blipFill>
        <p:spPr bwMode="auto">
          <a:xfrm>
            <a:off x="7675658" y="2093976"/>
            <a:ext cx="3941064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5784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9" name="Rectangle 2058">
            <a:extLst>
              <a:ext uri="{FF2B5EF4-FFF2-40B4-BE49-F238E27FC236}">
                <a16:creationId xmlns="" xmlns:a16="http://schemas.microsoft.com/office/drawing/2014/main" id="{5F255613-AAE8-4321-9EBA-89253DD4504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5A71B7B6-CE2D-1342-3F2A-D2C834116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393360" cy="1325563"/>
          </a:xfrm>
        </p:spPr>
        <p:txBody>
          <a:bodyPr>
            <a:normAutofit/>
          </a:bodyPr>
          <a:lstStyle/>
          <a:p>
            <a:r>
              <a:rPr lang="en-GB" dirty="0"/>
              <a:t>Maths</a:t>
            </a:r>
            <a:endParaRPr lang="en-GB"/>
          </a:p>
        </p:txBody>
      </p:sp>
      <p:sp>
        <p:nvSpPr>
          <p:cNvPr id="2061" name="Freeform: Shape 2060">
            <a:extLst>
              <a:ext uri="{FF2B5EF4-FFF2-40B4-BE49-F238E27FC236}">
                <a16:creationId xmlns="" xmlns:a16="http://schemas.microsoft.com/office/drawing/2014/main" id="{5A3987B4-5CBA-4CB7-862B-56A9917A2D3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706774" y="0"/>
            <a:ext cx="1290924" cy="700685"/>
          </a:xfrm>
          <a:custGeom>
            <a:avLst/>
            <a:gdLst>
              <a:gd name="connsiteX0" fmla="*/ 0 w 1290924"/>
              <a:gd name="connsiteY0" fmla="*/ 0 h 700685"/>
              <a:gd name="connsiteX1" fmla="*/ 125445 w 1290924"/>
              <a:gd name="connsiteY1" fmla="*/ 0 h 700685"/>
              <a:gd name="connsiteX2" fmla="*/ 125445 w 1290924"/>
              <a:gd name="connsiteY2" fmla="*/ 529211 h 700685"/>
              <a:gd name="connsiteX3" fmla="*/ 1040371 w 1290924"/>
              <a:gd name="connsiteY3" fmla="*/ 0 h 700685"/>
              <a:gd name="connsiteX4" fmla="*/ 1290924 w 1290924"/>
              <a:gd name="connsiteY4" fmla="*/ 0 h 700685"/>
              <a:gd name="connsiteX5" fmla="*/ 94085 w 1290924"/>
              <a:gd name="connsiteY5" fmla="*/ 692290 h 700685"/>
              <a:gd name="connsiteX6" fmla="*/ 62724 w 1290924"/>
              <a:gd name="connsiteY6" fmla="*/ 700685 h 700685"/>
              <a:gd name="connsiteX7" fmla="*/ 0 w 1290924"/>
              <a:gd name="connsiteY7" fmla="*/ 637963 h 700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0924" h="700685">
                <a:moveTo>
                  <a:pt x="0" y="0"/>
                </a:moveTo>
                <a:lnTo>
                  <a:pt x="125445" y="0"/>
                </a:lnTo>
                <a:lnTo>
                  <a:pt x="125445" y="529211"/>
                </a:lnTo>
                <a:lnTo>
                  <a:pt x="1040371" y="0"/>
                </a:lnTo>
                <a:lnTo>
                  <a:pt x="1290924" y="0"/>
                </a:lnTo>
                <a:lnTo>
                  <a:pt x="94085" y="692290"/>
                </a:lnTo>
                <a:cubicBezTo>
                  <a:pt x="84551" y="697800"/>
                  <a:pt x="73733" y="700695"/>
                  <a:pt x="62724" y="700685"/>
                </a:cubicBezTo>
                <a:cubicBezTo>
                  <a:pt x="28082" y="700685"/>
                  <a:pt x="0" y="672604"/>
                  <a:pt x="0" y="63796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063" name="Freeform: Shape 2062">
            <a:extLst>
              <a:ext uri="{FF2B5EF4-FFF2-40B4-BE49-F238E27FC236}">
                <a16:creationId xmlns="" xmlns:a16="http://schemas.microsoft.com/office/drawing/2014/main" id="{CB147A70-DC29-4DDF-A34C-2B82C6E2295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800770" y="-702"/>
            <a:ext cx="842502" cy="354793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9B708FB-3AF9-468D-16D3-0D8DE60C8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 numCol="2">
            <a:normAutofit/>
          </a:bodyPr>
          <a:lstStyle/>
          <a:p>
            <a:r>
              <a:rPr lang="en-GB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Count forwards and backwards in 1s within 100 starting at any number.</a:t>
            </a:r>
          </a:p>
          <a:p>
            <a:r>
              <a:rPr lang="en-GB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Count forwards and backwards in 2s, 5s and 10s.</a:t>
            </a:r>
          </a:p>
          <a:p>
            <a:r>
              <a:rPr lang="en-GB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Know 1 more and 1 less than a given number up to 100.</a:t>
            </a:r>
          </a:p>
          <a:p>
            <a:r>
              <a:rPr lang="en-GB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understand place value of a number within 100 – how many tens and ones.</a:t>
            </a:r>
          </a:p>
          <a:p>
            <a:r>
              <a:rPr lang="en-GB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fluently recall number bonds to 10 and 20. </a:t>
            </a:r>
          </a:p>
          <a:p>
            <a:r>
              <a:rPr lang="en-GB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fluently add and subtract numbers within 10 understanding the relationship of parts and wholes. </a:t>
            </a:r>
          </a:p>
          <a:p>
            <a:r>
              <a:rPr lang="en-GB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 and subtract numbers within 100 using concrete resources and pictures.</a:t>
            </a:r>
          </a:p>
          <a:p>
            <a:pPr marL="0" indent="0">
              <a:buNone/>
            </a:pPr>
            <a:r>
              <a:rPr lang="en-GB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Fluently recall the related addition and subtraction facts up to 20.</a:t>
            </a:r>
          </a:p>
          <a:p>
            <a:pPr marL="0" indent="0">
              <a:buNone/>
            </a:pPr>
            <a:r>
              <a:rPr lang="en-GB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2-digit add and subtract 1-digit not crossing 10s</a:t>
            </a:r>
          </a:p>
          <a:p>
            <a:pPr marL="0" indent="0">
              <a:buNone/>
            </a:pPr>
            <a:r>
              <a:rPr lang="en-GB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e.g. 36 + 3 =                                75 - 2 = </a:t>
            </a:r>
          </a:p>
          <a:p>
            <a:pPr marL="0" indent="0">
              <a:buNone/>
            </a:pPr>
            <a:r>
              <a:rPr lang="en-GB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/>
            </a:r>
            <a:br>
              <a:rPr lang="en-GB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GB" sz="11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Understand mathematical symbols + - and =</a:t>
            </a:r>
          </a:p>
          <a:p>
            <a:r>
              <a:rPr lang="en-GB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 the language of comparisons (greater than / less than).</a:t>
            </a:r>
          </a:p>
          <a:p>
            <a:r>
              <a:rPr lang="en-GB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Measure weight, length and capacity.</a:t>
            </a:r>
          </a:p>
          <a:p>
            <a:r>
              <a:rPr lang="en-GB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Recognise and describe simple 2D and 3D shapes.</a:t>
            </a:r>
          </a:p>
          <a:p>
            <a:r>
              <a:rPr lang="en-GB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Tell the time (half past, o'clock).</a:t>
            </a:r>
          </a:p>
          <a:p>
            <a:r>
              <a:rPr lang="en-GB" sz="1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Recognise half, quarter and whole of amounts, shapes and number (1/2</a:t>
            </a:r>
            <a:r>
              <a:rPr lang="en-GB" sz="1100" dirty="0"/>
              <a:t>).</a:t>
            </a:r>
          </a:p>
        </p:txBody>
      </p:sp>
      <p:pic>
        <p:nvPicPr>
          <p:cNvPr id="2052" name="Picture 4" descr="RAINBOW TOYFROG Math Manipulatives Counting Cubes, Educational Number ...">
            <a:extLst>
              <a:ext uri="{FF2B5EF4-FFF2-40B4-BE49-F238E27FC236}">
                <a16:creationId xmlns="" xmlns:a16="http://schemas.microsoft.com/office/drawing/2014/main" id="{BF9A3313-7308-E31A-2FB1-C72166374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06774" y="880072"/>
            <a:ext cx="2463753" cy="2533423"/>
          </a:xfrm>
          <a:custGeom>
            <a:avLst/>
            <a:gdLst/>
            <a:ahLst/>
            <a:cxnLst/>
            <a:rect l="l" t="t" r="r" b="b"/>
            <a:pathLst>
              <a:path w="3064284" h="3064284">
                <a:moveTo>
                  <a:pt x="166483" y="0"/>
                </a:moveTo>
                <a:lnTo>
                  <a:pt x="2897801" y="0"/>
                </a:lnTo>
                <a:cubicBezTo>
                  <a:pt x="2989747" y="0"/>
                  <a:pt x="3064284" y="74537"/>
                  <a:pt x="3064284" y="166483"/>
                </a:cubicBezTo>
                <a:lnTo>
                  <a:pt x="3064284" y="2897801"/>
                </a:lnTo>
                <a:cubicBezTo>
                  <a:pt x="3064284" y="2989747"/>
                  <a:pt x="2989747" y="3064284"/>
                  <a:pt x="2897801" y="3064284"/>
                </a:cubicBezTo>
                <a:lnTo>
                  <a:pt x="166483" y="3064284"/>
                </a:lnTo>
                <a:cubicBezTo>
                  <a:pt x="74537" y="3064284"/>
                  <a:pt x="0" y="2989747"/>
                  <a:pt x="0" y="2897801"/>
                </a:cubicBezTo>
                <a:lnTo>
                  <a:pt x="0" y="166483"/>
                </a:lnTo>
                <a:cubicBezTo>
                  <a:pt x="0" y="74537"/>
                  <a:pt x="74537" y="0"/>
                  <a:pt x="16648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Math Manipulatives for Preschool - Teaching Mama">
            <a:extLst>
              <a:ext uri="{FF2B5EF4-FFF2-40B4-BE49-F238E27FC236}">
                <a16:creationId xmlns="" xmlns:a16="http://schemas.microsoft.com/office/drawing/2014/main" id="{E080B1CA-305A-21A7-74FE-52DEEBF97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79313" y="1114392"/>
            <a:ext cx="2548728" cy="1312594"/>
          </a:xfrm>
          <a:custGeom>
            <a:avLst/>
            <a:gdLst/>
            <a:ahLst/>
            <a:cxnLst/>
            <a:rect l="l" t="t" r="r" b="b"/>
            <a:pathLst>
              <a:path w="2548728" h="2548728">
                <a:moveTo>
                  <a:pt x="107301" y="0"/>
                </a:moveTo>
                <a:lnTo>
                  <a:pt x="2441427" y="0"/>
                </a:lnTo>
                <a:cubicBezTo>
                  <a:pt x="2500688" y="0"/>
                  <a:pt x="2548728" y="48040"/>
                  <a:pt x="2548728" y="107301"/>
                </a:cubicBezTo>
                <a:lnTo>
                  <a:pt x="2548728" y="2441427"/>
                </a:lnTo>
                <a:cubicBezTo>
                  <a:pt x="2548728" y="2500688"/>
                  <a:pt x="2500688" y="2548728"/>
                  <a:pt x="2441427" y="2548728"/>
                </a:cubicBezTo>
                <a:lnTo>
                  <a:pt x="107301" y="2548728"/>
                </a:lnTo>
                <a:cubicBezTo>
                  <a:pt x="48040" y="2548728"/>
                  <a:pt x="0" y="2500688"/>
                  <a:pt x="0" y="2441427"/>
                </a:cubicBezTo>
                <a:lnTo>
                  <a:pt x="0" y="107301"/>
                </a:lnTo>
                <a:cubicBezTo>
                  <a:pt x="0" y="48040"/>
                  <a:pt x="48040" y="0"/>
                  <a:pt x="10730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DB289F3-7A1A-9AB1-54F7-AE9A4A30AF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6774" y="4533662"/>
            <a:ext cx="2552700" cy="733901"/>
          </a:xfrm>
          <a:custGeom>
            <a:avLst/>
            <a:gdLst/>
            <a:ahLst/>
            <a:cxnLst/>
            <a:rect l="l" t="t" r="r" b="b"/>
            <a:pathLst>
              <a:path w="1999274" h="2247255">
                <a:moveTo>
                  <a:pt x="108501" y="0"/>
                </a:moveTo>
                <a:lnTo>
                  <a:pt x="1890773" y="0"/>
                </a:lnTo>
                <a:cubicBezTo>
                  <a:pt x="1950696" y="0"/>
                  <a:pt x="1999274" y="48578"/>
                  <a:pt x="1999274" y="108501"/>
                </a:cubicBezTo>
                <a:lnTo>
                  <a:pt x="1999274" y="2138754"/>
                </a:lnTo>
                <a:cubicBezTo>
                  <a:pt x="1999274" y="2198677"/>
                  <a:pt x="1950696" y="2247255"/>
                  <a:pt x="1890773" y="2247255"/>
                </a:cubicBezTo>
                <a:lnTo>
                  <a:pt x="108501" y="2247255"/>
                </a:lnTo>
                <a:cubicBezTo>
                  <a:pt x="48578" y="2247255"/>
                  <a:pt x="0" y="2198677"/>
                  <a:pt x="0" y="2138754"/>
                </a:cubicBezTo>
                <a:lnTo>
                  <a:pt x="0" y="108501"/>
                </a:lnTo>
                <a:cubicBezTo>
                  <a:pt x="0" y="48578"/>
                  <a:pt x="48578" y="0"/>
                  <a:pt x="108501" y="0"/>
                </a:cubicBezTo>
                <a:close/>
              </a:path>
            </a:pathLst>
          </a:custGeom>
        </p:spPr>
      </p:pic>
      <p:pic>
        <p:nvPicPr>
          <p:cNvPr id="2050" name="Picture 2" descr="5 Must-Have Math Manipulatives for First Grade Classrooms">
            <a:extLst>
              <a:ext uri="{FF2B5EF4-FFF2-40B4-BE49-F238E27FC236}">
                <a16:creationId xmlns="" xmlns:a16="http://schemas.microsoft.com/office/drawing/2014/main" id="{A6CA41D4-C5CD-4774-67E5-1C11C27A4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73872" y="3529366"/>
            <a:ext cx="2533423" cy="1900067"/>
          </a:xfrm>
          <a:custGeom>
            <a:avLst/>
            <a:gdLst/>
            <a:ahLst/>
            <a:cxnLst/>
            <a:rect l="l" t="t" r="r" b="b"/>
            <a:pathLst>
              <a:path w="1999274" h="2247255">
                <a:moveTo>
                  <a:pt x="108501" y="0"/>
                </a:moveTo>
                <a:lnTo>
                  <a:pt x="1890773" y="0"/>
                </a:lnTo>
                <a:cubicBezTo>
                  <a:pt x="1950696" y="0"/>
                  <a:pt x="1999274" y="48578"/>
                  <a:pt x="1999274" y="108501"/>
                </a:cubicBezTo>
                <a:lnTo>
                  <a:pt x="1999274" y="2138754"/>
                </a:lnTo>
                <a:cubicBezTo>
                  <a:pt x="1999274" y="2198677"/>
                  <a:pt x="1950696" y="2247255"/>
                  <a:pt x="1890773" y="2247255"/>
                </a:cubicBezTo>
                <a:lnTo>
                  <a:pt x="108501" y="2247255"/>
                </a:lnTo>
                <a:cubicBezTo>
                  <a:pt x="48578" y="2247255"/>
                  <a:pt x="0" y="2198677"/>
                  <a:pt x="0" y="2138754"/>
                </a:cubicBezTo>
                <a:lnTo>
                  <a:pt x="0" y="108501"/>
                </a:lnTo>
                <a:cubicBezTo>
                  <a:pt x="0" y="48578"/>
                  <a:pt x="48578" y="0"/>
                  <a:pt x="10850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5" name="Freeform: Shape 2064">
            <a:extLst>
              <a:ext uri="{FF2B5EF4-FFF2-40B4-BE49-F238E27FC236}">
                <a16:creationId xmlns="" xmlns:a16="http://schemas.microsoft.com/office/drawing/2014/main" id="{D1B80E9C-CF8A-440B-B8F5-54BF121BF45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7264232" y="6356350"/>
            <a:ext cx="1211855" cy="501650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67" name="Freeform: Shape 2066">
            <a:extLst>
              <a:ext uri="{FF2B5EF4-FFF2-40B4-BE49-F238E27FC236}">
                <a16:creationId xmlns="" xmlns:a16="http://schemas.microsoft.com/office/drawing/2014/main" id="{F1FF25AD-D64E-45A0-B2D0-F4A6AB09261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21195502">
            <a:off x="10118500" y="6009536"/>
            <a:ext cx="1702506" cy="951685"/>
          </a:xfrm>
          <a:custGeom>
            <a:avLst/>
            <a:gdLst>
              <a:gd name="connsiteX0" fmla="*/ 1585229 w 1702506"/>
              <a:gd name="connsiteY0" fmla="*/ 764759 h 951685"/>
              <a:gd name="connsiteX1" fmla="*/ 1623024 w 1702506"/>
              <a:gd name="connsiteY1" fmla="*/ 792810 h 951685"/>
              <a:gd name="connsiteX2" fmla="*/ 1702506 w 1702506"/>
              <a:gd name="connsiteY2" fmla="*/ 951685 h 951685"/>
              <a:gd name="connsiteX3" fmla="*/ 1551862 w 1702506"/>
              <a:gd name="connsiteY3" fmla="*/ 933877 h 951685"/>
              <a:gd name="connsiteX4" fmla="*/ 1513200 w 1702506"/>
              <a:gd name="connsiteY4" fmla="*/ 856627 h 951685"/>
              <a:gd name="connsiteX5" fmla="*/ 1538499 w 1702506"/>
              <a:gd name="connsiteY5" fmla="*/ 770415 h 951685"/>
              <a:gd name="connsiteX6" fmla="*/ 1585229 w 1702506"/>
              <a:gd name="connsiteY6" fmla="*/ 764759 h 951685"/>
              <a:gd name="connsiteX7" fmla="*/ 933455 w 1702506"/>
              <a:gd name="connsiteY7" fmla="*/ 161308 h 951685"/>
              <a:gd name="connsiteX8" fmla="*/ 957797 w 1702506"/>
              <a:gd name="connsiteY8" fmla="*/ 167970 h 951685"/>
              <a:gd name="connsiteX9" fmla="*/ 1286982 w 1702506"/>
              <a:gd name="connsiteY9" fmla="*/ 387616 h 951685"/>
              <a:gd name="connsiteX10" fmla="*/ 1293725 w 1702506"/>
              <a:gd name="connsiteY10" fmla="*/ 477075 h 951685"/>
              <a:gd name="connsiteX11" fmla="*/ 1245453 w 1702506"/>
              <a:gd name="connsiteY11" fmla="*/ 499154 h 951685"/>
              <a:gd name="connsiteX12" fmla="*/ 1245167 w 1702506"/>
              <a:gd name="connsiteY12" fmla="*/ 499154 h 951685"/>
              <a:gd name="connsiteX13" fmla="*/ 1203638 w 1702506"/>
              <a:gd name="connsiteY13" fmla="*/ 484104 h 951685"/>
              <a:gd name="connsiteX14" fmla="*/ 900647 w 1702506"/>
              <a:gd name="connsiteY14" fmla="*/ 281508 h 951685"/>
              <a:gd name="connsiteX15" fmla="*/ 872454 w 1702506"/>
              <a:gd name="connsiteY15" fmla="*/ 196164 h 951685"/>
              <a:gd name="connsiteX16" fmla="*/ 933455 w 1702506"/>
              <a:gd name="connsiteY16" fmla="*/ 161308 h 951685"/>
              <a:gd name="connsiteX17" fmla="*/ 454020 w 1702506"/>
              <a:gd name="connsiteY17" fmla="*/ 13474 h 951685"/>
              <a:gd name="connsiteX18" fmla="*/ 477919 w 1702506"/>
              <a:gd name="connsiteY18" fmla="*/ 21437 h 951685"/>
              <a:gd name="connsiteX19" fmla="*/ 509236 w 1702506"/>
              <a:gd name="connsiteY19" fmla="*/ 84182 h 951685"/>
              <a:gd name="connsiteX20" fmla="*/ 445829 w 1702506"/>
              <a:gd name="connsiteY20" fmla="*/ 139871 h 951685"/>
              <a:gd name="connsiteX21" fmla="*/ 437447 w 1702506"/>
              <a:gd name="connsiteY21" fmla="*/ 139395 h 951685"/>
              <a:gd name="connsiteX22" fmla="*/ 73211 w 1702506"/>
              <a:gd name="connsiteY22" fmla="*/ 137204 h 951685"/>
              <a:gd name="connsiteX23" fmla="*/ 749 w 1702506"/>
              <a:gd name="connsiteY23" fmla="*/ 84082 h 951685"/>
              <a:gd name="connsiteX24" fmla="*/ 53871 w 1702506"/>
              <a:gd name="connsiteY24" fmla="*/ 11621 h 951685"/>
              <a:gd name="connsiteX25" fmla="*/ 58352 w 1702506"/>
              <a:gd name="connsiteY25" fmla="*/ 11093 h 951685"/>
              <a:gd name="connsiteX26" fmla="*/ 454020 w 1702506"/>
              <a:gd name="connsiteY26" fmla="*/ 13474 h 951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702506" h="951685"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lnTo>
                  <a:pt x="1702506" y="951685"/>
                </a:lnTo>
                <a:lnTo>
                  <a:pt x="1551862" y="933877"/>
                </a:lnTo>
                <a:lnTo>
                  <a:pt x="1513200" y="856627"/>
                </a:ln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933455" y="161308"/>
                </a:moveTo>
                <a:cubicBezTo>
                  <a:pt x="941692" y="161855"/>
                  <a:pt x="949960" y="164024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5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89" y="172649"/>
                  <a:pt x="908742" y="159670"/>
                  <a:pt x="933455" y="161308"/>
                </a:cubicBezTo>
                <a:close/>
                <a:moveTo>
                  <a:pt x="454020" y="13474"/>
                </a:moveTo>
                <a:cubicBezTo>
                  <a:pt x="462713" y="14543"/>
                  <a:pt x="470778" y="17324"/>
                  <a:pt x="477919" y="21437"/>
                </a:cubicBez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377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="" xmlns:a16="http://schemas.microsoft.com/office/drawing/2014/main" id="{69D47016-023F-44BD-981C-50E7A10A660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7C061B2F-E19C-1F95-B456-0BD8B593A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57200"/>
            <a:ext cx="4343400" cy="1929384"/>
          </a:xfrm>
        </p:spPr>
        <p:txBody>
          <a:bodyPr anchor="ctr">
            <a:normAutofit/>
          </a:bodyPr>
          <a:lstStyle/>
          <a:p>
            <a:r>
              <a:rPr lang="en-GB" sz="4800"/>
              <a:t>Science</a:t>
            </a:r>
          </a:p>
        </p:txBody>
      </p:sp>
      <p:sp>
        <p:nvSpPr>
          <p:cNvPr id="3083" name="sketchy line">
            <a:extLst>
              <a:ext uri="{FF2B5EF4-FFF2-40B4-BE49-F238E27FC236}">
                <a16:creationId xmlns="" xmlns:a16="http://schemas.microsoft.com/office/drawing/2014/main" id="{6D8B37B0-0682-433E-BC8D-498C04ABD9A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4471415" y="1412748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488B874-78A8-CEF9-D0E9-2F3DB877EF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1263" y="457200"/>
            <a:ext cx="6007608" cy="1929384"/>
          </a:xfrm>
        </p:spPr>
        <p:txBody>
          <a:bodyPr anchor="ctr">
            <a:normAutofit/>
          </a:bodyPr>
          <a:lstStyle/>
          <a:p>
            <a:r>
              <a:rPr lang="en-GB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Identifying changes throughout the seasons </a:t>
            </a:r>
          </a:p>
          <a:p>
            <a:r>
              <a:rPr lang="en-GB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Comparing objects and their properties </a:t>
            </a:r>
          </a:p>
        </p:txBody>
      </p:sp>
      <p:pic>
        <p:nvPicPr>
          <p:cNvPr id="3076" name="Picture 4" descr="St. Joseph and St. Bernadette | St Paul's and All Hallows' C of E School">
            <a:extLst>
              <a:ext uri="{FF2B5EF4-FFF2-40B4-BE49-F238E27FC236}">
                <a16:creationId xmlns="" xmlns:a16="http://schemas.microsoft.com/office/drawing/2014/main" id="{25E57B1A-4945-9ADD-E348-D9D3C0138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038" y="2569464"/>
            <a:ext cx="5198724" cy="3678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Science - Seasonal Changes | Quizizz">
            <a:extLst>
              <a:ext uri="{FF2B5EF4-FFF2-40B4-BE49-F238E27FC236}">
                <a16:creationId xmlns="" xmlns:a16="http://schemas.microsoft.com/office/drawing/2014/main" id="{83A86625-911D-BAEC-3E91-9832867CD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4496" y="3041904"/>
            <a:ext cx="5468112" cy="273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246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CA6E95-0C0B-E9E5-2263-BB3D70C9A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Computing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B9ABBC2-A381-9709-DBD5-8D59E608C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How to Keep Your Kids Safe Online">
            <a:extLst>
              <a:ext uri="{FF2B5EF4-FFF2-40B4-BE49-F238E27FC236}">
                <a16:creationId xmlns="" xmlns:a16="http://schemas.microsoft.com/office/drawing/2014/main" id="{E0712C62-314F-DE0A-4C48-EE618E6B2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20" y="1690688"/>
            <a:ext cx="6131242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Barham Primary School - Computer Mouse and Keyboard Skills">
            <a:extLst>
              <a:ext uri="{FF2B5EF4-FFF2-40B4-BE49-F238E27FC236}">
                <a16:creationId xmlns="" xmlns:a16="http://schemas.microsoft.com/office/drawing/2014/main" id="{9DC0580C-7F82-8B35-2A14-4F65FB4A2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389" y="1329186"/>
            <a:ext cx="3148166" cy="209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="" xmlns:a16="http://schemas.microsoft.com/office/drawing/2014/main" id="{C8255D16-A51C-03B9-0AE8-9C599F5E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442" y="4082232"/>
            <a:ext cx="5026080" cy="1908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17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7B6FE4-DD3D-5C43-1DC5-10A41EFE7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History and Geography</a:t>
            </a:r>
          </a:p>
        </p:txBody>
      </p:sp>
      <p:pic>
        <p:nvPicPr>
          <p:cNvPr id="5122" name="Picture 2" descr="Year 1: Old and new toys">
            <a:extLst>
              <a:ext uri="{FF2B5EF4-FFF2-40B4-BE49-F238E27FC236}">
                <a16:creationId xmlns="" xmlns:a16="http://schemas.microsoft.com/office/drawing/2014/main" id="{91869528-10C3-A1B6-6412-D83F57ED65A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930" y="1609572"/>
            <a:ext cx="4514850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3BFA87A-E9E8-11A1-B6D3-CF59A9E56BB3}"/>
              </a:ext>
            </a:extLst>
          </p:cNvPr>
          <p:cNvSpPr txBox="1"/>
          <p:nvPr/>
        </p:nvSpPr>
        <p:spPr>
          <a:xfrm>
            <a:off x="909958" y="5231682"/>
            <a:ext cx="3882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latin typeface="Comic Sans MS" panose="030F0702030302020204" pitchFamily="66" charset="0"/>
              </a:rPr>
              <a:t>Toys throughout Time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70B2D62-4FFF-7FD6-C7A8-7F5BEAB83B06}"/>
              </a:ext>
            </a:extLst>
          </p:cNvPr>
          <p:cNvSpPr txBox="1"/>
          <p:nvPr/>
        </p:nvSpPr>
        <p:spPr>
          <a:xfrm>
            <a:off x="8023597" y="5231682"/>
            <a:ext cx="27158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latin typeface="Comic Sans MS" panose="030F0702030302020204" pitchFamily="66" charset="0"/>
              </a:rPr>
              <a:t>Our Local Area</a:t>
            </a:r>
          </a:p>
        </p:txBody>
      </p:sp>
      <p:pic>
        <p:nvPicPr>
          <p:cNvPr id="5124" name="Picture 4" descr="Hawridge Common, Cholesbury, Bucks | House converted tower m… | Flickr">
            <a:extLst>
              <a:ext uri="{FF2B5EF4-FFF2-40B4-BE49-F238E27FC236}">
                <a16:creationId xmlns="" xmlns:a16="http://schemas.microsoft.com/office/drawing/2014/main" id="{9F365A0C-3A09-7D55-5266-EDDDD0F48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567" y="1609572"/>
            <a:ext cx="1958002" cy="2610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The path across Hawridge Common - Photo">
            <a:extLst>
              <a:ext uri="{FF2B5EF4-FFF2-40B4-BE49-F238E27FC236}">
                <a16:creationId xmlns="" xmlns:a16="http://schemas.microsoft.com/office/drawing/2014/main" id="{6CC21247-8A08-BD3D-8FD3-6E5F166FA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9372" y="1273379"/>
            <a:ext cx="3233432" cy="215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The Full Moon Pub - Hawridge &amp; Cholesbury : britpics">
            <a:extLst>
              <a:ext uri="{FF2B5EF4-FFF2-40B4-BE49-F238E27FC236}">
                <a16:creationId xmlns="" xmlns:a16="http://schemas.microsoft.com/office/drawing/2014/main" id="{D11F9309-D4C4-9C4E-A85A-02BDECF78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0737" y="3545513"/>
            <a:ext cx="3004677" cy="1686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4841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="" xmlns:a16="http://schemas.microsoft.com/office/drawing/2014/main" id="{F13C74B1-5B17-4795-BED0-7140497B445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1195522B-D057-DE3D-827A-48A3319D4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RE</a:t>
            </a:r>
          </a:p>
        </p:txBody>
      </p:sp>
      <p:sp>
        <p:nvSpPr>
          <p:cNvPr id="6153" name="sketchy line">
            <a:extLst>
              <a:ext uri="{FF2B5EF4-FFF2-40B4-BE49-F238E27FC236}">
                <a16:creationId xmlns="" xmlns:a16="http://schemas.microsoft.com/office/drawing/2014/main" id="{D4974D33-8DC5-464E-8C6D-BE58F0669C1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3421F46-9B52-7BF7-940A-BDF1CF5A0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GB" sz="22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makes us special?</a:t>
            </a:r>
          </a:p>
          <a:p>
            <a:r>
              <a:rPr lang="en-GB" sz="22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stories to deepen their understanding of Harvest Festival and Christmas</a:t>
            </a:r>
          </a:p>
          <a:p>
            <a:endParaRPr lang="en-GB" sz="2200" i="1" dirty="0"/>
          </a:p>
        </p:txBody>
      </p:sp>
      <p:pic>
        <p:nvPicPr>
          <p:cNvPr id="6146" name="Picture 2" descr="Embrace Your Uniqueness:. The Importance of Being Unique | by Humaira ...">
            <a:extLst>
              <a:ext uri="{FF2B5EF4-FFF2-40B4-BE49-F238E27FC236}">
                <a16:creationId xmlns="" xmlns:a16="http://schemas.microsoft.com/office/drawing/2014/main" id="{68ECE320-3225-11AF-408F-BBB4658CB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50" r="-1" b="22602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415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1E020063-2385-44AC-BD67-258E1F0B9FC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7E014A0B-5338-4077-AFE9-A90D04D4492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957E84F4-69CE-D0CB-F76C-DA3BFA679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0947" y="966857"/>
            <a:ext cx="9829800" cy="1325880"/>
          </a:xfrm>
        </p:spPr>
        <p:txBody>
          <a:bodyPr anchor="b">
            <a:normAutofit/>
          </a:bodyPr>
          <a:lstStyle/>
          <a:p>
            <a:pPr algn="ctr"/>
            <a:r>
              <a:rPr lang="en-GB" sz="3600" dirty="0">
                <a:solidFill>
                  <a:schemeClr val="tx2"/>
                </a:solidFill>
              </a:rPr>
              <a:t>PE/Game On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="" xmlns:a16="http://schemas.microsoft.com/office/drawing/2014/main" id="{78127680-150F-4A90-9950-F663925781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-305" y="-1"/>
            <a:ext cx="3362070" cy="2522849"/>
            <a:chOff x="-305" y="-1"/>
            <a:chExt cx="3832880" cy="2876136"/>
          </a:xfrm>
        </p:grpSpPr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5088F97A-8362-4967-B664-D748B846EC5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30F9DEDE-4318-412A-81C5-C8C90F68976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09E97DE9-7844-4707-8928-1CD88ADB722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EC58954E-44A5-4A0D-97A9-8A2BB43D683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44AF066-CC16-D22A-9B17-3BF7840BB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223780"/>
            <a:ext cx="7120128" cy="2046919"/>
          </a:xfrm>
        </p:spPr>
        <p:txBody>
          <a:bodyPr anchor="ctr">
            <a:normAutofit/>
          </a:bodyPr>
          <a:lstStyle/>
          <a:p>
            <a:r>
              <a:rPr lang="en-GB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Game on </a:t>
            </a:r>
            <a:r>
              <a:rPr lang="en-GB" sz="1800" dirty="0" smtClean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Monday</a:t>
            </a:r>
            <a:endParaRPr lang="en-GB" sz="180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1800" dirty="0" smtClean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 - Wednesday</a:t>
            </a:r>
            <a:endParaRPr lang="en-GB" sz="1800" dirty="0">
              <a:solidFill>
                <a:schemeClr val="tx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Throwing and catching </a:t>
            </a:r>
          </a:p>
          <a:p>
            <a:r>
              <a:rPr lang="en-GB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Team work </a:t>
            </a:r>
          </a:p>
          <a:p>
            <a:r>
              <a:rPr lang="en-GB" sz="1800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Gymnastics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="" xmlns:a16="http://schemas.microsoft.com/office/drawing/2014/main" id="{466920E5-8640-4C24-A775-8647637094A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 rot="5400000" flipH="1">
            <a:off x="10185732" y="4852038"/>
            <a:ext cx="2151670" cy="1860256"/>
            <a:chOff x="-305" y="-4155"/>
            <a:chExt cx="2514948" cy="2174333"/>
          </a:xfrm>
        </p:grpSpPr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2CBA3142-5A82-43CE-87A2-EB14B17A511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="" xmlns:a16="http://schemas.microsoft.com/office/drawing/2014/main" id="{AEF5A1C7-9938-4A33-A5A4-2B05353B311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262A936D-E9F6-4A68-82C2-1D1CC777226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C68A9229-BBBE-4934-9700-BA72A1BB03A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8166F62-28DF-275E-01A7-B63623129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78" y="3422919"/>
            <a:ext cx="4954693" cy="2046919"/>
          </a:xfrm>
          <a:prstGeom prst="rect">
            <a:avLst/>
          </a:prstGeom>
        </p:spPr>
      </p:pic>
      <p:pic>
        <p:nvPicPr>
          <p:cNvPr id="7170" name="Picture 2" descr="Year 1 gymnastics lessons | Broadbent Fold Nursery &amp; Primary School">
            <a:extLst>
              <a:ext uri="{FF2B5EF4-FFF2-40B4-BE49-F238E27FC236}">
                <a16:creationId xmlns="" xmlns:a16="http://schemas.microsoft.com/office/drawing/2014/main" id="{4919E298-DDDB-563C-B310-4E50ADCC4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672" y="4126168"/>
            <a:ext cx="3752580" cy="2501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468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="" xmlns:a16="http://schemas.microsoft.com/office/drawing/2014/main" id="{6D24BC9E-AC6A-42EE-AFD8-B290720B841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201" name="Rectangle 8200">
            <a:extLst>
              <a:ext uri="{FF2B5EF4-FFF2-40B4-BE49-F238E27FC236}">
                <a16:creationId xmlns="" xmlns:a16="http://schemas.microsoft.com/office/drawing/2014/main" id="{0990C621-3B8B-4820-8328-D47EF7CE823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554416" y="4107624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7D86D27B-CFE8-06BE-FE09-32C20ADE1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4329321"/>
            <a:ext cx="3657600" cy="1645920"/>
          </a:xfrm>
        </p:spPr>
        <p:txBody>
          <a:bodyPr>
            <a:normAutofit/>
          </a:bodyPr>
          <a:lstStyle/>
          <a:p>
            <a:r>
              <a:rPr lang="en-GB" sz="3200"/>
              <a:t>Art and DT</a:t>
            </a:r>
          </a:p>
        </p:txBody>
      </p:sp>
      <p:pic>
        <p:nvPicPr>
          <p:cNvPr id="8194" name="Picture 2" descr="Sun Hats &amp; Wellie Boots: Clay &amp; Twig Hedgehogs">
            <a:extLst>
              <a:ext uri="{FF2B5EF4-FFF2-40B4-BE49-F238E27FC236}">
                <a16:creationId xmlns="" xmlns:a16="http://schemas.microsoft.com/office/drawing/2014/main" id="{5DD732A4-F419-6CC9-A15B-53F820D65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8407" y="361910"/>
            <a:ext cx="4645152" cy="348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5AB1B057-EA9A-9907-E88C-016FAD3B9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887" y="1243122"/>
            <a:ext cx="5522976" cy="1712122"/>
          </a:xfrm>
          <a:prstGeom prst="rect">
            <a:avLst/>
          </a:prstGeom>
        </p:spPr>
      </p:pic>
      <p:sp>
        <p:nvSpPr>
          <p:cNvPr id="8203" name="Rectangle 8202">
            <a:extLst>
              <a:ext uri="{FF2B5EF4-FFF2-40B4-BE49-F238E27FC236}">
                <a16:creationId xmlns="" xmlns:a16="http://schemas.microsoft.com/office/drawing/2014/main" id="{C1A2385B-1D2A-4E17-84FA-6CB7F0AAE47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90408" y="480023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205" name="Rectangle 8204">
            <a:extLst>
              <a:ext uri="{FF2B5EF4-FFF2-40B4-BE49-F238E27FC236}">
                <a16:creationId xmlns="" xmlns:a16="http://schemas.microsoft.com/office/drawing/2014/main" id="{5E791F2F-79DB-4CC0-9FA1-001E3E91E8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4243541" y="5143137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0759DA3-CF4C-A763-43AB-C16ADE663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0106" y="4329321"/>
            <a:ext cx="6106742" cy="1645920"/>
          </a:xfrm>
        </p:spPr>
        <p:txBody>
          <a:bodyPr anchor="ctr">
            <a:normAutofit/>
          </a:bodyPr>
          <a:lstStyle/>
          <a:p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Colour theory and printing techniques </a:t>
            </a:r>
          </a:p>
          <a:p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Forest School</a:t>
            </a:r>
          </a:p>
          <a:p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Clay hedgehogs </a:t>
            </a:r>
          </a:p>
        </p:txBody>
      </p:sp>
    </p:spTree>
    <p:extLst>
      <p:ext uri="{BB962C8B-B14F-4D97-AF65-F5344CB8AC3E}">
        <p14:creationId xmlns:p14="http://schemas.microsoft.com/office/powerpoint/2010/main" val="3372534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30" name="Rectangle 9229">
            <a:extLst>
              <a:ext uri="{FF2B5EF4-FFF2-40B4-BE49-F238E27FC236}">
                <a16:creationId xmlns="" xmlns:a16="http://schemas.microsoft.com/office/drawing/2014/main" id="{6D24BC9E-AC6A-42EE-AFD8-B290720B841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231" name="Rectangle 9230">
            <a:extLst>
              <a:ext uri="{FF2B5EF4-FFF2-40B4-BE49-F238E27FC236}">
                <a16:creationId xmlns="" xmlns:a16="http://schemas.microsoft.com/office/drawing/2014/main" id="{0990C621-3B8B-4820-8328-D47EF7CE823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554416" y="4107624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F8F9DFF0-2D3B-756A-E3A6-DCB3A38AF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4329321"/>
            <a:ext cx="3657600" cy="1645920"/>
          </a:xfrm>
        </p:spPr>
        <p:txBody>
          <a:bodyPr>
            <a:normAutofit/>
          </a:bodyPr>
          <a:lstStyle/>
          <a:p>
            <a:r>
              <a:rPr lang="en-GB" sz="3200"/>
              <a:t>Music</a:t>
            </a:r>
          </a:p>
        </p:txBody>
      </p:sp>
      <p:pic>
        <p:nvPicPr>
          <p:cNvPr id="9218" name="Picture 2" descr="Charanga Digital Resources For Music Teachers and Schools | Inspire ...">
            <a:extLst>
              <a:ext uri="{FF2B5EF4-FFF2-40B4-BE49-F238E27FC236}">
                <a16:creationId xmlns="" xmlns:a16="http://schemas.microsoft.com/office/drawing/2014/main" id="{8E3694E4-6180-5F2A-151D-18EF6B000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7189" y="361910"/>
            <a:ext cx="4027588" cy="348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F5F492DD-9F84-5818-81FE-E22EF5FE65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943" y="1489587"/>
            <a:ext cx="7194920" cy="989300"/>
          </a:xfrm>
          <a:prstGeom prst="rect">
            <a:avLst/>
          </a:prstGeom>
        </p:spPr>
      </p:pic>
      <p:sp>
        <p:nvSpPr>
          <p:cNvPr id="9232" name="Rectangle 9231">
            <a:extLst>
              <a:ext uri="{FF2B5EF4-FFF2-40B4-BE49-F238E27FC236}">
                <a16:creationId xmlns="" xmlns:a16="http://schemas.microsoft.com/office/drawing/2014/main" id="{C1A2385B-1D2A-4E17-84FA-6CB7F0AAE47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90408" y="480023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229" name="Rectangle 9228">
            <a:extLst>
              <a:ext uri="{FF2B5EF4-FFF2-40B4-BE49-F238E27FC236}">
                <a16:creationId xmlns="" xmlns:a16="http://schemas.microsoft.com/office/drawing/2014/main" id="{5E791F2F-79DB-4CC0-9FA1-001E3E91E8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4243541" y="5143137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BAF436D-722B-40B8-1DE1-6F7A53676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0106" y="4329321"/>
            <a:ext cx="6106742" cy="1645920"/>
          </a:xfrm>
        </p:spPr>
        <p:txBody>
          <a:bodyPr anchor="ctr">
            <a:normAutofit/>
          </a:bodyPr>
          <a:lstStyle/>
          <a:p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Rhythm, pulse, pitch, singing, dancing and composing</a:t>
            </a:r>
          </a:p>
          <a:p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Genres: Hip-hop, Reggae, Blues, Baroque, Latin, Bhangra, Folk, Funk, </a:t>
            </a:r>
            <a:r>
              <a:rPr lang="en-GB" sz="1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Bossa</a:t>
            </a:r>
            <a:r>
              <a:rPr lang="en-GB" sz="1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Nova, Classical and Pop</a:t>
            </a:r>
          </a:p>
        </p:txBody>
      </p:sp>
    </p:spTree>
    <p:extLst>
      <p:ext uri="{BB962C8B-B14F-4D97-AF65-F5344CB8AC3E}">
        <p14:creationId xmlns:p14="http://schemas.microsoft.com/office/powerpoint/2010/main" val="871447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B29501D-12A8-D45F-EA84-ABABDBFAA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0773"/>
            <a:ext cx="10515600" cy="1325563"/>
          </a:xfrm>
        </p:spPr>
        <p:txBody>
          <a:bodyPr/>
          <a:lstStyle/>
          <a:p>
            <a:pPr algn="r"/>
            <a:r>
              <a:rPr lang="en-GB" dirty="0"/>
              <a:t>PSHE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="" xmlns:a16="http://schemas.microsoft.com/office/drawing/2014/main" id="{99A93E0D-A428-96AF-F246-48A4A267A1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5286" y="2288842"/>
            <a:ext cx="6422454" cy="4118385"/>
          </a:xfrm>
        </p:spPr>
      </p:pic>
      <p:pic>
        <p:nvPicPr>
          <p:cNvPr id="10242" name="Picture 2" descr="Jigsaw">
            <a:extLst>
              <a:ext uri="{FF2B5EF4-FFF2-40B4-BE49-F238E27FC236}">
                <a16:creationId xmlns="" xmlns:a16="http://schemas.microsoft.com/office/drawing/2014/main" id="{CDA88945-B754-1E6E-D829-0B4A6F875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118" y="2959854"/>
            <a:ext cx="3195485" cy="1105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11D0989-C667-E290-80BE-B93A71452B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392" y="450773"/>
            <a:ext cx="9185789" cy="148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058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Outdoor learning.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Tuesday afternoons.</a:t>
            </a:r>
          </a:p>
          <a:p>
            <a:r>
              <a:rPr lang="en-GB" dirty="0" smtClean="0"/>
              <a:t>We will go out, whatever the weather!</a:t>
            </a:r>
          </a:p>
          <a:p>
            <a:r>
              <a:rPr lang="en-GB" dirty="0" smtClean="0"/>
              <a:t>This year we will have a </a:t>
            </a:r>
            <a:r>
              <a:rPr lang="en-GB" b="1" dirty="0" smtClean="0"/>
              <a:t>half term </a:t>
            </a:r>
            <a:r>
              <a:rPr lang="en-GB" dirty="0" smtClean="0"/>
              <a:t>of forest school session – we will be in touch when this is.</a:t>
            </a:r>
            <a:endParaRPr lang="en-GB" dirty="0"/>
          </a:p>
          <a:p>
            <a:r>
              <a:rPr lang="en-GB" dirty="0" smtClean="0"/>
              <a:t>Please ensure your child has a change of outdoor clothes, to include:</a:t>
            </a:r>
          </a:p>
          <a:p>
            <a:pPr lvl="1"/>
            <a:r>
              <a:rPr lang="en-GB" dirty="0" smtClean="0"/>
              <a:t>Waterproof coat</a:t>
            </a:r>
          </a:p>
          <a:p>
            <a:pPr lvl="1"/>
            <a:r>
              <a:rPr lang="en-GB" dirty="0" smtClean="0"/>
              <a:t>Wellies</a:t>
            </a:r>
          </a:p>
          <a:p>
            <a:pPr lvl="1"/>
            <a:r>
              <a:rPr lang="en-GB" dirty="0" smtClean="0"/>
              <a:t>Waterproof/ over trousers</a:t>
            </a:r>
          </a:p>
          <a:p>
            <a:pPr lvl="1"/>
            <a:r>
              <a:rPr lang="en-GB" dirty="0" smtClean="0"/>
              <a:t>Warm layers – a fleece, or jumper</a:t>
            </a:r>
          </a:p>
        </p:txBody>
      </p:sp>
      <p:pic>
        <p:nvPicPr>
          <p:cNvPr id="1026" name="Picture 2" descr="Outdoor Education and Learning Spaces in Kindergarten: Why It Matters?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8417" y="4412974"/>
            <a:ext cx="3528480" cy="2142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223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319" name="Rectangle 13318">
            <a:extLst>
              <a:ext uri="{FF2B5EF4-FFF2-40B4-BE49-F238E27FC236}">
                <a16:creationId xmlns="" xmlns:a16="http://schemas.microsoft.com/office/drawing/2014/main" id="{F13C74B1-5B17-4795-BED0-7140497B445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D38F2D4-11B4-2AB8-7268-209899861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Homework</a:t>
            </a:r>
          </a:p>
        </p:txBody>
      </p:sp>
      <p:sp>
        <p:nvSpPr>
          <p:cNvPr id="13321" name="sketchy line">
            <a:extLst>
              <a:ext uri="{FF2B5EF4-FFF2-40B4-BE49-F238E27FC236}">
                <a16:creationId xmlns="" xmlns:a16="http://schemas.microsoft.com/office/drawing/2014/main" id="{D4974D33-8DC5-464E-8C6D-BE58F0669C1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E481857-137A-9D1E-7C7B-F65C75E77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Homework consists of;</a:t>
            </a:r>
          </a:p>
          <a:p>
            <a:r>
              <a:rPr lang="en-GB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Reading (5 x per week)</a:t>
            </a:r>
          </a:p>
          <a:p>
            <a:r>
              <a:rPr lang="en-GB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Phonics (Oxford owl and Phonics play</a:t>
            </a:r>
            <a:r>
              <a:rPr lang="en-GB" sz="2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endParaRPr lang="en-GB"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Spring term:</a:t>
            </a:r>
            <a:endParaRPr lang="en-GB"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Maths or </a:t>
            </a:r>
            <a:r>
              <a:rPr lang="en-GB" sz="2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Writing activity</a:t>
            </a:r>
            <a:endParaRPr lang="en-GB"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sz="22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Spellings</a:t>
            </a:r>
            <a:endParaRPr lang="en-GB" sz="2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3314" name="Picture 2" descr="Little Boy Doing His Homework | Stocksy United">
            <a:extLst>
              <a:ext uri="{FF2B5EF4-FFF2-40B4-BE49-F238E27FC236}">
                <a16:creationId xmlns="" xmlns:a16="http://schemas.microsoft.com/office/drawing/2014/main" id="{EAC7E1C1-4468-8DBF-4A6B-D270AF37D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1" r="12716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81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710B48D-CA41-D71C-7E24-23CCA100D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Curriculum Enrichment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79C4D15-617C-F3A2-2304-4DD393E031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Visit </a:t>
            </a: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from the Chesham Museum- Toys </a:t>
            </a:r>
          </a:p>
          <a:p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Walks to the Common </a:t>
            </a:r>
          </a:p>
          <a:p>
            <a:r>
              <a:rPr lang="en-GB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Harvest </a:t>
            </a: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Festival</a:t>
            </a:r>
          </a:p>
          <a:p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Christmas Nativity</a:t>
            </a:r>
          </a:p>
          <a:p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Trips</a:t>
            </a:r>
          </a:p>
        </p:txBody>
      </p:sp>
    </p:spTree>
    <p:extLst>
      <p:ext uri="{BB962C8B-B14F-4D97-AF65-F5344CB8AC3E}">
        <p14:creationId xmlns:p14="http://schemas.microsoft.com/office/powerpoint/2010/main" val="11046680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4A0DCAF-60F4-A307-2582-E5DF8C78D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How can you help?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73871C2-18C7-E0B7-B7CF-610B50BE1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Read with your child 5-6 days a week</a:t>
            </a:r>
          </a:p>
          <a:p>
            <a:r>
              <a:rPr lang="en-GB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Support your child with writing their name</a:t>
            </a:r>
          </a:p>
          <a:p>
            <a:r>
              <a:rPr lang="en-GB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Support and encourage your child to </a:t>
            </a:r>
            <a:r>
              <a:rPr lang="en-GB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dress independently</a:t>
            </a:r>
            <a:endParaRPr lang="en-GB" dirty="0" smtClean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Availability </a:t>
            </a:r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 help with walks to common/ trips </a:t>
            </a:r>
          </a:p>
          <a:p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Voluntary readers</a:t>
            </a:r>
          </a:p>
          <a:p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Mystery Reader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41719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DDC3C91-E144-F37F-4D74-FE04A5AE2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Upcoming Key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0084AB9-567B-8A88-AA14-A41D6F492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Kith and </a:t>
            </a:r>
            <a:r>
              <a:rPr lang="en-GB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Kin: </a:t>
            </a:r>
          </a:p>
          <a:p>
            <a:r>
              <a:rPr lang="en-GB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Phonics parents meeting: </a:t>
            </a: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INSET day: Friday 23</a:t>
            </a:r>
            <a:r>
              <a:rPr lang="en-GB" baseline="30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rd</a:t>
            </a:r>
            <a:r>
              <a:rPr lang="en-GB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October</a:t>
            </a: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Roving bookshop: Tuesday 17</a:t>
            </a:r>
            <a:r>
              <a:rPr lang="en-GB" baseline="30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GB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November</a:t>
            </a: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GB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Parents evening: TBC</a:t>
            </a:r>
          </a:p>
          <a:p>
            <a:r>
              <a:rPr lang="en-GB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Nativity dates: Monday 7</a:t>
            </a:r>
            <a:r>
              <a:rPr lang="en-GB" baseline="30000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GB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and Tuesday </a:t>
            </a:r>
            <a:r>
              <a:rPr lang="en-GB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</a:t>
            </a:r>
            <a:r>
              <a:rPr lang="en-GB" baseline="3000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</a:t>
            </a:r>
            <a:r>
              <a:rPr lang="en-GB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December at 9:30am.</a:t>
            </a: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67087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61bc0d2-9bcb-4468-b40b-0f4e32fe8496">
      <Terms xmlns="http://schemas.microsoft.com/office/infopath/2007/PartnerControls"/>
    </lcf76f155ced4ddcb4097134ff3c332f>
    <TaxCatchAll xmlns="71e60b83-d745-4233-a03e-6e0d8a263556" xsi:nil="true"/>
    <time xmlns="261bc0d2-9bcb-4468-b40b-0f4e32fe849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5AE238A208964BBDBEC9AC1FF87939" ma:contentTypeVersion="20" ma:contentTypeDescription="Create a new document." ma:contentTypeScope="" ma:versionID="0d00a49c03c24c3662f2db982ab1719d">
  <xsd:schema xmlns:xsd="http://www.w3.org/2001/XMLSchema" xmlns:xs="http://www.w3.org/2001/XMLSchema" xmlns:p="http://schemas.microsoft.com/office/2006/metadata/properties" xmlns:ns2="261bc0d2-9bcb-4468-b40b-0f4e32fe8496" xmlns:ns3="71e60b83-d745-4233-a03e-6e0d8a263556" targetNamespace="http://schemas.microsoft.com/office/2006/metadata/properties" ma:root="true" ma:fieldsID="87518a7c7f73986e1a0f25ada93d927b" ns2:_="" ns3:_="">
    <xsd:import namespace="261bc0d2-9bcb-4468-b40b-0f4e32fe8496"/>
    <xsd:import namespace="71e60b83-d745-4233-a03e-6e0d8a2635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1bc0d2-9bcb-4468-b40b-0f4e32fe84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cea22c2-b5f0-429d-8e54-f3649bd8dcf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  <xsd:element name="time" ma:index="27" nillable="true" ma:displayName="time" ma:format="DateTime" ma:internalName="tim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e60b83-d745-4233-a03e-6e0d8a263556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5724709-c2f1-4ee1-8a01-b52a52eab64a}" ma:internalName="TaxCatchAll" ma:showField="CatchAllData" ma:web="71e60b83-d745-4233-a03e-6e0d8a2635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6E1C18-06E7-4107-A7B3-B25A5B39D554}">
  <ds:schemaRefs>
    <ds:schemaRef ds:uri="http://schemas.microsoft.com/office/2006/metadata/properties"/>
    <ds:schemaRef ds:uri="http://schemas.microsoft.com/office/infopath/2007/PartnerControls"/>
    <ds:schemaRef ds:uri="261bc0d2-9bcb-4468-b40b-0f4e32fe8496"/>
    <ds:schemaRef ds:uri="71e60b83-d745-4233-a03e-6e0d8a263556"/>
  </ds:schemaRefs>
</ds:datastoreItem>
</file>

<file path=customXml/itemProps2.xml><?xml version="1.0" encoding="utf-8"?>
<ds:datastoreItem xmlns:ds="http://schemas.openxmlformats.org/officeDocument/2006/customXml" ds:itemID="{A4101B65-A063-4A85-9D5C-A7C6C4BC76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61bc0d2-9bcb-4468-b40b-0f4e32fe8496"/>
    <ds:schemaRef ds:uri="71e60b83-d745-4233-a03e-6e0d8a2635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18ABBE3-CC00-47FC-BC4A-755034B9CFB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559</Words>
  <Application>Microsoft Office PowerPoint</Application>
  <PresentationFormat>Custom</PresentationFormat>
  <Paragraphs>115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Welcome to Year 1</vt:lpstr>
      <vt:lpstr>Key adults</vt:lpstr>
      <vt:lpstr>Phonics</vt:lpstr>
      <vt:lpstr>Reading </vt:lpstr>
      <vt:lpstr>Handwriting expectations</vt:lpstr>
      <vt:lpstr>Maths</vt:lpstr>
      <vt:lpstr>Science</vt:lpstr>
      <vt:lpstr>Computing</vt:lpstr>
      <vt:lpstr>History and Geography</vt:lpstr>
      <vt:lpstr>RE</vt:lpstr>
      <vt:lpstr>PE/Game On</vt:lpstr>
      <vt:lpstr>Art and DT</vt:lpstr>
      <vt:lpstr>Music</vt:lpstr>
      <vt:lpstr>PSHE</vt:lpstr>
      <vt:lpstr>Outdoor learning.</vt:lpstr>
      <vt:lpstr>Homework</vt:lpstr>
      <vt:lpstr>Curriculum Enrichment </vt:lpstr>
      <vt:lpstr>How can you help?</vt:lpstr>
      <vt:lpstr>Upcoming Key Dates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Year 1</dc:title>
  <dc:creator>Anna Bovington</dc:creator>
  <cp:lastModifiedBy>Emily Daly</cp:lastModifiedBy>
  <cp:revision>27</cp:revision>
  <dcterms:created xsi:type="dcterms:W3CDTF">2024-09-08T15:25:12Z</dcterms:created>
  <dcterms:modified xsi:type="dcterms:W3CDTF">2026-09-17T07:09:04Z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0x010100B95AE238A208964BBDBEC9AC1FF87939</vt:lpwstr>
  </property>
  <property fmtid="{D5CDD505-2E9C-101B-9397-08002B2CF9AE}" pid="3" name="MediaServiceImageTags">
    <vt:lpwstr/>
  </property>
</Properties>
</file>