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59" r:id="rId6"/>
    <p:sldId id="257" r:id="rId7"/>
    <p:sldId id="284" r:id="rId8"/>
    <p:sldId id="268" r:id="rId9"/>
    <p:sldId id="260" r:id="rId10"/>
    <p:sldId id="285" r:id="rId11"/>
    <p:sldId id="270" r:id="rId12"/>
    <p:sldId id="279" r:id="rId13"/>
    <p:sldId id="273" r:id="rId14"/>
    <p:sldId id="288" r:id="rId15"/>
    <p:sldId id="289" r:id="rId16"/>
    <p:sldId id="280" r:id="rId17"/>
    <p:sldId id="283" r:id="rId18"/>
    <p:sldId id="286" r:id="rId19"/>
    <p:sldId id="265" r:id="rId20"/>
    <p:sldId id="281" r:id="rId21"/>
    <p:sldId id="276" r:id="rId22"/>
    <p:sldId id="262"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6" autoAdjust="0"/>
    <p:restoredTop sz="94624"/>
  </p:normalViewPr>
  <p:slideViewPr>
    <p:cSldViewPr>
      <p:cViewPr>
        <p:scale>
          <a:sx n="76" d="100"/>
          <a:sy n="76" d="100"/>
        </p:scale>
        <p:origin x="-102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A83E80-DDD3-4BCE-ABEA-C960E9A1E1C6}" type="datetimeFigureOut">
              <a:rPr lang="en-GB" smtClean="0"/>
              <a:pPr/>
              <a:t>06/10/2022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DF2C225-D444-41D3-8F7C-D533B273A16C}" type="slidenum">
              <a:rPr lang="en-GB" smtClean="0"/>
              <a:pPr/>
              <a:t>‹#›</a:t>
            </a:fld>
            <a:endParaRPr lang="en-GB"/>
          </a:p>
        </p:txBody>
      </p:sp>
    </p:spTree>
    <p:extLst>
      <p:ext uri="{BB962C8B-B14F-4D97-AF65-F5344CB8AC3E}">
        <p14:creationId xmlns:p14="http://schemas.microsoft.com/office/powerpoint/2010/main" val="175012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2E50B4-D1B9-476B-846F-6B7B0EC4CE7E}" type="datetimeFigureOut">
              <a:rPr lang="en-GB" smtClean="0"/>
              <a:pPr/>
              <a:t>06/10/2022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C550EA-FD25-4B82-BD71-FC60D00545DA}" type="slidenum">
              <a:rPr lang="en-GB" smtClean="0"/>
              <a:pPr/>
              <a:t>‹#›</a:t>
            </a:fld>
            <a:endParaRPr lang="en-GB"/>
          </a:p>
        </p:txBody>
      </p:sp>
    </p:spTree>
    <p:extLst>
      <p:ext uri="{BB962C8B-B14F-4D97-AF65-F5344CB8AC3E}">
        <p14:creationId xmlns:p14="http://schemas.microsoft.com/office/powerpoint/2010/main" val="408003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5</a:t>
            </a:fld>
            <a:endParaRPr lang="en-GB"/>
          </a:p>
        </p:txBody>
      </p:sp>
    </p:spTree>
    <p:extLst>
      <p:ext uri="{BB962C8B-B14F-4D97-AF65-F5344CB8AC3E}">
        <p14:creationId xmlns:p14="http://schemas.microsoft.com/office/powerpoint/2010/main" val="376455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C550EA-FD25-4B82-BD71-FC60D00545DA}"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101635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34705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101838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397753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21982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354198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186247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360381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276227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211357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82C29-FFA8-4647-9D9D-911D14698F66}" type="datetimeFigureOut">
              <a:rPr lang="en-GB" smtClean="0"/>
              <a:pPr/>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4390F-24E7-4DFE-B48A-BC2E5B884671}" type="slidenum">
              <a:rPr lang="en-GB" smtClean="0"/>
              <a:pPr/>
              <a:t>‹#›</a:t>
            </a:fld>
            <a:endParaRPr lang="en-GB"/>
          </a:p>
        </p:txBody>
      </p:sp>
    </p:spTree>
    <p:extLst>
      <p:ext uri="{BB962C8B-B14F-4D97-AF65-F5344CB8AC3E}">
        <p14:creationId xmlns:p14="http://schemas.microsoft.com/office/powerpoint/2010/main" val="395051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82C29-FFA8-4647-9D9D-911D14698F66}" type="datetimeFigureOut">
              <a:rPr lang="en-GB" smtClean="0"/>
              <a:pPr/>
              <a:t>06/10/2022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4390F-24E7-4DFE-B48A-BC2E5B884671}" type="slidenum">
              <a:rPr lang="en-GB" smtClean="0"/>
              <a:pPr/>
              <a:t>‹#›</a:t>
            </a:fld>
            <a:endParaRPr lang="en-GB"/>
          </a:p>
        </p:txBody>
      </p:sp>
    </p:spTree>
    <p:extLst>
      <p:ext uri="{BB962C8B-B14F-4D97-AF65-F5344CB8AC3E}">
        <p14:creationId xmlns:p14="http://schemas.microsoft.com/office/powerpoint/2010/main" val="9231066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honicsplay.co.uk/BuriedTreasure2.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GB" dirty="0" smtClean="0">
                <a:solidFill>
                  <a:schemeClr val="bg1"/>
                </a:solidFill>
              </a:rPr>
              <a:t>EYFS &amp; KS1 Phonics Meeting</a:t>
            </a:r>
            <a:endParaRPr lang="en-GB" dirty="0">
              <a:solidFill>
                <a:schemeClr val="bg1"/>
              </a:solidFill>
            </a:endParaRPr>
          </a:p>
        </p:txBody>
      </p:sp>
      <p:sp>
        <p:nvSpPr>
          <p:cNvPr id="3" name="Subtitle 2"/>
          <p:cNvSpPr>
            <a:spLocks noGrp="1"/>
          </p:cNvSpPr>
          <p:nvPr>
            <p:ph type="subTitle" idx="1"/>
          </p:nvPr>
        </p:nvSpPr>
        <p:spPr>
          <a:xfrm>
            <a:off x="1403648" y="5589240"/>
            <a:ext cx="6400800" cy="936104"/>
          </a:xfrm>
        </p:spPr>
        <p:txBody>
          <a:bodyPr>
            <a:normAutofit/>
          </a:bodyPr>
          <a:lstStyle/>
          <a:p>
            <a:r>
              <a:rPr lang="en-GB" dirty="0" smtClean="0">
                <a:solidFill>
                  <a:schemeClr val="bg1"/>
                </a:solidFill>
              </a:rPr>
              <a:t>Friday </a:t>
            </a:r>
            <a:r>
              <a:rPr lang="en-GB" dirty="0" smtClean="0">
                <a:solidFill>
                  <a:schemeClr val="bg1"/>
                </a:solidFill>
              </a:rPr>
              <a:t>7</a:t>
            </a:r>
            <a:r>
              <a:rPr lang="en-GB" baseline="30000" dirty="0" smtClean="0">
                <a:solidFill>
                  <a:schemeClr val="bg1"/>
                </a:solidFill>
              </a:rPr>
              <a:t>th</a:t>
            </a:r>
            <a:r>
              <a:rPr lang="en-GB" dirty="0" smtClean="0">
                <a:solidFill>
                  <a:schemeClr val="bg1"/>
                </a:solidFill>
              </a:rPr>
              <a:t> October </a:t>
            </a:r>
            <a:r>
              <a:rPr lang="en-GB" dirty="0" smtClean="0">
                <a:solidFill>
                  <a:schemeClr val="bg1"/>
                </a:solidFill>
              </a:rPr>
              <a:t>2022</a:t>
            </a:r>
            <a:endParaRPr lang="en-GB" dirty="0">
              <a:solidFill>
                <a:schemeClr val="bg1"/>
              </a:solidFill>
            </a:endParaRPr>
          </a:p>
        </p:txBody>
      </p:sp>
      <p:pic>
        <p:nvPicPr>
          <p:cNvPr id="1028" name="Picture 4" descr="http://news.urbrainy.com/wp-content/uploads/2020/10/ks1-phonics-screening-1024x4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776864" cy="30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2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Phonics Screening </a:t>
            </a:r>
          </a:p>
        </p:txBody>
      </p:sp>
      <p:sp>
        <p:nvSpPr>
          <p:cNvPr id="3" name="Content Placeholder 2"/>
          <p:cNvSpPr>
            <a:spLocks noGrp="1"/>
          </p:cNvSpPr>
          <p:nvPr>
            <p:ph idx="1"/>
          </p:nvPr>
        </p:nvSpPr>
        <p:spPr>
          <a:xfrm>
            <a:off x="539552" y="1988840"/>
            <a:ext cx="8229600" cy="4525963"/>
          </a:xfrm>
        </p:spPr>
        <p:txBody>
          <a:bodyPr>
            <a:normAutofit fontScale="85000" lnSpcReduction="10000"/>
          </a:bodyPr>
          <a:lstStyle/>
          <a:p>
            <a:r>
              <a:rPr lang="en-GB" dirty="0" smtClean="0">
                <a:solidFill>
                  <a:schemeClr val="bg1"/>
                </a:solidFill>
              </a:rPr>
              <a:t>The Year 1 Phonics Screening check was introduced 2012 as part of a policy to strengthen Phonics teaching in Primary Schools and reflect the emphasis of teaching it synthetically and systematically.</a:t>
            </a:r>
          </a:p>
          <a:p>
            <a:r>
              <a:rPr lang="en-GB" dirty="0" smtClean="0">
                <a:solidFill>
                  <a:schemeClr val="bg1"/>
                </a:solidFill>
              </a:rPr>
              <a:t>The screening takes place in the Summer Term (June) for all Year 1 children</a:t>
            </a:r>
          </a:p>
          <a:p>
            <a:r>
              <a:rPr lang="en-GB" dirty="0" smtClean="0">
                <a:solidFill>
                  <a:schemeClr val="bg1"/>
                </a:solidFill>
              </a:rPr>
              <a:t>During the check your child will be asked to read a list of 40 words to check their grapheme recognition and decoding skills. The word are made up of 20 real words and 20 alien words that they must read to teacher</a:t>
            </a:r>
            <a:endParaRPr lang="en-GB" dirty="0"/>
          </a:p>
        </p:txBody>
      </p:sp>
      <p:pic>
        <p:nvPicPr>
          <p:cNvPr id="6146" name="Picture 2" descr="https://www.gov.uk/government/uploads/system/uploads/attachment_data/file/715823/thumbnail_2018_phonics_pupils_materials_standard.pdf.pdf.png"/>
          <p:cNvPicPr>
            <a:picLocks noChangeAspect="1" noChangeArrowheads="1"/>
          </p:cNvPicPr>
          <p:nvPr/>
        </p:nvPicPr>
        <p:blipFill>
          <a:blip r:embed="rId3" cstate="print"/>
          <a:srcRect/>
          <a:stretch>
            <a:fillRect/>
          </a:stretch>
        </p:blipFill>
        <p:spPr bwMode="auto">
          <a:xfrm>
            <a:off x="467544" y="188640"/>
            <a:ext cx="1368152" cy="1824204"/>
          </a:xfrm>
          <a:prstGeom prst="rect">
            <a:avLst/>
          </a:prstGeom>
          <a:noFill/>
        </p:spPr>
      </p:pic>
    </p:spTree>
    <p:extLst>
      <p:ext uri="{BB962C8B-B14F-4D97-AF65-F5344CB8AC3E}">
        <p14:creationId xmlns:p14="http://schemas.microsoft.com/office/powerpoint/2010/main" val="31346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Phonics Screening </a:t>
            </a:r>
          </a:p>
        </p:txBody>
      </p:sp>
      <p:sp>
        <p:nvSpPr>
          <p:cNvPr id="3" name="Content Placeholder 2"/>
          <p:cNvSpPr>
            <a:spLocks noGrp="1"/>
          </p:cNvSpPr>
          <p:nvPr>
            <p:ph idx="1"/>
          </p:nvPr>
        </p:nvSpPr>
        <p:spPr>
          <a:xfrm>
            <a:off x="539552" y="1988840"/>
            <a:ext cx="8229600" cy="4525963"/>
          </a:xfrm>
        </p:spPr>
        <p:txBody>
          <a:bodyPr>
            <a:normAutofit/>
          </a:bodyPr>
          <a:lstStyle/>
          <a:p>
            <a:r>
              <a:rPr lang="en-GB" dirty="0" smtClean="0">
                <a:solidFill>
                  <a:schemeClr val="bg1"/>
                </a:solidFill>
              </a:rPr>
              <a:t>Reading non-words (or alien words) can act as a  useful tool to check whether children are secure in their phonic knowledge and can apply it to read any word. They can check to see if children are using their decoding skills rather than relying on memorising skills.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11906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88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Phonics Screening </a:t>
            </a:r>
          </a:p>
        </p:txBody>
      </p:sp>
      <p:sp>
        <p:nvSpPr>
          <p:cNvPr id="3" name="Content Placeholder 2"/>
          <p:cNvSpPr>
            <a:spLocks noGrp="1"/>
          </p:cNvSpPr>
          <p:nvPr>
            <p:ph idx="1"/>
          </p:nvPr>
        </p:nvSpPr>
        <p:spPr>
          <a:xfrm>
            <a:off x="539552" y="1988840"/>
            <a:ext cx="8229600" cy="4525963"/>
          </a:xfrm>
        </p:spPr>
        <p:txBody>
          <a:bodyPr>
            <a:normAutofit fontScale="85000" lnSpcReduction="10000"/>
          </a:bodyPr>
          <a:lstStyle/>
          <a:p>
            <a:r>
              <a:rPr lang="en-GB" dirty="0" smtClean="0">
                <a:solidFill>
                  <a:schemeClr val="bg1"/>
                </a:solidFill>
              </a:rPr>
              <a:t>The check will normally be administered by a familiar adult in a familiar environment and usually take less than 10 minutes. We will try and keep as low key as possible, despite being a test. </a:t>
            </a:r>
          </a:p>
          <a:p>
            <a:r>
              <a:rPr lang="en-GB" dirty="0" smtClean="0">
                <a:solidFill>
                  <a:schemeClr val="bg1"/>
                </a:solidFill>
              </a:rPr>
              <a:t>Each the score that children need to achieve in order to pass the screening isn’t announced until after the check has been administered. For the past several years though the pass score has remained 32/40.</a:t>
            </a:r>
          </a:p>
          <a:p>
            <a:r>
              <a:rPr lang="en-GB" dirty="0" smtClean="0">
                <a:solidFill>
                  <a:schemeClr val="bg1"/>
                </a:solidFill>
              </a:rPr>
              <a:t>If you child does not meet the pass mark, they will have  the opportunity to retake the screening check in Year 2.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12477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06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Image result for phonics screening t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6868" name="AutoShape 4" descr="Image result for phonics screening t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098" name="Picture 2" descr="How important is the Phonics Screening Check? | ReadwithPhonics - Learn to  Read with Ph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808218" cy="5013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Image result for phonics screening t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6868" name="AutoShape 4" descr="Image result for phonics screening t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Year 1 Phonics Screening - St Joseph&amp;amp;#39;s Catholic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66827"/>
            <a:ext cx="7560840" cy="529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54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88640"/>
            <a:ext cx="6264696" cy="584775"/>
          </a:xfrm>
          <a:prstGeom prst="rect">
            <a:avLst/>
          </a:prstGeom>
          <a:noFill/>
        </p:spPr>
        <p:txBody>
          <a:bodyPr wrap="square" rtlCol="0">
            <a:spAutoFit/>
          </a:bodyPr>
          <a:lstStyle/>
          <a:p>
            <a:pPr algn="ctr"/>
            <a:r>
              <a:rPr lang="en-GB" sz="3200" b="1" dirty="0" smtClean="0">
                <a:solidFill>
                  <a:schemeClr val="bg1"/>
                </a:solidFill>
              </a:rPr>
              <a:t>Phonics in Year 2</a:t>
            </a:r>
            <a:endParaRPr lang="en-GB" sz="3200" b="1" dirty="0">
              <a:solidFill>
                <a:schemeClr val="bg1"/>
              </a:solidFill>
            </a:endParaRPr>
          </a:p>
        </p:txBody>
      </p:sp>
      <p:sp>
        <p:nvSpPr>
          <p:cNvPr id="3" name="Content Placeholder 2"/>
          <p:cNvSpPr txBox="1">
            <a:spLocks/>
          </p:cNvSpPr>
          <p:nvPr/>
        </p:nvSpPr>
        <p:spPr>
          <a:xfrm>
            <a:off x="457200" y="1600200"/>
            <a:ext cx="8229600" cy="492514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solidFill>
                  <a:schemeClr val="bg1"/>
                </a:solidFill>
              </a:rPr>
              <a:t>We will continue to strengthen the children’s phonics in year 2 however phonics sessions will be shorter and we will focus on the following:</a:t>
            </a:r>
          </a:p>
          <a:p>
            <a:pPr marL="0" indent="0" algn="ctr">
              <a:buFont typeface="Arial" panose="020B0604020202020204" pitchFamily="34" charset="0"/>
              <a:buNone/>
            </a:pPr>
            <a:endParaRPr lang="en-GB" dirty="0">
              <a:solidFill>
                <a:schemeClr val="bg1"/>
              </a:solidFill>
            </a:endParaRPr>
          </a:p>
          <a:p>
            <a:pPr marL="0" indent="0" algn="ctr">
              <a:buFont typeface="Arial" panose="020B0604020202020204" pitchFamily="34" charset="0"/>
              <a:buNone/>
            </a:pPr>
            <a:r>
              <a:rPr lang="en-GB" b="1" u="sng" dirty="0" smtClean="0">
                <a:solidFill>
                  <a:schemeClr val="bg1"/>
                </a:solidFill>
              </a:rPr>
              <a:t>Guided reading </a:t>
            </a:r>
            <a:r>
              <a:rPr lang="en-GB" dirty="0" smtClean="0">
                <a:solidFill>
                  <a:schemeClr val="bg1"/>
                </a:solidFill>
              </a:rPr>
              <a:t>– reading a variety of texts in small groups and answering relevant questions verbally.</a:t>
            </a:r>
          </a:p>
          <a:p>
            <a:pPr marL="0" indent="0" algn="ctr">
              <a:buFont typeface="Arial" panose="020B0604020202020204" pitchFamily="34" charset="0"/>
              <a:buNone/>
            </a:pPr>
            <a:r>
              <a:rPr lang="en-GB" b="1" u="sng" dirty="0" smtClean="0">
                <a:solidFill>
                  <a:schemeClr val="bg1"/>
                </a:solidFill>
              </a:rPr>
              <a:t>Comprehension</a:t>
            </a:r>
            <a:r>
              <a:rPr lang="en-GB" dirty="0" smtClean="0">
                <a:solidFill>
                  <a:schemeClr val="bg1"/>
                </a:solidFill>
              </a:rPr>
              <a:t> – reading a text and be able to answer questions about what they have just read.</a:t>
            </a:r>
          </a:p>
          <a:p>
            <a:pPr marL="0" indent="0" algn="ctr">
              <a:buFont typeface="Arial" panose="020B0604020202020204" pitchFamily="34" charset="0"/>
              <a:buNone/>
            </a:pPr>
            <a:r>
              <a:rPr lang="en-GB" b="1" u="sng" dirty="0" smtClean="0">
                <a:solidFill>
                  <a:schemeClr val="bg1"/>
                </a:solidFill>
              </a:rPr>
              <a:t>SPAG</a:t>
            </a:r>
            <a:r>
              <a:rPr lang="en-GB" dirty="0" smtClean="0">
                <a:solidFill>
                  <a:schemeClr val="bg1"/>
                </a:solidFill>
              </a:rPr>
              <a:t> - Spelling, Punctuation and Grammar. Teaching the children the correct spellings.</a:t>
            </a:r>
            <a:endParaRPr lang="en-GB" dirty="0">
              <a:solidFill>
                <a:schemeClr val="bg1"/>
              </a:solidFill>
            </a:endParaRPr>
          </a:p>
        </p:txBody>
      </p:sp>
    </p:spTree>
    <p:extLst>
      <p:ext uri="{BB962C8B-B14F-4D97-AF65-F5344CB8AC3E}">
        <p14:creationId xmlns:p14="http://schemas.microsoft.com/office/powerpoint/2010/main" val="186348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3498" cy="1143000"/>
          </a:xfrm>
        </p:spPr>
        <p:txBody>
          <a:bodyPr>
            <a:normAutofit fontScale="90000"/>
          </a:bodyPr>
          <a:lstStyle/>
          <a:p>
            <a:r>
              <a:rPr lang="en-GB" b="1" dirty="0">
                <a:solidFill>
                  <a:schemeClr val="bg1"/>
                </a:solidFill>
              </a:rPr>
              <a:t>How can you help your child at home?</a:t>
            </a:r>
          </a:p>
        </p:txBody>
      </p:sp>
      <p:sp>
        <p:nvSpPr>
          <p:cNvPr id="3" name="Content Placeholder 2"/>
          <p:cNvSpPr>
            <a:spLocks noGrp="1"/>
          </p:cNvSpPr>
          <p:nvPr>
            <p:ph idx="1"/>
          </p:nvPr>
        </p:nvSpPr>
        <p:spPr>
          <a:xfrm>
            <a:off x="457200" y="1600200"/>
            <a:ext cx="8229600" cy="4925144"/>
          </a:xfrm>
        </p:spPr>
        <p:txBody>
          <a:bodyPr>
            <a:normAutofit/>
          </a:bodyPr>
          <a:lstStyle/>
          <a:p>
            <a:r>
              <a:rPr lang="en-GB" dirty="0" smtClean="0">
                <a:solidFill>
                  <a:schemeClr val="bg1"/>
                </a:solidFill>
              </a:rPr>
              <a:t>Listen to your child read at least x5 a week</a:t>
            </a:r>
          </a:p>
          <a:p>
            <a:r>
              <a:rPr lang="en-GB" dirty="0" smtClean="0">
                <a:solidFill>
                  <a:schemeClr val="bg1"/>
                </a:solidFill>
              </a:rPr>
              <a:t>Regularly </a:t>
            </a:r>
            <a:r>
              <a:rPr lang="en-GB" dirty="0">
                <a:solidFill>
                  <a:schemeClr val="bg1"/>
                </a:solidFill>
              </a:rPr>
              <a:t>read </a:t>
            </a:r>
            <a:r>
              <a:rPr lang="en-GB" dirty="0" smtClean="0">
                <a:solidFill>
                  <a:schemeClr val="bg1"/>
                </a:solidFill>
              </a:rPr>
              <a:t>to </a:t>
            </a:r>
            <a:r>
              <a:rPr lang="en-GB" dirty="0">
                <a:solidFill>
                  <a:schemeClr val="bg1"/>
                </a:solidFill>
              </a:rPr>
              <a:t>your child </a:t>
            </a:r>
          </a:p>
          <a:p>
            <a:r>
              <a:rPr lang="en-GB" dirty="0" smtClean="0">
                <a:solidFill>
                  <a:schemeClr val="bg1"/>
                </a:solidFill>
              </a:rPr>
              <a:t>Practise segmenting and blending real words and alien words</a:t>
            </a:r>
            <a:endParaRPr lang="en-GB" dirty="0">
              <a:solidFill>
                <a:schemeClr val="bg1"/>
              </a:solidFill>
            </a:endParaRPr>
          </a:p>
          <a:p>
            <a:r>
              <a:rPr lang="en-GB" dirty="0" smtClean="0">
                <a:solidFill>
                  <a:schemeClr val="bg1"/>
                </a:solidFill>
              </a:rPr>
              <a:t>Read Write </a:t>
            </a:r>
            <a:r>
              <a:rPr lang="en-GB" dirty="0" err="1" smtClean="0">
                <a:solidFill>
                  <a:schemeClr val="bg1"/>
                </a:solidFill>
              </a:rPr>
              <a:t>Inc</a:t>
            </a:r>
            <a:r>
              <a:rPr lang="en-GB" dirty="0" smtClean="0">
                <a:solidFill>
                  <a:schemeClr val="bg1"/>
                </a:solidFill>
              </a:rPr>
              <a:t> resources are available online</a:t>
            </a:r>
            <a:endParaRPr lang="en-GB" dirty="0">
              <a:solidFill>
                <a:schemeClr val="bg1"/>
              </a:solidFill>
            </a:endParaRPr>
          </a:p>
          <a:p>
            <a:r>
              <a:rPr lang="en-GB" dirty="0" smtClean="0">
                <a:solidFill>
                  <a:schemeClr val="bg1"/>
                </a:solidFill>
              </a:rPr>
              <a:t>Play phonic </a:t>
            </a:r>
            <a:r>
              <a:rPr lang="en-GB" dirty="0">
                <a:solidFill>
                  <a:schemeClr val="bg1"/>
                </a:solidFill>
              </a:rPr>
              <a:t>games on the following </a:t>
            </a:r>
            <a:r>
              <a:rPr lang="en-GB" dirty="0" smtClean="0">
                <a:solidFill>
                  <a:schemeClr val="bg1"/>
                </a:solidFill>
              </a:rPr>
              <a:t>website. Click on free resources:</a:t>
            </a:r>
          </a:p>
          <a:p>
            <a:pPr>
              <a:buNone/>
            </a:pPr>
            <a:r>
              <a:rPr lang="en-GB" dirty="0" smtClean="0">
                <a:solidFill>
                  <a:schemeClr val="bg1"/>
                </a:solidFill>
              </a:rPr>
              <a:t> </a:t>
            </a:r>
          </a:p>
          <a:p>
            <a:pPr>
              <a:buNone/>
            </a:pPr>
            <a:r>
              <a:rPr lang="en-GB" sz="2000" dirty="0" smtClean="0">
                <a:solidFill>
                  <a:schemeClr val="bg1"/>
                </a:solidFill>
                <a:hlinkClick r:id="rId2"/>
              </a:rPr>
              <a:t>https://www.phonicsplay.co.uk/BuriedTreasure2.html</a:t>
            </a:r>
            <a:endParaRPr lang="en-GB" sz="2000" dirty="0" smtClean="0">
              <a:solidFill>
                <a:schemeClr val="bg1"/>
              </a:solidFill>
            </a:endParaRPr>
          </a:p>
          <a:p>
            <a:pPr>
              <a:buNone/>
            </a:pPr>
            <a:endParaRPr lang="en-GB"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292" y="5157192"/>
            <a:ext cx="122034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56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2" cstate="print"/>
          <a:srcRect t="25688" b="25917"/>
          <a:stretch/>
        </p:blipFill>
        <p:spPr bwMode="auto">
          <a:xfrm>
            <a:off x="467544" y="1772816"/>
            <a:ext cx="8436315" cy="3062034"/>
          </a:xfrm>
          <a:prstGeom prst="rect">
            <a:avLst/>
          </a:prstGeom>
          <a:noFill/>
          <a:ln w="9525">
            <a:noFill/>
            <a:miter lim="800000"/>
            <a:headEnd/>
            <a:tailEnd/>
          </a:ln>
        </p:spPr>
      </p:pic>
      <p:sp>
        <p:nvSpPr>
          <p:cNvPr id="4" name="Rectangle 3"/>
          <p:cNvSpPr/>
          <p:nvPr/>
        </p:nvSpPr>
        <p:spPr>
          <a:xfrm>
            <a:off x="1907704" y="476672"/>
            <a:ext cx="5038687" cy="646331"/>
          </a:xfrm>
          <a:prstGeom prst="rect">
            <a:avLst/>
          </a:prstGeom>
        </p:spPr>
        <p:txBody>
          <a:bodyPr wrap="none">
            <a:spAutoFit/>
          </a:bodyPr>
          <a:lstStyle/>
          <a:p>
            <a:r>
              <a:rPr lang="en-GB" sz="3600" b="1" dirty="0">
                <a:solidFill>
                  <a:schemeClr val="bg1"/>
                </a:solidFill>
              </a:rPr>
              <a:t>Read Write </a:t>
            </a:r>
            <a:r>
              <a:rPr lang="en-GB" sz="3600" b="1" dirty="0" err="1">
                <a:solidFill>
                  <a:schemeClr val="bg1"/>
                </a:solidFill>
              </a:rPr>
              <a:t>Inc</a:t>
            </a:r>
            <a:r>
              <a:rPr lang="en-GB" sz="3600" b="1" dirty="0">
                <a:solidFill>
                  <a:schemeClr val="bg1"/>
                </a:solidFill>
              </a:rPr>
              <a:t> resources </a:t>
            </a:r>
            <a:endParaRPr lang="en-GB"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Phonics and Reading</a:t>
            </a:r>
            <a:endParaRPr lang="en-GB" dirty="0">
              <a:solidFill>
                <a:schemeClr val="bg1"/>
              </a:solidFill>
            </a:endParaRPr>
          </a:p>
        </p:txBody>
      </p:sp>
      <p:sp>
        <p:nvSpPr>
          <p:cNvPr id="3" name="Content Placeholder 2"/>
          <p:cNvSpPr>
            <a:spLocks noGrp="1"/>
          </p:cNvSpPr>
          <p:nvPr>
            <p:ph idx="1"/>
          </p:nvPr>
        </p:nvSpPr>
        <p:spPr>
          <a:xfrm>
            <a:off x="457200" y="1600200"/>
            <a:ext cx="8229600" cy="4925144"/>
          </a:xfrm>
        </p:spPr>
        <p:txBody>
          <a:bodyPr>
            <a:normAutofit/>
          </a:bodyPr>
          <a:lstStyle/>
          <a:p>
            <a:pPr marL="0" indent="0" algn="ctr">
              <a:buNone/>
            </a:pPr>
            <a:r>
              <a:rPr lang="en-GB" dirty="0">
                <a:solidFill>
                  <a:schemeClr val="bg1"/>
                </a:solidFill>
              </a:rPr>
              <a:t>At </a:t>
            </a:r>
            <a:r>
              <a:rPr lang="en-GB" dirty="0" err="1">
                <a:solidFill>
                  <a:schemeClr val="bg1"/>
                </a:solidFill>
              </a:rPr>
              <a:t>Hawridge</a:t>
            </a:r>
            <a:r>
              <a:rPr lang="en-GB" dirty="0">
                <a:solidFill>
                  <a:schemeClr val="bg1"/>
                </a:solidFill>
              </a:rPr>
              <a:t> and </a:t>
            </a:r>
            <a:r>
              <a:rPr lang="en-GB" dirty="0" err="1">
                <a:solidFill>
                  <a:schemeClr val="bg1"/>
                </a:solidFill>
              </a:rPr>
              <a:t>Cholesbury</a:t>
            </a:r>
            <a:r>
              <a:rPr lang="en-GB" dirty="0">
                <a:solidFill>
                  <a:schemeClr val="bg1"/>
                </a:solidFill>
              </a:rPr>
              <a:t>  we aim to develop a reading community where children become confident and enthusiastic readers. For us to achieve this we need to take reading beyond the classroom. We want to create a rich reading environment where reading is encouraged by everyone and everywhere</a:t>
            </a:r>
            <a:r>
              <a:rPr lang="en-GB" dirty="0" smtClean="0">
                <a:solidFill>
                  <a:schemeClr val="bg1"/>
                </a:solidFill>
              </a:rPr>
              <a:t>.</a:t>
            </a:r>
            <a:endParaRPr lang="en-GB" dirty="0">
              <a:solidFill>
                <a:schemeClr val="bg1"/>
              </a:solidFill>
            </a:endParaRPr>
          </a:p>
        </p:txBody>
      </p:sp>
      <p:pic>
        <p:nvPicPr>
          <p:cNvPr id="4" name="Picture 3"/>
          <p:cNvPicPr>
            <a:picLocks noChangeAspect="1"/>
          </p:cNvPicPr>
          <p:nvPr/>
        </p:nvPicPr>
        <p:blipFill>
          <a:blip r:embed="rId2" cstate="print"/>
          <a:stretch>
            <a:fillRect/>
          </a:stretch>
        </p:blipFill>
        <p:spPr>
          <a:xfrm>
            <a:off x="251520" y="5229200"/>
            <a:ext cx="1824238" cy="1196752"/>
          </a:xfrm>
          <a:prstGeom prst="rect">
            <a:avLst/>
          </a:prstGeom>
        </p:spPr>
      </p:pic>
      <p:pic>
        <p:nvPicPr>
          <p:cNvPr id="5" name="Picture 4"/>
          <p:cNvPicPr>
            <a:picLocks noChangeAspect="1"/>
          </p:cNvPicPr>
          <p:nvPr/>
        </p:nvPicPr>
        <p:blipFill>
          <a:blip r:embed="rId3" cstate="print"/>
          <a:stretch>
            <a:fillRect/>
          </a:stretch>
        </p:blipFill>
        <p:spPr>
          <a:xfrm>
            <a:off x="2267744" y="5373216"/>
            <a:ext cx="1346200" cy="1250499"/>
          </a:xfrm>
          <a:prstGeom prst="rect">
            <a:avLst/>
          </a:prstGeom>
        </p:spPr>
      </p:pic>
      <p:pic>
        <p:nvPicPr>
          <p:cNvPr id="6" name="Picture 5"/>
          <p:cNvPicPr>
            <a:picLocks noChangeAspect="1"/>
          </p:cNvPicPr>
          <p:nvPr/>
        </p:nvPicPr>
        <p:blipFill>
          <a:blip r:embed="rId4" cstate="print"/>
          <a:stretch>
            <a:fillRect/>
          </a:stretch>
        </p:blipFill>
        <p:spPr>
          <a:xfrm>
            <a:off x="3851920" y="5157192"/>
            <a:ext cx="1591940" cy="1550698"/>
          </a:xfrm>
          <a:prstGeom prst="rect">
            <a:avLst/>
          </a:prstGeom>
        </p:spPr>
      </p:pic>
      <p:pic>
        <p:nvPicPr>
          <p:cNvPr id="7" name="Picture 6"/>
          <p:cNvPicPr>
            <a:picLocks noChangeAspect="1"/>
          </p:cNvPicPr>
          <p:nvPr/>
        </p:nvPicPr>
        <p:blipFill>
          <a:blip r:embed="rId5" cstate="print"/>
          <a:stretch>
            <a:fillRect/>
          </a:stretch>
        </p:blipFill>
        <p:spPr>
          <a:xfrm>
            <a:off x="5724129" y="5141430"/>
            <a:ext cx="2808312" cy="1442106"/>
          </a:xfrm>
          <a:prstGeom prst="rect">
            <a:avLst/>
          </a:prstGeom>
        </p:spPr>
      </p:pic>
      <p:pic>
        <p:nvPicPr>
          <p:cNvPr id="8" name="Picture 7"/>
          <p:cNvPicPr>
            <a:picLocks noChangeAspect="1"/>
          </p:cNvPicPr>
          <p:nvPr/>
        </p:nvPicPr>
        <p:blipFill>
          <a:blip r:embed="rId6" cstate="print"/>
          <a:stretch>
            <a:fillRect/>
          </a:stretch>
        </p:blipFill>
        <p:spPr>
          <a:xfrm>
            <a:off x="7740352" y="188640"/>
            <a:ext cx="1222896" cy="1280275"/>
          </a:xfrm>
          <a:prstGeom prst="rect">
            <a:avLst/>
          </a:prstGeom>
        </p:spPr>
      </p:pic>
      <p:pic>
        <p:nvPicPr>
          <p:cNvPr id="9" name="Picture 8"/>
          <p:cNvPicPr>
            <a:picLocks noChangeAspect="1"/>
          </p:cNvPicPr>
          <p:nvPr/>
        </p:nvPicPr>
        <p:blipFill>
          <a:blip r:embed="rId7" cstate="print"/>
          <a:stretch>
            <a:fillRect/>
          </a:stretch>
        </p:blipFill>
        <p:spPr>
          <a:xfrm>
            <a:off x="539552" y="24492"/>
            <a:ext cx="1091952" cy="1628828"/>
          </a:xfrm>
          <a:prstGeom prst="rect">
            <a:avLst/>
          </a:prstGeom>
        </p:spPr>
      </p:pic>
    </p:spTree>
    <p:extLst>
      <p:ext uri="{BB962C8B-B14F-4D97-AF65-F5344CB8AC3E}">
        <p14:creationId xmlns:p14="http://schemas.microsoft.com/office/powerpoint/2010/main" val="424199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6651934"/>
              </p:ext>
            </p:extLst>
          </p:nvPr>
        </p:nvGraphicFramePr>
        <p:xfrm>
          <a:off x="971600" y="980728"/>
          <a:ext cx="6696744" cy="5616622"/>
        </p:xfrm>
        <a:graphic>
          <a:graphicData uri="http://schemas.openxmlformats.org/drawingml/2006/table">
            <a:tbl>
              <a:tblPr/>
              <a:tblGrid>
                <a:gridCol w="1833632">
                  <a:extLst>
                    <a:ext uri="{9D8B030D-6E8A-4147-A177-3AD203B41FA5}">
                      <a16:colId xmlns="" xmlns:a16="http://schemas.microsoft.com/office/drawing/2014/main" val="20000"/>
                    </a:ext>
                  </a:extLst>
                </a:gridCol>
                <a:gridCol w="4863112">
                  <a:extLst>
                    <a:ext uri="{9D8B030D-6E8A-4147-A177-3AD203B41FA5}">
                      <a16:colId xmlns="" xmlns:a16="http://schemas.microsoft.com/office/drawing/2014/main" val="20001"/>
                    </a:ext>
                  </a:extLst>
                </a:gridCol>
              </a:tblGrid>
              <a:tr h="624068">
                <a:tc>
                  <a:txBody>
                    <a:bodyPr/>
                    <a:lstStyle/>
                    <a:p>
                      <a:r>
                        <a:rPr lang="en-GB" sz="1500" dirty="0">
                          <a:solidFill>
                            <a:schemeClr val="bg1"/>
                          </a:solidFill>
                          <a:effectLst/>
                          <a:latin typeface="Arial"/>
                        </a:rPr>
                        <a:t>phoneme</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r>
                        <a:rPr lang="en-GB" sz="1200" dirty="0">
                          <a:solidFill>
                            <a:schemeClr val="bg1"/>
                          </a:solidFill>
                          <a:effectLst/>
                          <a:latin typeface="Arial"/>
                        </a:rPr>
                        <a:t>the smallest unit of sound that can be heard in a word</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0"/>
                  </a:ext>
                </a:extLst>
              </a:tr>
              <a:tr h="624070">
                <a:tc>
                  <a:txBody>
                    <a:bodyPr/>
                    <a:lstStyle/>
                    <a:p>
                      <a:r>
                        <a:rPr lang="en-GB" sz="1500" dirty="0">
                          <a:solidFill>
                            <a:schemeClr val="bg1"/>
                          </a:solidFill>
                          <a:effectLst/>
                          <a:latin typeface="Arial"/>
                        </a:rPr>
                        <a:t>grapheme</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r>
                        <a:rPr lang="en-GB" sz="1200" dirty="0">
                          <a:solidFill>
                            <a:schemeClr val="bg1"/>
                          </a:solidFill>
                          <a:effectLst/>
                          <a:latin typeface="Arial"/>
                        </a:rPr>
                        <a:t>the recorded letters representing a phoneme, e.g. </a:t>
                      </a:r>
                      <a:r>
                        <a:rPr lang="en-GB" sz="1200" dirty="0" err="1">
                          <a:solidFill>
                            <a:schemeClr val="bg1"/>
                          </a:solidFill>
                          <a:effectLst/>
                          <a:latin typeface="Arial"/>
                        </a:rPr>
                        <a:t>ai</a:t>
                      </a:r>
                      <a:r>
                        <a:rPr lang="en-GB" sz="1200" dirty="0">
                          <a:solidFill>
                            <a:schemeClr val="bg1"/>
                          </a:solidFill>
                          <a:effectLst/>
                          <a:latin typeface="Arial"/>
                        </a:rPr>
                        <a:t>, </a:t>
                      </a:r>
                      <a:r>
                        <a:rPr lang="en-GB" sz="1200" dirty="0" err="1">
                          <a:solidFill>
                            <a:schemeClr val="bg1"/>
                          </a:solidFill>
                          <a:effectLst/>
                          <a:latin typeface="Arial"/>
                        </a:rPr>
                        <a:t>igh</a:t>
                      </a:r>
                      <a:r>
                        <a:rPr lang="en-GB" sz="1200" dirty="0">
                          <a:solidFill>
                            <a:schemeClr val="bg1"/>
                          </a:solidFill>
                          <a:effectLst/>
                          <a:latin typeface="Arial"/>
                        </a:rPr>
                        <a:t>, m</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1"/>
                  </a:ext>
                </a:extLst>
              </a:tr>
              <a:tr h="624070">
                <a:tc>
                  <a:txBody>
                    <a:bodyPr/>
                    <a:lstStyle/>
                    <a:p>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2"/>
                  </a:ext>
                </a:extLst>
              </a:tr>
              <a:tr h="590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effectLst/>
                          <a:latin typeface="Arial"/>
                        </a:rPr>
                        <a:t>CVC words</a:t>
                      </a:r>
                      <a:endParaRPr lang="en-GB" sz="1200" dirty="0" smtClean="0">
                        <a:solidFill>
                          <a:schemeClr val="bg1"/>
                        </a:solidFill>
                      </a:endParaRPr>
                    </a:p>
                    <a:p>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effectLst/>
                          <a:latin typeface="Arial"/>
                        </a:rPr>
                        <a:t>consonant-vowel-consonant words, e.g. c-a-t, </a:t>
                      </a:r>
                      <a:r>
                        <a:rPr lang="en-GB" sz="1200" dirty="0" err="1" smtClean="0">
                          <a:solidFill>
                            <a:schemeClr val="bg1"/>
                          </a:solidFill>
                          <a:effectLst/>
                          <a:latin typeface="Arial"/>
                        </a:rPr>
                        <a:t>sh</a:t>
                      </a:r>
                      <a:r>
                        <a:rPr lang="en-GB" sz="1200" dirty="0" smtClean="0">
                          <a:solidFill>
                            <a:schemeClr val="bg1"/>
                          </a:solidFill>
                          <a:effectLst/>
                          <a:latin typeface="Arial"/>
                        </a:rPr>
                        <a:t>-</a:t>
                      </a:r>
                      <a:r>
                        <a:rPr lang="en-GB" sz="1200" dirty="0" err="1" smtClean="0">
                          <a:solidFill>
                            <a:schemeClr val="bg1"/>
                          </a:solidFill>
                          <a:effectLst/>
                          <a:latin typeface="Arial"/>
                        </a:rPr>
                        <a:t>ee</a:t>
                      </a:r>
                      <a:r>
                        <a:rPr lang="en-GB" sz="1200" dirty="0" smtClean="0">
                          <a:solidFill>
                            <a:schemeClr val="bg1"/>
                          </a:solidFill>
                          <a:effectLst/>
                          <a:latin typeface="Arial"/>
                        </a:rPr>
                        <a:t>-p</a:t>
                      </a:r>
                      <a:endParaRPr lang="en-GB" sz="1200" dirty="0" smtClean="0">
                        <a:solidFill>
                          <a:schemeClr val="bg1"/>
                        </a:solidFill>
                      </a:endParaRPr>
                    </a:p>
                    <a:p>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3"/>
                  </a:ext>
                </a:extLst>
              </a:tr>
              <a:tr h="590701">
                <a:tc>
                  <a:txBody>
                    <a:bodyPr/>
                    <a:lstStyle/>
                    <a:p>
                      <a:r>
                        <a:rPr lang="en-GB" sz="1500">
                          <a:solidFill>
                            <a:schemeClr val="bg1"/>
                          </a:solidFill>
                          <a:effectLst/>
                          <a:latin typeface="Arial"/>
                        </a:rPr>
                        <a:t>blend</a:t>
                      </a:r>
                      <a:endParaRPr lang="en-GB" sz="100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r>
                        <a:rPr lang="en-GB" sz="1200" dirty="0">
                          <a:solidFill>
                            <a:schemeClr val="bg1"/>
                          </a:solidFill>
                          <a:effectLst/>
                          <a:latin typeface="Arial"/>
                        </a:rPr>
                        <a:t>joining phonemes together to read a word</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4"/>
                  </a:ext>
                </a:extLst>
              </a:tr>
              <a:tr h="612796">
                <a:tc>
                  <a:txBody>
                    <a:bodyPr/>
                    <a:lstStyle/>
                    <a:p>
                      <a:r>
                        <a:rPr lang="en-GB" sz="1500">
                          <a:solidFill>
                            <a:schemeClr val="bg1"/>
                          </a:solidFill>
                          <a:effectLst/>
                          <a:latin typeface="Arial"/>
                        </a:rPr>
                        <a:t>segment</a:t>
                      </a:r>
                      <a:endParaRPr lang="en-GB" sz="100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r>
                        <a:rPr lang="en-GB" sz="1200" dirty="0">
                          <a:solidFill>
                            <a:schemeClr val="bg1"/>
                          </a:solidFill>
                          <a:effectLst/>
                          <a:latin typeface="Arial"/>
                        </a:rPr>
                        <a:t>using phonetic knowledge to break down a word to read it</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5"/>
                  </a:ext>
                </a:extLst>
              </a:tr>
              <a:tr h="702078">
                <a:tc>
                  <a:txBody>
                    <a:bodyPr/>
                    <a:lstStyle/>
                    <a:p>
                      <a:r>
                        <a:rPr lang="en-GB" sz="1500" dirty="0">
                          <a:solidFill>
                            <a:schemeClr val="bg1"/>
                          </a:solidFill>
                          <a:effectLst/>
                          <a:latin typeface="Arial"/>
                        </a:rPr>
                        <a:t>tricky words</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r>
                        <a:rPr lang="en-GB" sz="1200" dirty="0">
                          <a:solidFill>
                            <a:schemeClr val="bg1"/>
                          </a:solidFill>
                          <a:effectLst/>
                          <a:latin typeface="Arial"/>
                        </a:rPr>
                        <a:t>words that cannot be segmented or blended using only phonics</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6"/>
                  </a:ext>
                </a:extLst>
              </a:tr>
              <a:tr h="590701">
                <a:tc>
                  <a:txBody>
                    <a:bodyPr/>
                    <a:lstStyle/>
                    <a:p>
                      <a:r>
                        <a:rPr lang="en-GB" sz="1500">
                          <a:solidFill>
                            <a:schemeClr val="bg1"/>
                          </a:solidFill>
                          <a:effectLst/>
                          <a:latin typeface="Arial"/>
                        </a:rPr>
                        <a:t>digraph</a:t>
                      </a:r>
                      <a:endParaRPr lang="en-GB" sz="100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r>
                        <a:rPr lang="en-GB" sz="1200" dirty="0">
                          <a:solidFill>
                            <a:schemeClr val="bg1"/>
                          </a:solidFill>
                          <a:effectLst/>
                          <a:latin typeface="Arial"/>
                        </a:rPr>
                        <a:t>a phoneme made of two letters e.g. </a:t>
                      </a:r>
                      <a:r>
                        <a:rPr lang="en-GB" sz="1200" dirty="0" err="1">
                          <a:solidFill>
                            <a:schemeClr val="bg1"/>
                          </a:solidFill>
                          <a:effectLst/>
                          <a:latin typeface="Arial"/>
                        </a:rPr>
                        <a:t>sh</a:t>
                      </a:r>
                      <a:r>
                        <a:rPr lang="en-GB" sz="1200" dirty="0">
                          <a:solidFill>
                            <a:schemeClr val="bg1"/>
                          </a:solidFill>
                          <a:effectLst/>
                          <a:latin typeface="Arial"/>
                        </a:rPr>
                        <a:t>, </a:t>
                      </a:r>
                      <a:r>
                        <a:rPr lang="en-GB" sz="1200" dirty="0" err="1">
                          <a:solidFill>
                            <a:schemeClr val="bg1"/>
                          </a:solidFill>
                          <a:effectLst/>
                          <a:latin typeface="Arial"/>
                        </a:rPr>
                        <a:t>ee</a:t>
                      </a:r>
                      <a:r>
                        <a:rPr lang="en-GB" sz="1200" dirty="0">
                          <a:solidFill>
                            <a:schemeClr val="bg1"/>
                          </a:solidFill>
                          <a:effectLst/>
                          <a:latin typeface="Arial"/>
                        </a:rPr>
                        <a:t>, </a:t>
                      </a:r>
                      <a:r>
                        <a:rPr lang="en-GB" sz="1200" dirty="0" err="1">
                          <a:solidFill>
                            <a:schemeClr val="bg1"/>
                          </a:solidFill>
                          <a:effectLst/>
                          <a:latin typeface="Arial"/>
                        </a:rPr>
                        <a:t>oi</a:t>
                      </a:r>
                      <a:r>
                        <a:rPr lang="en-GB" sz="1200" dirty="0">
                          <a:solidFill>
                            <a:schemeClr val="bg1"/>
                          </a:solidFill>
                          <a:effectLst/>
                          <a:latin typeface="Arial"/>
                        </a:rPr>
                        <a:t>.</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7"/>
                  </a:ext>
                </a:extLst>
              </a:tr>
              <a:tr h="657437">
                <a:tc>
                  <a:txBody>
                    <a:bodyPr/>
                    <a:lstStyle/>
                    <a:p>
                      <a:r>
                        <a:rPr lang="en-GB" sz="1500" dirty="0" err="1">
                          <a:solidFill>
                            <a:schemeClr val="bg1"/>
                          </a:solidFill>
                          <a:effectLst/>
                          <a:latin typeface="Arial"/>
                        </a:rPr>
                        <a:t>trigraph</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tc>
                  <a:txBody>
                    <a:bodyPr/>
                    <a:lstStyle/>
                    <a:p>
                      <a:r>
                        <a:rPr lang="en-GB" sz="1200" dirty="0">
                          <a:solidFill>
                            <a:schemeClr val="bg1"/>
                          </a:solidFill>
                          <a:effectLst/>
                          <a:latin typeface="Arial"/>
                        </a:rPr>
                        <a:t>a phoneme made of three or more letters e.g. </a:t>
                      </a:r>
                      <a:r>
                        <a:rPr lang="en-GB" sz="1200" dirty="0" err="1">
                          <a:solidFill>
                            <a:schemeClr val="bg1"/>
                          </a:solidFill>
                          <a:effectLst/>
                          <a:latin typeface="Arial"/>
                        </a:rPr>
                        <a:t>igh</a:t>
                      </a:r>
                      <a:r>
                        <a:rPr lang="en-GB" sz="1200" dirty="0">
                          <a:solidFill>
                            <a:schemeClr val="bg1"/>
                          </a:solidFill>
                          <a:effectLst/>
                          <a:latin typeface="Arial"/>
                        </a:rPr>
                        <a:t>, air, </a:t>
                      </a:r>
                      <a:r>
                        <a:rPr lang="en-GB" sz="1200" dirty="0" err="1">
                          <a:solidFill>
                            <a:schemeClr val="bg1"/>
                          </a:solidFill>
                          <a:effectLst/>
                          <a:latin typeface="Arial"/>
                        </a:rPr>
                        <a:t>eigh</a:t>
                      </a:r>
                      <a:r>
                        <a:rPr lang="en-GB" sz="1200" dirty="0">
                          <a:solidFill>
                            <a:schemeClr val="bg1"/>
                          </a:solidFill>
                          <a:effectLst/>
                          <a:latin typeface="Arial"/>
                        </a:rPr>
                        <a:t>.</a:t>
                      </a:r>
                      <a:endParaRPr lang="en-GB" sz="1000" dirty="0">
                        <a:solidFill>
                          <a:schemeClr val="bg1"/>
                        </a:solidFill>
                      </a:endParaRPr>
                    </a:p>
                  </a:txBody>
                  <a:tcPr marL="52832" marR="52832" marT="26416" marB="26416" anchor="ctr">
                    <a:lnL>
                      <a:noFill/>
                    </a:lnL>
                    <a:lnR>
                      <a:noFill/>
                    </a:lnR>
                    <a:lnT>
                      <a:noFill/>
                    </a:lnT>
                    <a:lnB>
                      <a:noFill/>
                    </a:lnB>
                    <a:solidFill>
                      <a:schemeClr val="bg2">
                        <a:lumMod val="20000"/>
                        <a:lumOff val="80000"/>
                      </a:schemeClr>
                    </a:solidFill>
                  </a:tcPr>
                </a:tc>
                <a:extLst>
                  <a:ext uri="{0D108BD9-81ED-4DB2-BD59-A6C34878D82A}">
                    <a16:rowId xmlns="" xmlns:a16="http://schemas.microsoft.com/office/drawing/2014/main" val="10008"/>
                  </a:ext>
                </a:extLst>
              </a:tr>
            </a:tbl>
          </a:graphicData>
        </a:graphic>
      </p:graphicFrame>
      <p:sp>
        <p:nvSpPr>
          <p:cNvPr id="4" name="TextBox 3"/>
          <p:cNvSpPr txBox="1"/>
          <p:nvPr/>
        </p:nvSpPr>
        <p:spPr>
          <a:xfrm>
            <a:off x="1331640" y="188640"/>
            <a:ext cx="6264696" cy="584775"/>
          </a:xfrm>
          <a:prstGeom prst="rect">
            <a:avLst/>
          </a:prstGeom>
          <a:noFill/>
        </p:spPr>
        <p:txBody>
          <a:bodyPr wrap="square" rtlCol="0">
            <a:spAutoFit/>
          </a:bodyPr>
          <a:lstStyle/>
          <a:p>
            <a:r>
              <a:rPr lang="en-GB" sz="3200" b="1" dirty="0">
                <a:solidFill>
                  <a:schemeClr val="bg1"/>
                </a:solidFill>
              </a:rPr>
              <a:t>Summary of Phonics terminology</a:t>
            </a:r>
          </a:p>
        </p:txBody>
      </p:sp>
    </p:spTree>
    <p:extLst>
      <p:ext uri="{BB962C8B-B14F-4D97-AF65-F5344CB8AC3E}">
        <p14:creationId xmlns:p14="http://schemas.microsoft.com/office/powerpoint/2010/main" val="428745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50106"/>
          </a:xfrm>
        </p:spPr>
        <p:txBody>
          <a:bodyPr>
            <a:normAutofit fontScale="90000"/>
          </a:bodyPr>
          <a:lstStyle/>
          <a:p>
            <a:r>
              <a:rPr lang="en-GB" b="1" u="sng" dirty="0">
                <a:solidFill>
                  <a:schemeClr val="bg1"/>
                </a:solidFill>
              </a:rPr>
              <a:t>Aim:</a:t>
            </a:r>
            <a:r>
              <a:rPr lang="en-GB" b="1" dirty="0"/>
              <a:t/>
            </a:r>
            <a:br>
              <a:rPr lang="en-GB" b="1" dirty="0"/>
            </a:br>
            <a:endParaRPr lang="en-GB" dirty="0"/>
          </a:p>
        </p:txBody>
      </p:sp>
      <p:sp>
        <p:nvSpPr>
          <p:cNvPr id="3" name="Content Placeholder 2"/>
          <p:cNvSpPr>
            <a:spLocks noGrp="1"/>
          </p:cNvSpPr>
          <p:nvPr>
            <p:ph idx="1"/>
          </p:nvPr>
        </p:nvSpPr>
        <p:spPr>
          <a:xfrm>
            <a:off x="467544" y="1817440"/>
            <a:ext cx="8229600" cy="3555776"/>
          </a:xfrm>
        </p:spPr>
        <p:txBody>
          <a:bodyPr>
            <a:normAutofit fontScale="92500" lnSpcReduction="10000"/>
          </a:bodyPr>
          <a:lstStyle/>
          <a:p>
            <a:r>
              <a:rPr lang="en-GB" sz="3600" dirty="0">
                <a:solidFill>
                  <a:schemeClr val="bg1"/>
                </a:solidFill>
              </a:rPr>
              <a:t>To explain our approach to teaching phonics and early reading, enabling you as a parent/carer to support your child more easily and more effectively at </a:t>
            </a:r>
            <a:r>
              <a:rPr lang="en-GB" sz="3600" dirty="0" smtClean="0">
                <a:solidFill>
                  <a:schemeClr val="bg1"/>
                </a:solidFill>
              </a:rPr>
              <a:t>home</a:t>
            </a:r>
          </a:p>
          <a:p>
            <a:pPr marL="0" indent="0">
              <a:buNone/>
            </a:pPr>
            <a:endParaRPr lang="en-GB" sz="3600" dirty="0" smtClean="0">
              <a:solidFill>
                <a:schemeClr val="bg1"/>
              </a:solidFill>
            </a:endParaRPr>
          </a:p>
          <a:p>
            <a:r>
              <a:rPr lang="en-GB" sz="3600" dirty="0" smtClean="0">
                <a:solidFill>
                  <a:schemeClr val="bg1"/>
                </a:solidFill>
              </a:rPr>
              <a:t>To discuss the Year 1 Phonics Screening Check</a:t>
            </a:r>
          </a:p>
          <a:p>
            <a:pPr marL="0" indent="0" algn="ctr">
              <a:buNone/>
            </a:pPr>
            <a:endParaRPr lang="en-GB" sz="3600" dirty="0" smtClean="0">
              <a:solidFill>
                <a:schemeClr val="bg1"/>
              </a:solidFill>
            </a:endParaRPr>
          </a:p>
          <a:p>
            <a:pPr marL="0" indent="0">
              <a:buNone/>
            </a:pPr>
            <a:endParaRPr lang="en-GB" sz="1300" dirty="0"/>
          </a:p>
          <a:p>
            <a:pPr marL="0" indent="0">
              <a:buNone/>
            </a:pPr>
            <a:endParaRPr lang="en-GB" dirty="0"/>
          </a:p>
        </p:txBody>
      </p:sp>
    </p:spTree>
    <p:extLst>
      <p:ext uri="{BB962C8B-B14F-4D97-AF65-F5344CB8AC3E}">
        <p14:creationId xmlns:p14="http://schemas.microsoft.com/office/powerpoint/2010/main" val="2535921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r>
              <a:rPr lang="en-GB" b="1" dirty="0">
                <a:solidFill>
                  <a:schemeClr val="bg1"/>
                </a:solidFill>
              </a:rPr>
              <a:t>Phonics teaching </a:t>
            </a:r>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en-GB" sz="3600" dirty="0">
                <a:solidFill>
                  <a:schemeClr val="bg1"/>
                </a:solidFill>
              </a:rPr>
              <a:t>In our school we use </a:t>
            </a:r>
            <a:r>
              <a:rPr lang="en-GB" sz="3600" dirty="0" smtClean="0">
                <a:solidFill>
                  <a:schemeClr val="bg1"/>
                </a:solidFill>
              </a:rPr>
              <a:t>the Read </a:t>
            </a:r>
            <a:r>
              <a:rPr lang="en-GB" sz="3600" dirty="0">
                <a:solidFill>
                  <a:schemeClr val="bg1"/>
                </a:solidFill>
              </a:rPr>
              <a:t>Write Inc. Phonics programme. This is </a:t>
            </a:r>
            <a:r>
              <a:rPr lang="en-GB" sz="3600" dirty="0" smtClean="0">
                <a:solidFill>
                  <a:schemeClr val="bg1"/>
                </a:solidFill>
              </a:rPr>
              <a:t>a national programme we find the children enjoy.</a:t>
            </a:r>
          </a:p>
          <a:p>
            <a:r>
              <a:rPr lang="en-GB" sz="3600" dirty="0" smtClean="0">
                <a:solidFill>
                  <a:schemeClr val="bg1"/>
                </a:solidFill>
              </a:rPr>
              <a:t>Children </a:t>
            </a:r>
            <a:r>
              <a:rPr lang="en-GB" sz="3600" dirty="0">
                <a:solidFill>
                  <a:schemeClr val="bg1"/>
                </a:solidFill>
              </a:rPr>
              <a:t>learn to read sounds and blend them into words. They apply this phonic knowledge to </a:t>
            </a:r>
            <a:r>
              <a:rPr lang="en-GB" sz="3600" dirty="0" smtClean="0">
                <a:solidFill>
                  <a:schemeClr val="bg1"/>
                </a:solidFill>
              </a:rPr>
              <a:t>read and </a:t>
            </a:r>
            <a:r>
              <a:rPr lang="en-GB" sz="3600" dirty="0">
                <a:solidFill>
                  <a:schemeClr val="bg1"/>
                </a:solidFill>
              </a:rPr>
              <a:t>comprehend Storybooks that are carefully matched to the sounds they know.</a:t>
            </a:r>
          </a:p>
          <a:p>
            <a:r>
              <a:rPr lang="en-GB" sz="3600" dirty="0">
                <a:solidFill>
                  <a:schemeClr val="bg1"/>
                </a:solidFill>
              </a:rPr>
              <a:t>Children learn to read these books with a storyteller’s voice. </a:t>
            </a:r>
          </a:p>
          <a:p>
            <a:endParaRPr lang="en-GB" dirty="0"/>
          </a:p>
          <a:p>
            <a:pPr marL="0" indent="0">
              <a:buNone/>
            </a:pPr>
            <a:endParaRPr lang="en-GB" dirty="0"/>
          </a:p>
          <a:p>
            <a:pPr marL="0" indent="0">
              <a:buNone/>
            </a:pPr>
            <a:endParaRPr lang="en-GB" dirty="0"/>
          </a:p>
        </p:txBody>
      </p:sp>
      <p:sp>
        <p:nvSpPr>
          <p:cNvPr id="4" name="AutoShape 2" descr="Image result for bug club"/>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Order resources - Ruth Miskin Phonics Trai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83974"/>
            <a:ext cx="2051511" cy="14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8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‘Understanding Phonics’ Video</a:t>
            </a:r>
            <a:endParaRPr lang="en-GB" b="1" dirty="0">
              <a:solidFill>
                <a:schemeClr val="bg1"/>
              </a:solidFill>
            </a:endParaRPr>
          </a:p>
        </p:txBody>
      </p:sp>
      <p:sp>
        <p:nvSpPr>
          <p:cNvPr id="4" name="AutoShape 2" descr="Image result for bug club"/>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77" y="1688505"/>
            <a:ext cx="7879646" cy="378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11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5987008" cy="1143000"/>
          </a:xfrm>
        </p:spPr>
        <p:txBody>
          <a:bodyPr/>
          <a:lstStyle/>
          <a:p>
            <a:r>
              <a:rPr lang="en-GB" dirty="0"/>
              <a:t>         </a:t>
            </a:r>
            <a:r>
              <a:rPr lang="en-GB" b="1" dirty="0">
                <a:solidFill>
                  <a:schemeClr val="bg1"/>
                </a:solidFill>
              </a:rPr>
              <a:t>A Phonics Lesson</a:t>
            </a:r>
          </a:p>
        </p:txBody>
      </p:sp>
      <p:sp>
        <p:nvSpPr>
          <p:cNvPr id="3" name="Content Placeholder 2"/>
          <p:cNvSpPr>
            <a:spLocks noGrp="1"/>
          </p:cNvSpPr>
          <p:nvPr>
            <p:ph idx="1"/>
          </p:nvPr>
        </p:nvSpPr>
        <p:spPr>
          <a:xfrm>
            <a:off x="467544" y="1556792"/>
            <a:ext cx="8229600" cy="4525963"/>
          </a:xfrm>
        </p:spPr>
        <p:txBody>
          <a:bodyPr>
            <a:noAutofit/>
          </a:bodyPr>
          <a:lstStyle/>
          <a:p>
            <a:r>
              <a:rPr lang="en-GB" sz="3600" b="1" dirty="0">
                <a:solidFill>
                  <a:schemeClr val="bg1"/>
                </a:solidFill>
              </a:rPr>
              <a:t>Phonics lessons are taught using the following structure</a:t>
            </a:r>
            <a:r>
              <a:rPr lang="en-GB" sz="3600" b="1" dirty="0" smtClean="0">
                <a:solidFill>
                  <a:schemeClr val="bg1"/>
                </a:solidFill>
              </a:rPr>
              <a:t>:</a:t>
            </a:r>
            <a:endParaRPr lang="en-GB" sz="3600" b="1" dirty="0">
              <a:solidFill>
                <a:schemeClr val="bg1"/>
              </a:solidFill>
            </a:endParaRPr>
          </a:p>
          <a:p>
            <a:pPr marL="0" indent="0">
              <a:buNone/>
            </a:pPr>
            <a:r>
              <a:rPr lang="en-GB" sz="3600" dirty="0">
                <a:solidFill>
                  <a:schemeClr val="bg1"/>
                </a:solidFill>
              </a:rPr>
              <a:t> - </a:t>
            </a:r>
            <a:r>
              <a:rPr lang="en-GB" sz="3600" dirty="0" smtClean="0">
                <a:solidFill>
                  <a:schemeClr val="bg1"/>
                </a:solidFill>
              </a:rPr>
              <a:t>See/hear </a:t>
            </a:r>
            <a:r>
              <a:rPr lang="en-GB" sz="3600" dirty="0">
                <a:solidFill>
                  <a:schemeClr val="bg1"/>
                </a:solidFill>
              </a:rPr>
              <a:t>the new sound </a:t>
            </a:r>
          </a:p>
          <a:p>
            <a:pPr>
              <a:buFontTx/>
              <a:buChar char="-"/>
            </a:pPr>
            <a:r>
              <a:rPr lang="en-GB" sz="3600" dirty="0" smtClean="0">
                <a:solidFill>
                  <a:schemeClr val="bg1"/>
                </a:solidFill>
              </a:rPr>
              <a:t>Recognise </a:t>
            </a:r>
            <a:r>
              <a:rPr lang="en-GB" sz="3600" dirty="0">
                <a:solidFill>
                  <a:schemeClr val="bg1"/>
                </a:solidFill>
              </a:rPr>
              <a:t>the new sound</a:t>
            </a:r>
          </a:p>
          <a:p>
            <a:pPr>
              <a:buFontTx/>
              <a:buChar char="-"/>
            </a:pPr>
            <a:r>
              <a:rPr lang="en-GB" sz="3600" dirty="0">
                <a:solidFill>
                  <a:schemeClr val="bg1"/>
                </a:solidFill>
              </a:rPr>
              <a:t>Write the new sound </a:t>
            </a:r>
          </a:p>
          <a:p>
            <a:pPr>
              <a:buFontTx/>
              <a:buChar char="-"/>
            </a:pPr>
            <a:r>
              <a:rPr lang="en-GB" sz="3600" dirty="0">
                <a:solidFill>
                  <a:schemeClr val="bg1"/>
                </a:solidFill>
              </a:rPr>
              <a:t>Write previous sounds</a:t>
            </a:r>
          </a:p>
        </p:txBody>
      </p:sp>
      <p:pic>
        <p:nvPicPr>
          <p:cNvPr id="3074" name="Picture 2" descr="http://www.goldfield.herts.sch.uk/images/curriculum/phoni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8981" y="4365105"/>
            <a:ext cx="3315019"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55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Speed Sounds</a:t>
            </a:r>
          </a:p>
        </p:txBody>
      </p:sp>
      <p:sp>
        <p:nvSpPr>
          <p:cNvPr id="3" name="Content Placeholder 2"/>
          <p:cNvSpPr>
            <a:spLocks noGrp="1"/>
          </p:cNvSpPr>
          <p:nvPr>
            <p:ph idx="1"/>
          </p:nvPr>
        </p:nvSpPr>
        <p:spPr/>
        <p:txBody>
          <a:bodyPr>
            <a:normAutofit/>
          </a:bodyPr>
          <a:lstStyle/>
          <a:p>
            <a:pPr marL="0" indent="0">
              <a:buNone/>
            </a:pPr>
            <a:r>
              <a:rPr lang="en-GB" sz="2800" dirty="0">
                <a:solidFill>
                  <a:schemeClr val="bg1"/>
                </a:solidFill>
              </a:rPr>
              <a:t/>
            </a:r>
            <a:br>
              <a:rPr lang="en-GB" sz="2800" dirty="0">
                <a:solidFill>
                  <a:schemeClr val="bg1"/>
                </a:solidFill>
              </a:rPr>
            </a:br>
            <a:endParaRPr lang="en-GB" sz="2800" dirty="0">
              <a:solidFill>
                <a:schemeClr val="bg1"/>
              </a:solidFill>
            </a:endParaRPr>
          </a:p>
          <a:p>
            <a:endParaRPr lang="en-GB" sz="2800" dirty="0">
              <a:solidFill>
                <a:schemeClr val="bg1"/>
              </a:solidFill>
            </a:endParaRPr>
          </a:p>
        </p:txBody>
      </p:sp>
      <p:pic>
        <p:nvPicPr>
          <p:cNvPr id="3074" name="Picture 2" descr="Read Write Inc. Phonics: Desktop Speed Sounds Chart Pack of 10 : Archbold,  Tim, Miskin, Ruth: Amazon.co.uk: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3744416" cy="528973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Thorndon CEVC Primary School - Read, Write 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Read Write Inc. - YEAR 2 WEBS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263" y="1286981"/>
            <a:ext cx="3558962" cy="23603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t Anne&amp;amp;#39;s Catholic Primary School: Set 3 Sou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263" y="3789040"/>
            <a:ext cx="3594011" cy="284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2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Sound Guide Video</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sz="2800" dirty="0">
                <a:solidFill>
                  <a:schemeClr val="bg1"/>
                </a:solidFill>
              </a:rPr>
              <a:t/>
            </a:r>
            <a:br>
              <a:rPr lang="en-GB" sz="2800" dirty="0">
                <a:solidFill>
                  <a:schemeClr val="bg1"/>
                </a:solidFill>
              </a:rPr>
            </a:br>
            <a:endParaRPr lang="en-GB" sz="2800" dirty="0">
              <a:solidFill>
                <a:schemeClr val="bg1"/>
              </a:solidFill>
            </a:endParaRPr>
          </a:p>
          <a:p>
            <a:endParaRPr lang="en-GB" sz="2800" dirty="0">
              <a:solidFill>
                <a:schemeClr val="bg1"/>
              </a:solidFill>
            </a:endParaRPr>
          </a:p>
        </p:txBody>
      </p:sp>
      <p:sp>
        <p:nvSpPr>
          <p:cNvPr id="6" name="AutoShape 6" descr="Thorndon CEVC Primary School - Read, Write 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0848"/>
            <a:ext cx="7740352" cy="372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6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normAutofit fontScale="85000" lnSpcReduction="20000"/>
          </a:bodyPr>
          <a:lstStyle/>
          <a:p>
            <a:r>
              <a:rPr lang="en-GB" dirty="0" smtClean="0">
                <a:solidFill>
                  <a:schemeClr val="bg1"/>
                </a:solidFill>
              </a:rPr>
              <a:t>The children will begin to blend simple words e.g. s-a-t, </a:t>
            </a:r>
          </a:p>
          <a:p>
            <a:pPr>
              <a:buNone/>
            </a:pPr>
            <a:r>
              <a:rPr lang="en-GB" dirty="0" smtClean="0">
                <a:solidFill>
                  <a:schemeClr val="bg1"/>
                </a:solidFill>
              </a:rPr>
              <a:t>     s-</a:t>
            </a:r>
            <a:r>
              <a:rPr lang="en-GB" dirty="0" err="1" smtClean="0">
                <a:solidFill>
                  <a:schemeClr val="bg1"/>
                </a:solidFill>
              </a:rPr>
              <a:t>i</a:t>
            </a:r>
            <a:r>
              <a:rPr lang="en-GB" dirty="0" smtClean="0">
                <a:solidFill>
                  <a:schemeClr val="bg1"/>
                </a:solidFill>
              </a:rPr>
              <a:t>-t, m-a-t using Fred talk</a:t>
            </a:r>
          </a:p>
          <a:p>
            <a:r>
              <a:rPr lang="en-GB" dirty="0" smtClean="0">
                <a:solidFill>
                  <a:schemeClr val="bg1"/>
                </a:solidFill>
              </a:rPr>
              <a:t>The children will then blend more complex words e.g. </a:t>
            </a:r>
          </a:p>
          <a:p>
            <a:pPr>
              <a:buNone/>
            </a:pPr>
            <a:r>
              <a:rPr lang="en-GB" dirty="0" smtClean="0">
                <a:solidFill>
                  <a:schemeClr val="bg1"/>
                </a:solidFill>
              </a:rPr>
              <a:t>    b-l-</a:t>
            </a:r>
            <a:r>
              <a:rPr lang="en-GB" dirty="0" err="1" smtClean="0">
                <a:solidFill>
                  <a:schemeClr val="bg1"/>
                </a:solidFill>
              </a:rPr>
              <a:t>ew</a:t>
            </a:r>
            <a:r>
              <a:rPr lang="en-GB" dirty="0" smtClean="0">
                <a:solidFill>
                  <a:schemeClr val="bg1"/>
                </a:solidFill>
              </a:rPr>
              <a:t>, z-</a:t>
            </a:r>
            <a:r>
              <a:rPr lang="en-GB" dirty="0" err="1" smtClean="0">
                <a:solidFill>
                  <a:schemeClr val="bg1"/>
                </a:solidFill>
              </a:rPr>
              <a:t>oo</a:t>
            </a:r>
            <a:r>
              <a:rPr lang="en-GB" dirty="0" smtClean="0">
                <a:solidFill>
                  <a:schemeClr val="bg1"/>
                </a:solidFill>
              </a:rPr>
              <a:t>-m, s-n-</a:t>
            </a:r>
            <a:r>
              <a:rPr lang="en-GB" dirty="0" err="1" smtClean="0">
                <a:solidFill>
                  <a:schemeClr val="bg1"/>
                </a:solidFill>
              </a:rPr>
              <a:t>ai</a:t>
            </a:r>
            <a:r>
              <a:rPr lang="en-GB" dirty="0" smtClean="0">
                <a:solidFill>
                  <a:schemeClr val="bg1"/>
                </a:solidFill>
              </a:rPr>
              <a:t>-l, y-aw-n, b-</a:t>
            </a:r>
            <a:r>
              <a:rPr lang="en-GB" dirty="0" err="1" smtClean="0">
                <a:solidFill>
                  <a:schemeClr val="bg1"/>
                </a:solidFill>
              </a:rPr>
              <a:t>oo</a:t>
            </a:r>
            <a:r>
              <a:rPr lang="en-GB" dirty="0" smtClean="0">
                <a:solidFill>
                  <a:schemeClr val="bg1"/>
                </a:solidFill>
              </a:rPr>
              <a:t>-k</a:t>
            </a:r>
          </a:p>
          <a:p>
            <a:endParaRPr lang="en-GB" dirty="0" smtClean="0">
              <a:solidFill>
                <a:schemeClr val="bg1"/>
              </a:solidFill>
            </a:endParaRPr>
          </a:p>
          <a:p>
            <a:r>
              <a:rPr lang="en-GB" dirty="0" smtClean="0">
                <a:solidFill>
                  <a:schemeClr val="bg1"/>
                </a:solidFill>
              </a:rPr>
              <a:t>They </a:t>
            </a:r>
            <a:r>
              <a:rPr lang="en-GB" dirty="0">
                <a:solidFill>
                  <a:schemeClr val="bg1"/>
                </a:solidFill>
              </a:rPr>
              <a:t>will be able to read hundreds of words using the following 3 methods;</a:t>
            </a:r>
          </a:p>
          <a:p>
            <a:pPr lvl="1"/>
            <a:r>
              <a:rPr lang="en-GB" dirty="0" smtClean="0">
                <a:solidFill>
                  <a:schemeClr val="bg1"/>
                </a:solidFill>
              </a:rPr>
              <a:t>Blending </a:t>
            </a:r>
            <a:r>
              <a:rPr lang="en-GB" dirty="0">
                <a:solidFill>
                  <a:schemeClr val="bg1"/>
                </a:solidFill>
              </a:rPr>
              <a:t>them </a:t>
            </a:r>
            <a:r>
              <a:rPr lang="en-GB" dirty="0" smtClean="0">
                <a:solidFill>
                  <a:schemeClr val="bg1"/>
                </a:solidFill>
              </a:rPr>
              <a:t>aloud (Fred talk)</a:t>
            </a:r>
          </a:p>
          <a:p>
            <a:pPr lvl="1"/>
            <a:r>
              <a:rPr lang="en-GB" dirty="0" smtClean="0">
                <a:solidFill>
                  <a:schemeClr val="bg1"/>
                </a:solidFill>
              </a:rPr>
              <a:t>Blending quickly and silently as blending and sounding is routine (Fred in your head)</a:t>
            </a:r>
          </a:p>
          <a:p>
            <a:pPr lvl="1"/>
            <a:r>
              <a:rPr lang="en-GB" dirty="0" smtClean="0">
                <a:solidFill>
                  <a:schemeClr val="bg1"/>
                </a:solidFill>
              </a:rPr>
              <a:t>Automatically </a:t>
            </a:r>
            <a:r>
              <a:rPr lang="en-GB" dirty="0">
                <a:solidFill>
                  <a:schemeClr val="bg1"/>
                </a:solidFill>
              </a:rPr>
              <a:t>reading familiar </a:t>
            </a:r>
            <a:r>
              <a:rPr lang="en-GB" dirty="0" smtClean="0">
                <a:solidFill>
                  <a:schemeClr val="bg1"/>
                </a:solidFill>
              </a:rPr>
              <a:t>words (including red words)</a:t>
            </a:r>
            <a:endParaRPr lang="en-GB" dirty="0">
              <a:solidFill>
                <a:schemeClr val="bg1"/>
              </a:solidFill>
            </a:endParaRPr>
          </a:p>
          <a:p>
            <a:pPr>
              <a:buNone/>
            </a:pPr>
            <a:endParaRPr lang="en-GB" sz="2800" dirty="0">
              <a:solidFill>
                <a:schemeClr val="bg1"/>
              </a:solidFill>
            </a:endParaRPr>
          </a:p>
          <a:p>
            <a:pPr>
              <a:buNone/>
            </a:pPr>
            <a:endParaRPr lang="en-GB" dirty="0"/>
          </a:p>
        </p:txBody>
      </p:sp>
      <p:sp>
        <p:nvSpPr>
          <p:cNvPr id="4" name="Title 1"/>
          <p:cNvSpPr>
            <a:spLocks noGrp="1"/>
          </p:cNvSpPr>
          <p:nvPr>
            <p:ph type="title"/>
          </p:nvPr>
        </p:nvSpPr>
        <p:spPr>
          <a:xfrm>
            <a:off x="457200" y="274638"/>
            <a:ext cx="8229600" cy="1143000"/>
          </a:xfrm>
        </p:spPr>
        <p:txBody>
          <a:bodyPr>
            <a:normAutofit fontScale="90000"/>
          </a:bodyPr>
          <a:lstStyle/>
          <a:p>
            <a:r>
              <a:rPr lang="en-GB" dirty="0" smtClean="0"/>
              <a:t> </a:t>
            </a:r>
            <a:r>
              <a:rPr lang="en-GB" b="1" dirty="0" smtClean="0">
                <a:solidFill>
                  <a:schemeClr val="bg1"/>
                </a:solidFill>
              </a:rPr>
              <a:t>Blending</a:t>
            </a:r>
            <a:br>
              <a:rPr lang="en-GB" b="1" dirty="0" smtClean="0">
                <a:solidFill>
                  <a:schemeClr val="bg1"/>
                </a:solidFill>
              </a:rPr>
            </a:br>
            <a:r>
              <a:rPr lang="en-GB" b="1" dirty="0" smtClean="0">
                <a:solidFill>
                  <a:schemeClr val="bg1"/>
                </a:solidFill>
              </a:rPr>
              <a:t>Green Words</a:t>
            </a:r>
            <a:endParaRPr lang="en-GB" b="1" dirty="0">
              <a:solidFill>
                <a:schemeClr val="bg1"/>
              </a:solidFill>
            </a:endParaRPr>
          </a:p>
        </p:txBody>
      </p:sp>
      <p:pic>
        <p:nvPicPr>
          <p:cNvPr id="9218" name="Picture 2" descr="Image result for fred frog/"/>
          <p:cNvPicPr>
            <a:picLocks noChangeAspect="1" noChangeArrowheads="1"/>
          </p:cNvPicPr>
          <p:nvPr/>
        </p:nvPicPr>
        <p:blipFill>
          <a:blip r:embed="rId3" cstate="print"/>
          <a:srcRect/>
          <a:stretch>
            <a:fillRect/>
          </a:stretch>
        </p:blipFill>
        <p:spPr bwMode="auto">
          <a:xfrm>
            <a:off x="1043608" y="332656"/>
            <a:ext cx="1872655" cy="1253440"/>
          </a:xfrm>
          <a:prstGeom prst="rect">
            <a:avLst/>
          </a:prstGeom>
          <a:noFill/>
        </p:spPr>
      </p:pic>
      <p:sp>
        <p:nvSpPr>
          <p:cNvPr id="5" name="Rounded Rectangular Callout 4"/>
          <p:cNvSpPr/>
          <p:nvPr/>
        </p:nvSpPr>
        <p:spPr>
          <a:xfrm>
            <a:off x="6660232" y="548680"/>
            <a:ext cx="2304256" cy="1008112"/>
          </a:xfrm>
          <a:prstGeom prst="wedgeRoundRectCallout">
            <a:avLst>
              <a:gd name="adj1" fmla="val -81173"/>
              <a:gd name="adj2" fmla="val 413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solidFill>
              </a:rPr>
              <a:t>c-a-t</a:t>
            </a:r>
            <a:endParaRPr lang="en-GB" sz="4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normAutofit/>
          </a:bodyPr>
          <a:lstStyle/>
          <a:p>
            <a:endParaRPr lang="en-GB" sz="2800" dirty="0">
              <a:solidFill>
                <a:schemeClr val="bg1"/>
              </a:solidFill>
            </a:endParaRPr>
          </a:p>
          <a:p>
            <a:pPr>
              <a:buNone/>
            </a:pPr>
            <a:endParaRPr lang="en-GB" dirty="0"/>
          </a:p>
        </p:txBody>
      </p:sp>
      <p:sp>
        <p:nvSpPr>
          <p:cNvPr id="4" name="Title 1"/>
          <p:cNvSpPr>
            <a:spLocks noGrp="1"/>
          </p:cNvSpPr>
          <p:nvPr>
            <p:ph type="title"/>
          </p:nvPr>
        </p:nvSpPr>
        <p:spPr>
          <a:xfrm>
            <a:off x="457200" y="274638"/>
            <a:ext cx="8229600" cy="1143000"/>
          </a:xfrm>
        </p:spPr>
        <p:txBody>
          <a:bodyPr>
            <a:normAutofit fontScale="90000"/>
          </a:bodyPr>
          <a:lstStyle/>
          <a:p>
            <a:r>
              <a:rPr lang="en-GB" dirty="0" smtClean="0"/>
              <a:t> </a:t>
            </a:r>
            <a:r>
              <a:rPr lang="en-GB" b="1" dirty="0" smtClean="0">
                <a:solidFill>
                  <a:schemeClr val="bg1"/>
                </a:solidFill>
              </a:rPr>
              <a:t>Blending</a:t>
            </a:r>
            <a:br>
              <a:rPr lang="en-GB" b="1" dirty="0" smtClean="0">
                <a:solidFill>
                  <a:schemeClr val="bg1"/>
                </a:solidFill>
              </a:rPr>
            </a:br>
            <a:r>
              <a:rPr lang="en-GB" b="1" dirty="0" smtClean="0">
                <a:solidFill>
                  <a:schemeClr val="bg1"/>
                </a:solidFill>
              </a:rPr>
              <a:t>Supporting reading</a:t>
            </a:r>
            <a:endParaRPr lang="en-GB" b="1" dirty="0">
              <a:solidFill>
                <a:schemeClr val="bg1"/>
              </a:solidFill>
            </a:endParaRPr>
          </a:p>
        </p:txBody>
      </p:sp>
      <p:pic>
        <p:nvPicPr>
          <p:cNvPr id="9218" name="Picture 2" descr="Image result for fred frog/"/>
          <p:cNvPicPr>
            <a:picLocks noChangeAspect="1" noChangeArrowheads="1"/>
          </p:cNvPicPr>
          <p:nvPr/>
        </p:nvPicPr>
        <p:blipFill>
          <a:blip r:embed="rId3" cstate="print"/>
          <a:srcRect/>
          <a:stretch>
            <a:fillRect/>
          </a:stretch>
        </p:blipFill>
        <p:spPr bwMode="auto">
          <a:xfrm>
            <a:off x="179512" y="260648"/>
            <a:ext cx="1872655" cy="1253440"/>
          </a:xfrm>
          <a:prstGeom prst="rect">
            <a:avLst/>
          </a:prstGeom>
          <a:noFill/>
        </p:spPr>
      </p:pic>
      <p:sp>
        <p:nvSpPr>
          <p:cNvPr id="5" name="Rounded Rectangular Callout 4"/>
          <p:cNvSpPr/>
          <p:nvPr/>
        </p:nvSpPr>
        <p:spPr>
          <a:xfrm>
            <a:off x="6839744" y="836712"/>
            <a:ext cx="2304256" cy="1008112"/>
          </a:xfrm>
          <a:prstGeom prst="wedgeRoundRectCallout">
            <a:avLst>
              <a:gd name="adj1" fmla="val -81173"/>
              <a:gd name="adj2" fmla="val 413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solidFill>
                  <a:schemeClr val="tx1"/>
                </a:solidFill>
              </a:rPr>
              <a:t>c-a-t</a:t>
            </a:r>
            <a:endParaRPr lang="en-GB" sz="4400" dirty="0">
              <a:solidFill>
                <a:schemeClr val="tx1"/>
              </a:solidFill>
            </a:endParaRPr>
          </a:p>
        </p:txBody>
      </p:sp>
      <p:sp>
        <p:nvSpPr>
          <p:cNvPr id="7" name="Text Box 158"/>
          <p:cNvSpPr txBox="1">
            <a:spLocks noChangeArrowheads="1"/>
          </p:cNvSpPr>
          <p:nvPr/>
        </p:nvSpPr>
        <p:spPr bwMode="auto">
          <a:xfrm>
            <a:off x="683568" y="1988840"/>
            <a:ext cx="7776864" cy="4680520"/>
          </a:xfrm>
          <a:prstGeom prst="rect">
            <a:avLst/>
          </a:prstGeom>
          <a:ln>
            <a:solidFill>
              <a:srgbClr val="882D8D"/>
            </a:solidFill>
          </a:ln>
        </p:spPr>
        <p:style>
          <a:lnRef idx="2">
            <a:schemeClr val="dk1"/>
          </a:lnRef>
          <a:fillRef idx="1">
            <a:schemeClr val="lt1"/>
          </a:fillRef>
          <a:effectRef idx="0">
            <a:schemeClr val="dk1"/>
          </a:effectRef>
          <a:fontRef idx="minor">
            <a:schemeClr val="dk1"/>
          </a:fontRef>
        </p:style>
        <p:txBody>
          <a:bodyPr rot="0" vert="horz" wrap="square" lIns="0" tIns="0" rIns="0" bIns="0" anchor="t" anchorCtr="0" upright="1">
            <a:noAutofit/>
          </a:bodyPr>
          <a:lstStyle/>
          <a:p>
            <a:pPr marL="342900" marR="356870" lvl="0" indent="-342900" eaLnBrk="0" hangingPunct="0">
              <a:lnSpc>
                <a:spcPct val="130000"/>
              </a:lnSpc>
              <a:spcBef>
                <a:spcPts val="295"/>
              </a:spcBef>
              <a:spcAft>
                <a:spcPts val="0"/>
              </a:spcAft>
              <a:buFont typeface="Symbol"/>
              <a:buChar char=""/>
            </a:pPr>
            <a:r>
              <a:rPr lang="en-US" dirty="0" smtClean="0">
                <a:solidFill>
                  <a:srgbClr val="231F20"/>
                </a:solidFill>
                <a:effectLst/>
                <a:latin typeface="Comic Sans MS" panose="030F0702030302020204" pitchFamily="66" charset="0"/>
                <a:ea typeface="Times New Roman"/>
              </a:rPr>
              <a:t>When </a:t>
            </a:r>
            <a:r>
              <a:rPr lang="en-US" dirty="0">
                <a:solidFill>
                  <a:srgbClr val="231F20"/>
                </a:solidFill>
                <a:effectLst/>
                <a:latin typeface="Comic Sans MS" panose="030F0702030302020204" pitchFamily="66" charset="0"/>
                <a:ea typeface="Times New Roman"/>
              </a:rPr>
              <a:t>your child reads the </a:t>
            </a:r>
            <a:r>
              <a:rPr lang="en-US" spc="-15" dirty="0">
                <a:solidFill>
                  <a:srgbClr val="231F20"/>
                </a:solidFill>
                <a:effectLst/>
                <a:latin typeface="Comic Sans MS" panose="030F0702030302020204" pitchFamily="66" charset="0"/>
                <a:ea typeface="Times New Roman"/>
              </a:rPr>
              <a:t>story, </a:t>
            </a:r>
            <a:r>
              <a:rPr lang="en-US" dirty="0">
                <a:solidFill>
                  <a:srgbClr val="231F20"/>
                </a:solidFill>
                <a:effectLst/>
                <a:latin typeface="Comic Sans MS" panose="030F0702030302020204" pitchFamily="66" charset="0"/>
                <a:ea typeface="Times New Roman"/>
              </a:rPr>
              <a:t>ask him or her to sound out the</a:t>
            </a:r>
            <a:r>
              <a:rPr lang="en-US" spc="-25"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words</a:t>
            </a:r>
            <a:r>
              <a:rPr lang="en-US" spc="-20"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that</a:t>
            </a:r>
            <a:r>
              <a:rPr lang="en-US" spc="-25"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he</a:t>
            </a:r>
            <a:r>
              <a:rPr lang="en-US" spc="-20"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or</a:t>
            </a:r>
            <a:r>
              <a:rPr lang="en-US" spc="-20"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she</a:t>
            </a:r>
            <a:r>
              <a:rPr lang="en-US" spc="-25"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can’t</a:t>
            </a:r>
            <a:r>
              <a:rPr lang="en-US" spc="-25"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read</a:t>
            </a:r>
            <a:r>
              <a:rPr lang="en-US" spc="-25"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automatically.</a:t>
            </a:r>
            <a:r>
              <a:rPr lang="en-US" spc="-20"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Don’t</a:t>
            </a:r>
            <a:r>
              <a:rPr lang="en-US" spc="-20"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allow your child to struggle too much. </a:t>
            </a:r>
            <a:r>
              <a:rPr lang="en-US" dirty="0" smtClean="0">
                <a:solidFill>
                  <a:srgbClr val="231F20"/>
                </a:solidFill>
                <a:effectLst/>
                <a:latin typeface="Comic Sans MS" panose="030F0702030302020204" pitchFamily="66" charset="0"/>
                <a:ea typeface="Times New Roman"/>
              </a:rPr>
              <a:t>Remind them to use </a:t>
            </a:r>
            <a:r>
              <a:rPr lang="en-US" dirty="0" smtClean="0">
                <a:solidFill>
                  <a:srgbClr val="231F20"/>
                </a:solidFill>
                <a:latin typeface="Comic Sans MS" panose="030F0702030302020204" pitchFamily="66" charset="0"/>
                <a:ea typeface="Times New Roman"/>
              </a:rPr>
              <a:t>F</a:t>
            </a:r>
            <a:r>
              <a:rPr lang="en-US" dirty="0" smtClean="0">
                <a:solidFill>
                  <a:srgbClr val="231F20"/>
                </a:solidFill>
                <a:effectLst/>
                <a:latin typeface="Comic Sans MS" panose="030F0702030302020204" pitchFamily="66" charset="0"/>
                <a:ea typeface="Times New Roman"/>
              </a:rPr>
              <a:t>red talk. Praise </a:t>
            </a:r>
            <a:r>
              <a:rPr lang="en-US" dirty="0">
                <a:solidFill>
                  <a:srgbClr val="231F20"/>
                </a:solidFill>
                <a:effectLst/>
                <a:latin typeface="Comic Sans MS" panose="030F0702030302020204" pitchFamily="66" charset="0"/>
                <a:ea typeface="Times New Roman"/>
              </a:rPr>
              <a:t>your child when he or she</a:t>
            </a:r>
            <a:r>
              <a:rPr lang="en-US" spc="-5"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succeeds.</a:t>
            </a:r>
            <a:endParaRPr lang="en-GB" dirty="0">
              <a:effectLst/>
              <a:latin typeface="Comic Sans MS" panose="030F0702030302020204" pitchFamily="66" charset="0"/>
              <a:ea typeface="Times New Roman"/>
            </a:endParaRPr>
          </a:p>
          <a:p>
            <a:pPr marL="342900" marR="452755" lvl="0" indent="-342900" eaLnBrk="0" hangingPunct="0">
              <a:lnSpc>
                <a:spcPct val="130000"/>
              </a:lnSpc>
              <a:spcBef>
                <a:spcPts val="295"/>
              </a:spcBef>
              <a:spcAft>
                <a:spcPts val="0"/>
              </a:spcAft>
              <a:buFont typeface="Symbol"/>
              <a:buChar char=""/>
            </a:pPr>
            <a:r>
              <a:rPr lang="en-US" dirty="0">
                <a:solidFill>
                  <a:srgbClr val="231F20"/>
                </a:solidFill>
                <a:effectLst/>
                <a:latin typeface="Comic Sans MS" panose="030F0702030302020204" pitchFamily="66" charset="0"/>
                <a:ea typeface="Times New Roman"/>
              </a:rPr>
              <a:t>Read back each sentence or page to keep the plot moving. </a:t>
            </a:r>
            <a:r>
              <a:rPr lang="en-US" spc="-25" dirty="0">
                <a:solidFill>
                  <a:srgbClr val="231F20"/>
                </a:solidFill>
                <a:effectLst/>
                <a:latin typeface="Comic Sans MS" panose="030F0702030302020204" pitchFamily="66" charset="0"/>
                <a:ea typeface="Times New Roman"/>
              </a:rPr>
              <a:t>(Your </a:t>
            </a:r>
            <a:r>
              <a:rPr lang="en-US" dirty="0">
                <a:solidFill>
                  <a:srgbClr val="231F20"/>
                </a:solidFill>
                <a:effectLst/>
                <a:latin typeface="Comic Sans MS" panose="030F0702030302020204" pitchFamily="66" charset="0"/>
                <a:ea typeface="Times New Roman"/>
              </a:rPr>
              <a:t>child’s energy is going into reading the words</a:t>
            </a:r>
            <a:r>
              <a:rPr lang="en-US" spc="-85" dirty="0">
                <a:solidFill>
                  <a:srgbClr val="231F20"/>
                </a:solidFill>
                <a:effectLst/>
                <a:latin typeface="Comic Sans MS" panose="030F0702030302020204" pitchFamily="66" charset="0"/>
                <a:ea typeface="Times New Roman"/>
              </a:rPr>
              <a:t> </a:t>
            </a:r>
            <a:r>
              <a:rPr lang="en-US" dirty="0">
                <a:solidFill>
                  <a:srgbClr val="231F20"/>
                </a:solidFill>
                <a:effectLst/>
                <a:latin typeface="Comic Sans MS" panose="030F0702030302020204" pitchFamily="66" charset="0"/>
                <a:ea typeface="Times New Roman"/>
              </a:rPr>
              <a:t>not the</a:t>
            </a:r>
            <a:r>
              <a:rPr lang="en-US" spc="25" dirty="0">
                <a:solidFill>
                  <a:srgbClr val="231F20"/>
                </a:solidFill>
                <a:effectLst/>
                <a:latin typeface="Comic Sans MS" panose="030F0702030302020204" pitchFamily="66" charset="0"/>
                <a:ea typeface="Times New Roman"/>
              </a:rPr>
              <a:t> </a:t>
            </a:r>
            <a:r>
              <a:rPr lang="en-US" spc="-15" dirty="0">
                <a:solidFill>
                  <a:srgbClr val="231F20"/>
                </a:solidFill>
                <a:effectLst/>
                <a:latin typeface="Comic Sans MS" panose="030F0702030302020204" pitchFamily="66" charset="0"/>
                <a:ea typeface="Times New Roman"/>
              </a:rPr>
              <a:t>story.)</a:t>
            </a:r>
            <a:endParaRPr lang="en-GB" dirty="0">
              <a:effectLst/>
              <a:latin typeface="Comic Sans MS" panose="030F0702030302020204" pitchFamily="66" charset="0"/>
              <a:ea typeface="Times New Roman"/>
            </a:endParaRPr>
          </a:p>
          <a:p>
            <a:pPr marL="342900" lvl="0" indent="-342900" eaLnBrk="0" hangingPunct="0">
              <a:spcBef>
                <a:spcPts val="630"/>
              </a:spcBef>
              <a:spcAft>
                <a:spcPts val="0"/>
              </a:spcAft>
              <a:buFont typeface="Symbol"/>
              <a:buChar char=""/>
            </a:pPr>
            <a:r>
              <a:rPr lang="en-US" dirty="0" smtClean="0">
                <a:solidFill>
                  <a:srgbClr val="231F20"/>
                </a:solidFill>
                <a:latin typeface="Comic Sans MS" panose="030F0702030302020204" pitchFamily="66" charset="0"/>
                <a:ea typeface="Times New Roman"/>
              </a:rPr>
              <a:t>Help </a:t>
            </a:r>
            <a:r>
              <a:rPr lang="en-US" dirty="0" smtClean="0">
                <a:solidFill>
                  <a:srgbClr val="231F20"/>
                </a:solidFill>
                <a:effectLst/>
                <a:latin typeface="Comic Sans MS" panose="030F0702030302020204" pitchFamily="66" charset="0"/>
                <a:ea typeface="Times New Roman"/>
              </a:rPr>
              <a:t>your </a:t>
            </a:r>
            <a:r>
              <a:rPr lang="en-US" dirty="0">
                <a:solidFill>
                  <a:srgbClr val="231F20"/>
                </a:solidFill>
                <a:effectLst/>
                <a:latin typeface="Comic Sans MS" panose="030F0702030302020204" pitchFamily="66" charset="0"/>
                <a:ea typeface="Times New Roman"/>
              </a:rPr>
              <a:t>child to </a:t>
            </a:r>
            <a:r>
              <a:rPr lang="en-US" dirty="0" smtClean="0">
                <a:solidFill>
                  <a:srgbClr val="231F20"/>
                </a:solidFill>
                <a:latin typeface="Comic Sans MS" panose="030F0702030302020204" pitchFamily="66" charset="0"/>
                <a:ea typeface="Times New Roman"/>
              </a:rPr>
              <a:t>use the pictures and context to read the word.</a:t>
            </a:r>
          </a:p>
          <a:p>
            <a:pPr marL="342900" lvl="0" indent="-342900" eaLnBrk="0" hangingPunct="0">
              <a:spcBef>
                <a:spcPts val="630"/>
              </a:spcBef>
              <a:spcAft>
                <a:spcPts val="0"/>
              </a:spcAft>
              <a:buFont typeface="Symbol"/>
              <a:buChar char=""/>
            </a:pPr>
            <a:r>
              <a:rPr lang="en-US" dirty="0" smtClean="0">
                <a:solidFill>
                  <a:srgbClr val="231F20"/>
                </a:solidFill>
                <a:effectLst/>
                <a:latin typeface="Comic Sans MS" panose="030F0702030302020204" pitchFamily="66" charset="0"/>
                <a:ea typeface="Times New Roman"/>
              </a:rPr>
              <a:t>Ask your child questions about the book/story </a:t>
            </a:r>
            <a:r>
              <a:rPr lang="en-US" dirty="0" err="1" smtClean="0">
                <a:solidFill>
                  <a:srgbClr val="231F20"/>
                </a:solidFill>
                <a:effectLst/>
                <a:latin typeface="Comic Sans MS" panose="030F0702030302020204" pitchFamily="66" charset="0"/>
                <a:ea typeface="Times New Roman"/>
              </a:rPr>
              <a:t>eg</a:t>
            </a:r>
            <a:r>
              <a:rPr lang="en-US" dirty="0" smtClean="0">
                <a:solidFill>
                  <a:srgbClr val="231F20"/>
                </a:solidFill>
                <a:effectLst/>
                <a:latin typeface="Comic Sans MS" panose="030F0702030302020204" pitchFamily="66" charset="0"/>
                <a:ea typeface="Times New Roman"/>
              </a:rPr>
              <a:t>.  What do they think will happen next?  Can they relate it to their ow</a:t>
            </a:r>
            <a:r>
              <a:rPr lang="en-US" dirty="0" smtClean="0">
                <a:solidFill>
                  <a:srgbClr val="231F20"/>
                </a:solidFill>
                <a:latin typeface="Comic Sans MS" panose="030F0702030302020204" pitchFamily="66" charset="0"/>
                <a:ea typeface="Times New Roman"/>
              </a:rPr>
              <a:t>n life?</a:t>
            </a:r>
          </a:p>
          <a:p>
            <a:pPr marL="342900" lvl="0" indent="-342900" eaLnBrk="0" hangingPunct="0">
              <a:spcBef>
                <a:spcPts val="630"/>
              </a:spcBef>
              <a:spcAft>
                <a:spcPts val="0"/>
              </a:spcAft>
              <a:buFont typeface="Symbol"/>
              <a:buChar char=""/>
            </a:pPr>
            <a:r>
              <a:rPr lang="en-US" dirty="0" smtClean="0">
                <a:solidFill>
                  <a:srgbClr val="231F20"/>
                </a:solidFill>
                <a:effectLst/>
                <a:latin typeface="Comic Sans MS" panose="030F0702030302020204" pitchFamily="66" charset="0"/>
                <a:ea typeface="Times New Roman"/>
              </a:rPr>
              <a:t>Read the story more than once so that children become more confident and fluent readers.</a:t>
            </a:r>
          </a:p>
          <a:p>
            <a:pPr marL="342900" lvl="0" indent="-342900" eaLnBrk="0" hangingPunct="0">
              <a:spcBef>
                <a:spcPts val="630"/>
              </a:spcBef>
              <a:spcAft>
                <a:spcPts val="0"/>
              </a:spcAft>
            </a:pPr>
            <a:endParaRPr lang="en-GB" dirty="0">
              <a:effectLst/>
              <a:latin typeface="Comic Sans MS" panose="030F0702030302020204" pitchFamily="66" charset="0"/>
              <a:ea typeface="Times New Roman"/>
            </a:endParaRPr>
          </a:p>
          <a:p>
            <a:pPr lvl="0" algn="ctr" eaLnBrk="0" hangingPunct="0">
              <a:spcBef>
                <a:spcPts val="630"/>
              </a:spcBef>
              <a:spcAft>
                <a:spcPts val="0"/>
              </a:spcAft>
            </a:pPr>
            <a:r>
              <a:rPr lang="en-US" sz="2000" dirty="0">
                <a:solidFill>
                  <a:srgbClr val="FF0000"/>
                </a:solidFill>
                <a:effectLst/>
                <a:latin typeface="Comic Sans MS" panose="030F0702030302020204" pitchFamily="66" charset="0"/>
                <a:ea typeface="Times New Roman"/>
              </a:rPr>
              <a:t>Do it all with patience and</a:t>
            </a:r>
            <a:r>
              <a:rPr lang="en-US" sz="2000" spc="-105" dirty="0">
                <a:solidFill>
                  <a:srgbClr val="FF0000"/>
                </a:solidFill>
                <a:effectLst/>
                <a:latin typeface="Comic Sans MS" panose="030F0702030302020204" pitchFamily="66" charset="0"/>
                <a:ea typeface="Times New Roman"/>
              </a:rPr>
              <a:t> </a:t>
            </a:r>
            <a:r>
              <a:rPr lang="en-US" sz="2000" dirty="0">
                <a:solidFill>
                  <a:srgbClr val="FF0000"/>
                </a:solidFill>
                <a:effectLst/>
                <a:latin typeface="Comic Sans MS" panose="030F0702030302020204" pitchFamily="66" charset="0"/>
                <a:ea typeface="Times New Roman"/>
              </a:rPr>
              <a:t>love</a:t>
            </a:r>
            <a:r>
              <a:rPr lang="en-US" sz="2000" dirty="0" smtClean="0">
                <a:solidFill>
                  <a:srgbClr val="FF0000"/>
                </a:solidFill>
                <a:effectLst/>
                <a:latin typeface="Comic Sans MS" panose="030F0702030302020204" pitchFamily="66" charset="0"/>
                <a:ea typeface="Times New Roman"/>
              </a:rPr>
              <a:t>! </a:t>
            </a:r>
            <a:endParaRPr lang="en-GB" sz="2000" dirty="0">
              <a:solidFill>
                <a:srgbClr val="FF0000"/>
              </a:solidFill>
              <a:effectLst/>
              <a:latin typeface="Comic Sans MS" panose="030F0702030302020204" pitchFamily="66" charset="0"/>
              <a:ea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1bc0d2-9bcb-4468-b40b-0f4e32fe8496">
      <Terms xmlns="http://schemas.microsoft.com/office/infopath/2007/PartnerControls"/>
    </lcf76f155ced4ddcb4097134ff3c332f>
    <TaxCatchAll xmlns="71e60b83-d745-4233-a03e-6e0d8a2635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5AE238A208964BBDBEC9AC1FF87939" ma:contentTypeVersion="17" ma:contentTypeDescription="Create a new document." ma:contentTypeScope="" ma:versionID="9e52410b7985bf7dc02a18ba600b387e">
  <xsd:schema xmlns:xsd="http://www.w3.org/2001/XMLSchema" xmlns:xs="http://www.w3.org/2001/XMLSchema" xmlns:p="http://schemas.microsoft.com/office/2006/metadata/properties" xmlns:ns2="261bc0d2-9bcb-4468-b40b-0f4e32fe8496" xmlns:ns3="71e60b83-d745-4233-a03e-6e0d8a263556" targetNamespace="http://schemas.microsoft.com/office/2006/metadata/properties" ma:root="true" ma:fieldsID="22ecc50b1f09f1db72af1a2b61f37dc0" ns2:_="" ns3:_="">
    <xsd:import namespace="261bc0d2-9bcb-4468-b40b-0f4e32fe8496"/>
    <xsd:import namespace="71e60b83-d745-4233-a03e-6e0d8a2635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bc0d2-9bcb-4468-b40b-0f4e32fe8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ea22c2-b5f0-429d-8e54-f3649bd8dc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e60b83-d745-4233-a03e-6e0d8a26355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724709-c2f1-4ee1-8a01-b52a52eab64a}" ma:internalName="TaxCatchAll" ma:showField="CatchAllData" ma:web="71e60b83-d745-4233-a03e-6e0d8a2635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D14D02-873D-452C-A10C-21A13BDF4C14}">
  <ds:schemaRefs>
    <ds:schemaRef ds:uri="http://purl.org/dc/elements/1.1/"/>
    <ds:schemaRef ds:uri="http://schemas.microsoft.com/office/2006/metadata/properties"/>
    <ds:schemaRef ds:uri="http://schemas.microsoft.com/office/2006/documentManagement/types"/>
    <ds:schemaRef ds:uri="261bc0d2-9bcb-4468-b40b-0f4e32fe8496"/>
    <ds:schemaRef ds:uri="http://purl.org/dc/terms/"/>
    <ds:schemaRef ds:uri="http://schemas.openxmlformats.org/package/2006/metadata/core-properties"/>
    <ds:schemaRef ds:uri="http://purl.org/dc/dcmitype/"/>
    <ds:schemaRef ds:uri="http://schemas.microsoft.com/office/infopath/2007/PartnerControls"/>
    <ds:schemaRef ds:uri="71e60b83-d745-4233-a03e-6e0d8a263556"/>
    <ds:schemaRef ds:uri="http://www.w3.org/XML/1998/namespace"/>
  </ds:schemaRefs>
</ds:datastoreItem>
</file>

<file path=customXml/itemProps2.xml><?xml version="1.0" encoding="utf-8"?>
<ds:datastoreItem xmlns:ds="http://schemas.openxmlformats.org/officeDocument/2006/customXml" ds:itemID="{88AD8222-2323-4A80-A804-D8FAC976400D}">
  <ds:schemaRefs>
    <ds:schemaRef ds:uri="http://schemas.microsoft.com/sharepoint/v3/contenttype/forms"/>
  </ds:schemaRefs>
</ds:datastoreItem>
</file>

<file path=customXml/itemProps3.xml><?xml version="1.0" encoding="utf-8"?>
<ds:datastoreItem xmlns:ds="http://schemas.openxmlformats.org/officeDocument/2006/customXml" ds:itemID="{74C7185B-3494-4F47-886B-7A4445349986}"/>
</file>

<file path=docProps/app.xml><?xml version="1.0" encoding="utf-8"?>
<Properties xmlns="http://schemas.openxmlformats.org/officeDocument/2006/extended-properties" xmlns:vt="http://schemas.openxmlformats.org/officeDocument/2006/docPropsVTypes">
  <TotalTime>1563</TotalTime>
  <Words>940</Words>
  <Application>Microsoft Office PowerPoint</Application>
  <PresentationFormat>On-screen Show (4:3)</PresentationFormat>
  <Paragraphs>95</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EYFS &amp; KS1 Phonics Meeting</vt:lpstr>
      <vt:lpstr>Aim: </vt:lpstr>
      <vt:lpstr> Phonics teaching </vt:lpstr>
      <vt:lpstr>‘Understanding Phonics’ Video</vt:lpstr>
      <vt:lpstr>         A Phonics Lesson</vt:lpstr>
      <vt:lpstr>Speed Sounds</vt:lpstr>
      <vt:lpstr>Sound Guide Video</vt:lpstr>
      <vt:lpstr> Blending Green Words</vt:lpstr>
      <vt:lpstr> Blending Supporting reading</vt:lpstr>
      <vt:lpstr>Phonics Screening </vt:lpstr>
      <vt:lpstr>Phonics Screening </vt:lpstr>
      <vt:lpstr>Phonics Screening </vt:lpstr>
      <vt:lpstr>PowerPoint Presentation</vt:lpstr>
      <vt:lpstr>PowerPoint Presentation</vt:lpstr>
      <vt:lpstr>PowerPoint Presentation</vt:lpstr>
      <vt:lpstr>How can you help your child at home?</vt:lpstr>
      <vt:lpstr>PowerPoint Presentation</vt:lpstr>
      <vt:lpstr>Phonics and Reading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workshop for Parents/Carers</dc:title>
  <dc:creator>Teacher</dc:creator>
  <cp:lastModifiedBy>Anna Bovington</cp:lastModifiedBy>
  <cp:revision>85</cp:revision>
  <cp:lastPrinted>2018-10-08T21:16:56Z</cp:lastPrinted>
  <dcterms:created xsi:type="dcterms:W3CDTF">2013-10-19T19:53:38Z</dcterms:created>
  <dcterms:modified xsi:type="dcterms:W3CDTF">2022-10-06T14:51:00Z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0x010100B95AE238A208964BBDBEC9AC1FF87939</vt:lpwstr>
  </property>
  <property fmtid="{D5CDD505-2E9C-101B-9397-08002B2CF9AE}" pid="3" name="MediaServiceImageTags">
    <vt:lpwstr/>
  </property>
</Properties>
</file>