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59" r:id="rId3"/>
    <p:sldId id="257" r:id="rId4"/>
    <p:sldId id="262" r:id="rId5"/>
    <p:sldId id="261" r:id="rId6"/>
    <p:sldId id="263" r:id="rId7"/>
    <p:sldId id="264" r:id="rId8"/>
    <p:sldId id="265" r:id="rId9"/>
    <p:sldId id="260" r:id="rId10"/>
    <p:sldId id="270" r:id="rId11"/>
    <p:sldId id="267" r:id="rId12"/>
    <p:sldId id="268" r:id="rId13"/>
    <p:sldId id="269" r:id="rId14"/>
    <p:sldId id="258" r:id="rId15"/>
    <p:sldId id="271" r:id="rId16"/>
    <p:sldId id="272" r:id="rId17"/>
    <p:sldId id="266" r:id="rId18"/>
    <p:sldId id="273" r:id="rId19"/>
    <p:sldId id="274" r:id="rId20"/>
    <p:sldId id="275" r:id="rId21"/>
    <p:sldId id="276" r:id="rId22"/>
    <p:sldId id="277"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340AF47-A787-48BC-B8B7-3EF25E46D44C}" type="datetimeFigureOut">
              <a:rPr lang="en-GB" smtClean="0"/>
              <a:t>11/02/2020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E7993AB-BC97-4B5C-8D77-49D1452556E6}" type="slidenum">
              <a:rPr lang="en-GB" smtClean="0"/>
              <a:t>‹#›</a:t>
            </a:fld>
            <a:endParaRPr lang="en-GB"/>
          </a:p>
        </p:txBody>
      </p:sp>
    </p:spTree>
    <p:extLst>
      <p:ext uri="{BB962C8B-B14F-4D97-AF65-F5344CB8AC3E}">
        <p14:creationId xmlns:p14="http://schemas.microsoft.com/office/powerpoint/2010/main" val="1915831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0906F9F-50F7-4889-ADC9-926346F9B3AF}" type="datetimeFigureOut">
              <a:rPr lang="en-GB" smtClean="0"/>
              <a:t>11/02/2020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B4385BE-7556-4EDA-AD67-59E9CD272923}" type="slidenum">
              <a:rPr lang="en-GB" smtClean="0"/>
              <a:t>‹#›</a:t>
            </a:fld>
            <a:endParaRPr lang="en-GB"/>
          </a:p>
        </p:txBody>
      </p:sp>
    </p:spTree>
    <p:extLst>
      <p:ext uri="{BB962C8B-B14F-4D97-AF65-F5344CB8AC3E}">
        <p14:creationId xmlns:p14="http://schemas.microsoft.com/office/powerpoint/2010/main" val="270253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B4385BE-7556-4EDA-AD67-59E9CD272923}" type="slidenum">
              <a:rPr lang="en-GB" smtClean="0"/>
              <a:t>1</a:t>
            </a:fld>
            <a:endParaRPr lang="en-GB"/>
          </a:p>
        </p:txBody>
      </p:sp>
    </p:spTree>
    <p:extLst>
      <p:ext uri="{BB962C8B-B14F-4D97-AF65-F5344CB8AC3E}">
        <p14:creationId xmlns:p14="http://schemas.microsoft.com/office/powerpoint/2010/main" val="4076609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7F2D8C5-8053-4AC9-8CCC-72926BDFF57B}"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089734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F2D8C5-8053-4AC9-8CCC-72926BDFF57B}"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949843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F2D8C5-8053-4AC9-8CCC-72926BDFF57B}"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53880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F2D8C5-8053-4AC9-8CCC-72926BDFF57B}"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97569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F2D8C5-8053-4AC9-8CCC-72926BDFF57B}"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587790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7F2D8C5-8053-4AC9-8CCC-72926BDFF57B}"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418457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7F2D8C5-8053-4AC9-8CCC-72926BDFF57B}" type="datetimeFigureOut">
              <a:rPr lang="en-GB" smtClean="0"/>
              <a:t>11/02/2020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883515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7F2D8C5-8053-4AC9-8CCC-72926BDFF57B}" type="datetimeFigureOut">
              <a:rPr lang="en-GB" smtClean="0"/>
              <a:t>11/02/2020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2800273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2D8C5-8053-4AC9-8CCC-72926BDFF57B}" type="datetimeFigureOut">
              <a:rPr lang="en-GB" smtClean="0"/>
              <a:t>11/02/2020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72254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F2D8C5-8053-4AC9-8CCC-72926BDFF57B}"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359712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F2D8C5-8053-4AC9-8CCC-72926BDFF57B}"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A4FA66-09D4-4879-904E-CE0588430526}" type="slidenum">
              <a:rPr lang="en-GB" smtClean="0"/>
              <a:t>‹#›</a:t>
            </a:fld>
            <a:endParaRPr lang="en-GB"/>
          </a:p>
        </p:txBody>
      </p:sp>
    </p:spTree>
    <p:extLst>
      <p:ext uri="{BB962C8B-B14F-4D97-AF65-F5344CB8AC3E}">
        <p14:creationId xmlns:p14="http://schemas.microsoft.com/office/powerpoint/2010/main" val="243673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2D8C5-8053-4AC9-8CCC-72926BDFF57B}" type="datetimeFigureOut">
              <a:rPr lang="en-GB" smtClean="0"/>
              <a:t>11/02/2020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4FA66-09D4-4879-904E-CE0588430526}" type="slidenum">
              <a:rPr lang="en-GB" smtClean="0"/>
              <a:t>‹#›</a:t>
            </a:fld>
            <a:endParaRPr lang="en-GB"/>
          </a:p>
        </p:txBody>
      </p:sp>
    </p:spTree>
    <p:extLst>
      <p:ext uri="{BB962C8B-B14F-4D97-AF65-F5344CB8AC3E}">
        <p14:creationId xmlns:p14="http://schemas.microsoft.com/office/powerpoint/2010/main" val="18824420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32656"/>
            <a:ext cx="7772400" cy="1780108"/>
          </a:xfrm>
        </p:spPr>
        <p:txBody>
          <a:bodyPr/>
          <a:lstStyle/>
          <a:p>
            <a:r>
              <a:rPr lang="en-GB" b="1" dirty="0" smtClean="0">
                <a:solidFill>
                  <a:srgbClr val="002060"/>
                </a:solidFill>
              </a:rPr>
              <a:t>KS1 READING WORKSHOP</a:t>
            </a:r>
            <a:endParaRPr lang="en-GB" b="1" dirty="0">
              <a:solidFill>
                <a:srgbClr val="002060"/>
              </a:solidFill>
            </a:endParaRPr>
          </a:p>
        </p:txBody>
      </p:sp>
      <p:sp>
        <p:nvSpPr>
          <p:cNvPr id="3" name="Subtitle 2"/>
          <p:cNvSpPr>
            <a:spLocks noGrp="1"/>
          </p:cNvSpPr>
          <p:nvPr>
            <p:ph type="subTitle" idx="1"/>
          </p:nvPr>
        </p:nvSpPr>
        <p:spPr>
          <a:xfrm>
            <a:off x="323528" y="1916832"/>
            <a:ext cx="8640960" cy="3672408"/>
          </a:xfrm>
        </p:spPr>
        <p:txBody>
          <a:bodyPr>
            <a:normAutofit fontScale="25000" lnSpcReduction="20000"/>
          </a:bodyPr>
          <a:lstStyle/>
          <a:p>
            <a:r>
              <a:rPr lang="en-GB" sz="7000" dirty="0" smtClean="0">
                <a:solidFill>
                  <a:schemeClr val="bg1"/>
                </a:solidFill>
              </a:rPr>
              <a:t>January 2016</a:t>
            </a:r>
          </a:p>
          <a:p>
            <a:endParaRPr lang="en-GB" dirty="0" smtClean="0">
              <a:solidFill>
                <a:schemeClr val="bg1"/>
              </a:solidFill>
            </a:endParaRPr>
          </a:p>
          <a:p>
            <a:endParaRPr lang="en-GB" dirty="0" smtClean="0">
              <a:solidFill>
                <a:schemeClr val="bg1"/>
              </a:solidFill>
            </a:endParaRPr>
          </a:p>
          <a:p>
            <a:endParaRPr lang="en-GB" sz="14400" dirty="0">
              <a:solidFill>
                <a:schemeClr val="bg1"/>
              </a:solidFill>
            </a:endParaRPr>
          </a:p>
          <a:p>
            <a:r>
              <a:rPr lang="en-GB" sz="14400" dirty="0">
                <a:solidFill>
                  <a:schemeClr val="bg1"/>
                </a:solidFill>
              </a:rPr>
              <a:t>A review of research for the Reading </a:t>
            </a:r>
            <a:r>
              <a:rPr lang="en-GB" sz="14400" dirty="0" smtClean="0">
                <a:solidFill>
                  <a:schemeClr val="bg1"/>
                </a:solidFill>
              </a:rPr>
              <a:t>Agency </a:t>
            </a:r>
            <a:r>
              <a:rPr lang="en-GB" sz="14400" dirty="0">
                <a:solidFill>
                  <a:schemeClr val="bg1"/>
                </a:solidFill>
              </a:rPr>
              <a:t>found that adults and children who read regularly are less likely to experience </a:t>
            </a:r>
            <a:r>
              <a:rPr lang="en-GB" sz="14400" b="1" dirty="0">
                <a:solidFill>
                  <a:schemeClr val="bg1"/>
                </a:solidFill>
              </a:rPr>
              <a:t>stress</a:t>
            </a:r>
            <a:r>
              <a:rPr lang="en-GB" sz="14400" dirty="0">
                <a:solidFill>
                  <a:schemeClr val="bg1"/>
                </a:solidFill>
              </a:rPr>
              <a:t> and </a:t>
            </a:r>
            <a:r>
              <a:rPr lang="en-GB" sz="14400" b="1" dirty="0">
                <a:solidFill>
                  <a:schemeClr val="bg1"/>
                </a:solidFill>
              </a:rPr>
              <a:t>depression. </a:t>
            </a:r>
            <a:r>
              <a:rPr lang="en-GB" sz="14400" dirty="0">
                <a:solidFill>
                  <a:schemeClr val="bg1"/>
                </a:solidFill>
              </a:rPr>
              <a:t>They also have more </a:t>
            </a:r>
            <a:r>
              <a:rPr lang="en-GB" sz="14400" b="1" dirty="0">
                <a:solidFill>
                  <a:schemeClr val="bg1"/>
                </a:solidFill>
              </a:rPr>
              <a:t>self-esteem, sleep better</a:t>
            </a:r>
            <a:r>
              <a:rPr lang="en-GB" sz="14400" dirty="0">
                <a:solidFill>
                  <a:schemeClr val="bg1"/>
                </a:solidFill>
              </a:rPr>
              <a:t>, and are </a:t>
            </a:r>
            <a:r>
              <a:rPr lang="en-GB" sz="14400" b="1" dirty="0">
                <a:solidFill>
                  <a:schemeClr val="bg1"/>
                </a:solidFill>
              </a:rPr>
              <a:t>more able to deal with difficult situations</a:t>
            </a:r>
            <a:r>
              <a:rPr lang="en-GB" sz="14400" dirty="0" smtClean="0">
                <a:solidFill>
                  <a:schemeClr val="bg1"/>
                </a:solidFill>
              </a:rPr>
              <a:t>.             2015</a:t>
            </a:r>
            <a:endParaRPr lang="en-GB" sz="14400" dirty="0">
              <a:solidFill>
                <a:schemeClr val="bg1"/>
              </a:solidFill>
            </a:endParaRPr>
          </a:p>
        </p:txBody>
      </p:sp>
    </p:spTree>
    <p:extLst>
      <p:ext uri="{BB962C8B-B14F-4D97-AF65-F5344CB8AC3E}">
        <p14:creationId xmlns:p14="http://schemas.microsoft.com/office/powerpoint/2010/main" val="1264985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2060"/>
                </a:solidFill>
              </a:rPr>
              <a:t>How children learn to read</a:t>
            </a:r>
            <a:endParaRPr lang="en-GB" b="1" dirty="0">
              <a:solidFill>
                <a:srgbClr val="002060"/>
              </a:solidFill>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002060"/>
                </a:solidFill>
              </a:rPr>
              <a:t>Children often learn stories and rhymes off by heart. When reading, children rely a lot on memory, they appear to be reading when really they have remembered the pattern of the story. This is not cheating! It shows us that your children are on their way to becoming a reader as they are making the connection between print and a story.</a:t>
            </a:r>
            <a:endParaRPr lang="en-GB" dirty="0">
              <a:solidFill>
                <a:srgbClr val="002060"/>
              </a:solidFill>
            </a:endParaRPr>
          </a:p>
        </p:txBody>
      </p:sp>
    </p:spTree>
    <p:extLst>
      <p:ext uri="{BB962C8B-B14F-4D97-AF65-F5344CB8AC3E}">
        <p14:creationId xmlns:p14="http://schemas.microsoft.com/office/powerpoint/2010/main" val="25247598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GB"/>
          </a:p>
        </p:txBody>
      </p:sp>
      <p:sp>
        <p:nvSpPr>
          <p:cNvPr id="2" name="Content Placeholder 1"/>
          <p:cNvSpPr>
            <a:spLocks noGrp="1"/>
          </p:cNvSpPr>
          <p:nvPr>
            <p:ph idx="1"/>
          </p:nvPr>
        </p:nvSpPr>
        <p:spPr/>
        <p:txBody>
          <a:bodyPr/>
          <a:lstStyle/>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72573"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76570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8468" y="260648"/>
            <a:ext cx="8964488" cy="3450696"/>
          </a:xfrm>
        </p:spPr>
        <p:txBody>
          <a:bodyPr>
            <a:noAutofit/>
          </a:bodyPr>
          <a:lstStyle/>
          <a:p>
            <a:pPr marL="0" indent="0">
              <a:buNone/>
            </a:pPr>
            <a:r>
              <a:rPr lang="en-GB" sz="2800" b="1" dirty="0" smtClean="0">
                <a:solidFill>
                  <a:srgbClr val="002060"/>
                </a:solidFill>
              </a:rPr>
              <a:t>REMEMBERING </a:t>
            </a:r>
          </a:p>
          <a:p>
            <a:r>
              <a:rPr lang="en-GB" sz="2800" dirty="0" smtClean="0">
                <a:solidFill>
                  <a:srgbClr val="002060"/>
                </a:solidFill>
              </a:rPr>
              <a:t>Recognise</a:t>
            </a:r>
            <a:r>
              <a:rPr lang="en-GB" sz="2800" dirty="0">
                <a:solidFill>
                  <a:srgbClr val="002060"/>
                </a:solidFill>
              </a:rPr>
              <a:t>, </a:t>
            </a:r>
            <a:r>
              <a:rPr lang="en-GB" sz="2800" dirty="0" smtClean="0">
                <a:solidFill>
                  <a:srgbClr val="002060"/>
                </a:solidFill>
              </a:rPr>
              <a:t>Describe</a:t>
            </a:r>
            <a:r>
              <a:rPr lang="en-GB" sz="2800" dirty="0">
                <a:solidFill>
                  <a:srgbClr val="002060"/>
                </a:solidFill>
              </a:rPr>
              <a:t>, Identify, Retrieve, Name</a:t>
            </a:r>
            <a:r>
              <a:rPr lang="en-GB" sz="2800" dirty="0" smtClean="0">
                <a:solidFill>
                  <a:srgbClr val="002060"/>
                </a:solidFill>
              </a:rPr>
              <a:t>…</a:t>
            </a:r>
          </a:p>
          <a:p>
            <a:pPr marL="0" indent="0">
              <a:buNone/>
            </a:pPr>
            <a:r>
              <a:rPr lang="en-GB" sz="2800" i="1" dirty="0" smtClean="0">
                <a:solidFill>
                  <a:srgbClr val="002060"/>
                </a:solidFill>
              </a:rPr>
              <a:t>List the characters in the story?   Who was unhappy?</a:t>
            </a:r>
          </a:p>
          <a:p>
            <a:pPr marL="0" indent="0">
              <a:buNone/>
            </a:pPr>
            <a:r>
              <a:rPr lang="en-GB" sz="2800" i="1" dirty="0" smtClean="0">
                <a:solidFill>
                  <a:srgbClr val="002060"/>
                </a:solidFill>
              </a:rPr>
              <a:t>What was the setting at the opening?</a:t>
            </a:r>
          </a:p>
          <a:p>
            <a:pPr marL="0" indent="0">
              <a:buNone/>
            </a:pPr>
            <a:r>
              <a:rPr lang="en-GB" sz="2800" b="1" dirty="0" smtClean="0">
                <a:solidFill>
                  <a:srgbClr val="002060"/>
                </a:solidFill>
              </a:rPr>
              <a:t>UNDERSTANDING</a:t>
            </a:r>
          </a:p>
          <a:p>
            <a:r>
              <a:rPr lang="en-US" altLang="en-US" sz="2800" dirty="0">
                <a:solidFill>
                  <a:srgbClr val="002060"/>
                </a:solidFill>
              </a:rPr>
              <a:t>Interpret, Exemplify, </a:t>
            </a:r>
            <a:r>
              <a:rPr lang="en-US" altLang="en-US" sz="2800" dirty="0" smtClean="0">
                <a:solidFill>
                  <a:srgbClr val="002060"/>
                </a:solidFill>
              </a:rPr>
              <a:t>Summaries, </a:t>
            </a:r>
            <a:r>
              <a:rPr lang="en-US" altLang="en-US" sz="2800" dirty="0">
                <a:solidFill>
                  <a:srgbClr val="002060"/>
                </a:solidFill>
              </a:rPr>
              <a:t>Paraphrase, Explain, Classify, </a:t>
            </a:r>
            <a:r>
              <a:rPr lang="en-US" altLang="en-US" sz="2800" dirty="0" smtClean="0">
                <a:solidFill>
                  <a:srgbClr val="002060"/>
                </a:solidFill>
              </a:rPr>
              <a:t>Compare</a:t>
            </a:r>
          </a:p>
          <a:p>
            <a:pPr marL="0" indent="0">
              <a:buNone/>
            </a:pPr>
            <a:r>
              <a:rPr lang="en-US" altLang="en-US" sz="2800" i="1" dirty="0" smtClean="0">
                <a:solidFill>
                  <a:srgbClr val="002060"/>
                </a:solidFill>
              </a:rPr>
              <a:t>Explain why the character acted that way?  Retell the story in your own way.</a:t>
            </a:r>
          </a:p>
          <a:p>
            <a:pPr marL="0" indent="0">
              <a:buNone/>
            </a:pPr>
            <a:r>
              <a:rPr lang="en-US" altLang="en-US" sz="2800" b="1" dirty="0" smtClean="0">
                <a:solidFill>
                  <a:srgbClr val="002060"/>
                </a:solidFill>
              </a:rPr>
              <a:t>APPLYING</a:t>
            </a:r>
          </a:p>
          <a:p>
            <a:r>
              <a:rPr lang="en-US" altLang="en-US" sz="2800" dirty="0">
                <a:solidFill>
                  <a:srgbClr val="002060"/>
                </a:solidFill>
              </a:rPr>
              <a:t>Implement, carry out, </a:t>
            </a:r>
            <a:r>
              <a:rPr lang="en-US" altLang="en-US" sz="2800" dirty="0" smtClean="0">
                <a:solidFill>
                  <a:srgbClr val="002060"/>
                </a:solidFill>
              </a:rPr>
              <a:t>use</a:t>
            </a:r>
          </a:p>
          <a:p>
            <a:pPr marL="0" indent="0">
              <a:buNone/>
            </a:pPr>
            <a:r>
              <a:rPr lang="en-US" altLang="en-US" sz="2800" i="1" dirty="0">
                <a:solidFill>
                  <a:srgbClr val="002060"/>
                </a:solidFill>
              </a:rPr>
              <a:t>Construct a model to show how it </a:t>
            </a:r>
            <a:r>
              <a:rPr lang="en-US" altLang="en-US" sz="2800" i="1" dirty="0" smtClean="0">
                <a:solidFill>
                  <a:srgbClr val="002060"/>
                </a:solidFill>
              </a:rPr>
              <a:t>works. Take </a:t>
            </a:r>
            <a:r>
              <a:rPr lang="en-US" altLang="en-US" sz="2800" i="1" dirty="0">
                <a:solidFill>
                  <a:srgbClr val="002060"/>
                </a:solidFill>
              </a:rPr>
              <a:t>a collection of photographs to demonstrate a particular </a:t>
            </a:r>
            <a:r>
              <a:rPr lang="en-US" altLang="en-US" sz="2800" i="1" dirty="0" smtClean="0">
                <a:solidFill>
                  <a:srgbClr val="002060"/>
                </a:solidFill>
              </a:rPr>
              <a:t>point</a:t>
            </a:r>
            <a:r>
              <a:rPr lang="en-GB" altLang="en-US" sz="2800" i="1" dirty="0" smtClean="0">
                <a:solidFill>
                  <a:srgbClr val="002060"/>
                </a:solidFill>
              </a:rPr>
              <a:t>. </a:t>
            </a:r>
            <a:endParaRPr lang="en-GB" sz="2800" i="1" dirty="0">
              <a:solidFill>
                <a:srgbClr val="002060"/>
              </a:solidFill>
            </a:endParaRPr>
          </a:p>
        </p:txBody>
      </p:sp>
    </p:spTree>
    <p:extLst>
      <p:ext uri="{BB962C8B-B14F-4D97-AF65-F5344CB8AC3E}">
        <p14:creationId xmlns:p14="http://schemas.microsoft.com/office/powerpoint/2010/main" val="1534552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4525963"/>
          </a:xfrm>
        </p:spPr>
        <p:txBody>
          <a:bodyPr>
            <a:noAutofit/>
          </a:bodyPr>
          <a:lstStyle/>
          <a:p>
            <a:pPr marL="0" indent="0" algn="ctr">
              <a:buNone/>
            </a:pPr>
            <a:r>
              <a:rPr lang="en-GB" sz="4000" b="1" dirty="0" smtClean="0">
                <a:solidFill>
                  <a:srgbClr val="002060"/>
                </a:solidFill>
              </a:rPr>
              <a:t>At </a:t>
            </a:r>
            <a:r>
              <a:rPr lang="en-GB" sz="4000" b="1" dirty="0" err="1" smtClean="0">
                <a:solidFill>
                  <a:srgbClr val="002060"/>
                </a:solidFill>
              </a:rPr>
              <a:t>Hawridge</a:t>
            </a:r>
            <a:r>
              <a:rPr lang="en-GB" sz="4000" b="1" dirty="0" smtClean="0">
                <a:solidFill>
                  <a:srgbClr val="002060"/>
                </a:solidFill>
              </a:rPr>
              <a:t> and </a:t>
            </a:r>
            <a:r>
              <a:rPr lang="en-GB" sz="4000" b="1" dirty="0" err="1" smtClean="0">
                <a:solidFill>
                  <a:srgbClr val="002060"/>
                </a:solidFill>
              </a:rPr>
              <a:t>Cholesbury</a:t>
            </a:r>
            <a:r>
              <a:rPr lang="en-GB" sz="4000" b="1" dirty="0" smtClean="0">
                <a:solidFill>
                  <a:srgbClr val="002060"/>
                </a:solidFill>
              </a:rPr>
              <a:t>  we aim to develop a reading community where children become confident and enthusiastic readers. For us to achieve this we need to take reading beyond the classroom. We want to create a rich reading environment where reading is encouraged by everyone and everywhere.</a:t>
            </a:r>
            <a:endParaRPr lang="en-GB" sz="4000" b="1" dirty="0">
              <a:solidFill>
                <a:srgbClr val="002060"/>
              </a:solidFill>
            </a:endParaRPr>
          </a:p>
        </p:txBody>
      </p:sp>
    </p:spTree>
    <p:extLst>
      <p:ext uri="{BB962C8B-B14F-4D97-AF65-F5344CB8AC3E}">
        <p14:creationId xmlns:p14="http://schemas.microsoft.com/office/powerpoint/2010/main" val="40565867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solidFill>
                  <a:srgbClr val="002060"/>
                </a:solidFill>
              </a:rPr>
              <a:t>What you can do</a:t>
            </a:r>
            <a:endParaRPr lang="en-GB" dirty="0">
              <a:solidFill>
                <a:srgbClr val="002060"/>
              </a:solidFill>
            </a:endParaRPr>
          </a:p>
        </p:txBody>
      </p:sp>
      <p:sp>
        <p:nvSpPr>
          <p:cNvPr id="2" name="Content Placeholder 1"/>
          <p:cNvSpPr>
            <a:spLocks noGrp="1"/>
          </p:cNvSpPr>
          <p:nvPr>
            <p:ph idx="1"/>
          </p:nvPr>
        </p:nvSpPr>
        <p:spPr>
          <a:xfrm>
            <a:off x="467544" y="1340768"/>
            <a:ext cx="8229600" cy="4525963"/>
          </a:xfrm>
        </p:spPr>
        <p:txBody>
          <a:bodyPr>
            <a:noAutofit/>
          </a:bodyPr>
          <a:lstStyle/>
          <a:p>
            <a:r>
              <a:rPr lang="en-GB" sz="2000" dirty="0" smtClean="0">
                <a:solidFill>
                  <a:srgbClr val="002060"/>
                </a:solidFill>
              </a:rPr>
              <a:t>Find time - Spend </a:t>
            </a:r>
            <a:r>
              <a:rPr lang="en-GB" sz="2000" dirty="0">
                <a:solidFill>
                  <a:srgbClr val="002060"/>
                </a:solidFill>
              </a:rPr>
              <a:t>10 minutes a day reading </a:t>
            </a:r>
            <a:r>
              <a:rPr lang="en-GB" sz="2000" dirty="0" smtClean="0">
                <a:solidFill>
                  <a:srgbClr val="002060"/>
                </a:solidFill>
              </a:rPr>
              <a:t>together, </a:t>
            </a:r>
            <a:r>
              <a:rPr lang="fr-FR" sz="2000" dirty="0" err="1" smtClean="0">
                <a:solidFill>
                  <a:srgbClr val="002060"/>
                </a:solidFill>
              </a:rPr>
              <a:t>choose</a:t>
            </a:r>
            <a:r>
              <a:rPr lang="fr-FR" sz="2000" dirty="0" smtClean="0">
                <a:solidFill>
                  <a:srgbClr val="002060"/>
                </a:solidFill>
              </a:rPr>
              <a:t>: </a:t>
            </a:r>
            <a:r>
              <a:rPr lang="fr-FR" sz="2000" dirty="0">
                <a:solidFill>
                  <a:srgbClr val="002060"/>
                </a:solidFill>
              </a:rPr>
              <a:t>books, magazines, brochures, catalogues, menus</a:t>
            </a:r>
            <a:r>
              <a:rPr lang="fr-FR" sz="2000" dirty="0" smtClean="0">
                <a:solidFill>
                  <a:srgbClr val="002060"/>
                </a:solidFill>
              </a:rPr>
              <a:t>, </a:t>
            </a:r>
            <a:r>
              <a:rPr lang="en-GB" sz="2000" dirty="0" smtClean="0">
                <a:solidFill>
                  <a:srgbClr val="002060"/>
                </a:solidFill>
              </a:rPr>
              <a:t>recipes</a:t>
            </a:r>
            <a:r>
              <a:rPr lang="en-GB" sz="2000" dirty="0">
                <a:solidFill>
                  <a:srgbClr val="002060"/>
                </a:solidFill>
              </a:rPr>
              <a:t>, posters, newspapers that you both enjoy</a:t>
            </a:r>
            <a:r>
              <a:rPr lang="en-GB" sz="2000" dirty="0" smtClean="0">
                <a:solidFill>
                  <a:srgbClr val="002060"/>
                </a:solidFill>
              </a:rPr>
              <a:t>.</a:t>
            </a:r>
          </a:p>
          <a:p>
            <a:endParaRPr lang="en-GB" sz="2000" dirty="0" smtClean="0">
              <a:solidFill>
                <a:srgbClr val="002060"/>
              </a:solidFill>
            </a:endParaRPr>
          </a:p>
          <a:p>
            <a:r>
              <a:rPr lang="en-GB" sz="2000" dirty="0">
                <a:solidFill>
                  <a:srgbClr val="002060"/>
                </a:solidFill>
              </a:rPr>
              <a:t>Encourage the children to make up their own </a:t>
            </a:r>
            <a:r>
              <a:rPr lang="en-GB" sz="2000" dirty="0" smtClean="0">
                <a:solidFill>
                  <a:srgbClr val="002060"/>
                </a:solidFill>
              </a:rPr>
              <a:t>characters and </a:t>
            </a:r>
            <a:r>
              <a:rPr lang="en-GB" sz="2000" dirty="0">
                <a:solidFill>
                  <a:srgbClr val="002060"/>
                </a:solidFill>
              </a:rPr>
              <a:t>stories</a:t>
            </a:r>
            <a:r>
              <a:rPr lang="en-GB" sz="2000" dirty="0" smtClean="0">
                <a:solidFill>
                  <a:srgbClr val="002060"/>
                </a:solidFill>
              </a:rPr>
              <a:t>.</a:t>
            </a:r>
          </a:p>
          <a:p>
            <a:endParaRPr lang="en-GB" sz="2000" dirty="0">
              <a:solidFill>
                <a:srgbClr val="002060"/>
              </a:solidFill>
            </a:endParaRPr>
          </a:p>
          <a:p>
            <a:r>
              <a:rPr lang="en-GB" sz="2000" dirty="0" smtClean="0">
                <a:solidFill>
                  <a:srgbClr val="002060"/>
                </a:solidFill>
              </a:rPr>
              <a:t>Buy </a:t>
            </a:r>
            <a:r>
              <a:rPr lang="en-GB" sz="2000" dirty="0">
                <a:solidFill>
                  <a:srgbClr val="002060"/>
                </a:solidFill>
              </a:rPr>
              <a:t>books as presents</a:t>
            </a:r>
            <a:r>
              <a:rPr lang="en-GB" sz="2000" dirty="0" smtClean="0">
                <a:solidFill>
                  <a:srgbClr val="002060"/>
                </a:solidFill>
              </a:rPr>
              <a:t>.</a:t>
            </a:r>
          </a:p>
          <a:p>
            <a:endParaRPr lang="en-GB" sz="2000" dirty="0">
              <a:solidFill>
                <a:srgbClr val="002060"/>
              </a:solidFill>
            </a:endParaRPr>
          </a:p>
          <a:p>
            <a:r>
              <a:rPr lang="en-GB" sz="2000" dirty="0" smtClean="0">
                <a:solidFill>
                  <a:srgbClr val="002060"/>
                </a:solidFill>
              </a:rPr>
              <a:t>Make </a:t>
            </a:r>
            <a:r>
              <a:rPr lang="en-GB" sz="2000" dirty="0">
                <a:solidFill>
                  <a:srgbClr val="002060"/>
                </a:solidFill>
              </a:rPr>
              <a:t>a special place to keep reading books</a:t>
            </a:r>
            <a:r>
              <a:rPr lang="en-GB" sz="2000" dirty="0" smtClean="0">
                <a:solidFill>
                  <a:srgbClr val="002060"/>
                </a:solidFill>
              </a:rPr>
              <a:t>.</a:t>
            </a:r>
          </a:p>
          <a:p>
            <a:endParaRPr lang="en-GB" sz="2000" dirty="0">
              <a:solidFill>
                <a:srgbClr val="002060"/>
              </a:solidFill>
            </a:endParaRPr>
          </a:p>
          <a:p>
            <a:r>
              <a:rPr lang="en-GB" sz="2000" dirty="0" smtClean="0">
                <a:solidFill>
                  <a:srgbClr val="002060"/>
                </a:solidFill>
              </a:rPr>
              <a:t>Join </a:t>
            </a:r>
            <a:r>
              <a:rPr lang="en-GB" sz="2000" dirty="0">
                <a:solidFill>
                  <a:srgbClr val="002060"/>
                </a:solidFill>
              </a:rPr>
              <a:t>the library, they have lots of fun and free events and</a:t>
            </a:r>
          </a:p>
          <a:p>
            <a:pPr marL="0" indent="0">
              <a:buNone/>
            </a:pPr>
            <a:r>
              <a:rPr lang="en-GB" sz="2000" dirty="0" smtClean="0">
                <a:solidFill>
                  <a:srgbClr val="002060"/>
                </a:solidFill>
              </a:rPr>
              <a:t> they have </a:t>
            </a:r>
            <a:r>
              <a:rPr lang="en-GB" sz="2000" dirty="0">
                <a:solidFill>
                  <a:srgbClr val="002060"/>
                </a:solidFill>
              </a:rPr>
              <a:t>free internet access</a:t>
            </a:r>
            <a:r>
              <a:rPr lang="en-GB" sz="2000" dirty="0" smtClean="0">
                <a:solidFill>
                  <a:srgbClr val="002060"/>
                </a:solidFill>
              </a:rPr>
              <a:t>.</a:t>
            </a:r>
          </a:p>
          <a:p>
            <a:pPr marL="0" indent="0">
              <a:buNone/>
            </a:pPr>
            <a:endParaRPr lang="en-GB" sz="2000" dirty="0" smtClean="0">
              <a:solidFill>
                <a:srgbClr val="002060"/>
              </a:solidFill>
            </a:endParaRPr>
          </a:p>
          <a:p>
            <a:r>
              <a:rPr lang="en-GB" sz="2000" dirty="0" smtClean="0">
                <a:solidFill>
                  <a:srgbClr val="002060"/>
                </a:solidFill>
              </a:rPr>
              <a:t>Let </a:t>
            </a:r>
            <a:r>
              <a:rPr lang="en-GB" sz="2000" dirty="0">
                <a:solidFill>
                  <a:srgbClr val="002060"/>
                </a:solidFill>
              </a:rPr>
              <a:t>your child see you reading, talk about what you like and don’t like to read.</a:t>
            </a:r>
          </a:p>
        </p:txBody>
      </p:sp>
    </p:spTree>
    <p:extLst>
      <p:ext uri="{BB962C8B-B14F-4D97-AF65-F5344CB8AC3E}">
        <p14:creationId xmlns:p14="http://schemas.microsoft.com/office/powerpoint/2010/main" val="3591001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Children learning to read</a:t>
            </a:r>
            <a:endParaRPr lang="en-GB"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r>
              <a:rPr lang="en-GB" dirty="0" smtClean="0">
                <a:solidFill>
                  <a:srgbClr val="002060"/>
                </a:solidFill>
              </a:rPr>
              <a:t>Encourage your children to spot letters that they recognise on posters, signs etc.</a:t>
            </a:r>
          </a:p>
          <a:p>
            <a:r>
              <a:rPr lang="en-GB" dirty="0" smtClean="0">
                <a:solidFill>
                  <a:srgbClr val="002060"/>
                </a:solidFill>
              </a:rPr>
              <a:t>Point out various signs that are all around us.</a:t>
            </a:r>
          </a:p>
          <a:p>
            <a:pPr marL="0" indent="0">
              <a:buNone/>
            </a:pPr>
            <a:r>
              <a:rPr lang="en-GB" dirty="0" smtClean="0">
                <a:solidFill>
                  <a:srgbClr val="002060"/>
                </a:solidFill>
              </a:rPr>
              <a:t>     Children from a very early age recognise (and read) McDonalds,   </a:t>
            </a:r>
          </a:p>
          <a:p>
            <a:pPr marL="0" indent="0">
              <a:buNone/>
            </a:pPr>
            <a:r>
              <a:rPr lang="en-GB" dirty="0" smtClean="0">
                <a:solidFill>
                  <a:srgbClr val="002060"/>
                </a:solidFill>
              </a:rPr>
              <a:t>     Tesco, Asda etc.</a:t>
            </a:r>
          </a:p>
          <a:p>
            <a:r>
              <a:rPr lang="en-GB" dirty="0" smtClean="0">
                <a:solidFill>
                  <a:srgbClr val="002060"/>
                </a:solidFill>
              </a:rPr>
              <a:t>Read words together on food packets and tins when shopping, can they find the baked beans? tomato sauce? etc.</a:t>
            </a:r>
          </a:p>
          <a:p>
            <a:r>
              <a:rPr lang="en-GB" dirty="0">
                <a:solidFill>
                  <a:srgbClr val="002060"/>
                </a:solidFill>
              </a:rPr>
              <a:t>R</a:t>
            </a:r>
            <a:r>
              <a:rPr lang="en-GB" dirty="0" smtClean="0">
                <a:solidFill>
                  <a:srgbClr val="002060"/>
                </a:solidFill>
              </a:rPr>
              <a:t>ead a book to the children that they know well, miss out words and encourage the children to fill in the blanks.</a:t>
            </a:r>
          </a:p>
          <a:p>
            <a:r>
              <a:rPr lang="en-GB" dirty="0">
                <a:solidFill>
                  <a:srgbClr val="002060"/>
                </a:solidFill>
              </a:rPr>
              <a:t>S</a:t>
            </a:r>
            <a:r>
              <a:rPr lang="en-GB" dirty="0" smtClean="0">
                <a:solidFill>
                  <a:srgbClr val="002060"/>
                </a:solidFill>
              </a:rPr>
              <a:t>pend time reading together talk about the pictures or make up their own stories. Bed time is the perfect time for doing this.</a:t>
            </a:r>
          </a:p>
          <a:p>
            <a:r>
              <a:rPr lang="en-GB" dirty="0">
                <a:solidFill>
                  <a:srgbClr val="002060"/>
                </a:solidFill>
              </a:rPr>
              <a:t>Make cakes and biscuits together, read the </a:t>
            </a:r>
            <a:r>
              <a:rPr lang="en-GB" dirty="0" smtClean="0">
                <a:solidFill>
                  <a:srgbClr val="002060"/>
                </a:solidFill>
              </a:rPr>
              <a:t>recipe together</a:t>
            </a:r>
            <a:r>
              <a:rPr lang="en-GB" dirty="0">
                <a:solidFill>
                  <a:srgbClr val="002060"/>
                </a:solidFill>
              </a:rPr>
              <a:t>. You could try to make biscuits in </a:t>
            </a:r>
            <a:r>
              <a:rPr lang="en-GB" dirty="0" smtClean="0">
                <a:solidFill>
                  <a:srgbClr val="002060"/>
                </a:solidFill>
              </a:rPr>
              <a:t>the shape </a:t>
            </a:r>
            <a:r>
              <a:rPr lang="en-GB" dirty="0">
                <a:solidFill>
                  <a:srgbClr val="002060"/>
                </a:solidFill>
              </a:rPr>
              <a:t>of letters.</a:t>
            </a:r>
          </a:p>
        </p:txBody>
      </p:sp>
    </p:spTree>
    <p:extLst>
      <p:ext uri="{BB962C8B-B14F-4D97-AF65-F5344CB8AC3E}">
        <p14:creationId xmlns:p14="http://schemas.microsoft.com/office/powerpoint/2010/main" val="1590720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The next stage …</a:t>
            </a:r>
            <a:endParaRPr lang="en-GB"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r>
              <a:rPr lang="en-GB" dirty="0">
                <a:solidFill>
                  <a:srgbClr val="002060"/>
                </a:solidFill>
              </a:rPr>
              <a:t>Read books about topics that you know your </a:t>
            </a:r>
            <a:r>
              <a:rPr lang="en-GB" dirty="0" smtClean="0">
                <a:solidFill>
                  <a:srgbClr val="002060"/>
                </a:solidFill>
              </a:rPr>
              <a:t>child will </a:t>
            </a:r>
            <a:r>
              <a:rPr lang="en-GB" dirty="0">
                <a:solidFill>
                  <a:srgbClr val="002060"/>
                </a:solidFill>
              </a:rPr>
              <a:t>like such as dinosaurs, football, rugby, </a:t>
            </a:r>
            <a:r>
              <a:rPr lang="en-GB" dirty="0" smtClean="0">
                <a:solidFill>
                  <a:srgbClr val="002060"/>
                </a:solidFill>
              </a:rPr>
              <a:t>TV programmes </a:t>
            </a:r>
            <a:r>
              <a:rPr lang="en-GB" dirty="0">
                <a:solidFill>
                  <a:srgbClr val="002060"/>
                </a:solidFill>
              </a:rPr>
              <a:t>etc</a:t>
            </a:r>
            <a:r>
              <a:rPr lang="en-GB" dirty="0" smtClean="0">
                <a:solidFill>
                  <a:srgbClr val="002060"/>
                </a:solidFill>
              </a:rPr>
              <a:t>.</a:t>
            </a:r>
          </a:p>
          <a:p>
            <a:r>
              <a:rPr lang="en-GB" dirty="0">
                <a:solidFill>
                  <a:srgbClr val="002060"/>
                </a:solidFill>
              </a:rPr>
              <a:t>Take books, magazine, comics, when going </a:t>
            </a:r>
            <a:r>
              <a:rPr lang="en-GB" dirty="0" smtClean="0">
                <a:solidFill>
                  <a:srgbClr val="002060"/>
                </a:solidFill>
              </a:rPr>
              <a:t>shopping or </a:t>
            </a:r>
            <a:r>
              <a:rPr lang="en-GB" dirty="0">
                <a:solidFill>
                  <a:srgbClr val="002060"/>
                </a:solidFill>
              </a:rPr>
              <a:t>on a journey</a:t>
            </a:r>
            <a:r>
              <a:rPr lang="en-GB" dirty="0" smtClean="0">
                <a:solidFill>
                  <a:srgbClr val="002060"/>
                </a:solidFill>
              </a:rPr>
              <a:t>.</a:t>
            </a:r>
            <a:r>
              <a:rPr lang="en-GB" dirty="0">
                <a:solidFill>
                  <a:srgbClr val="002060"/>
                </a:solidFill>
              </a:rPr>
              <a:t> </a:t>
            </a:r>
            <a:endParaRPr lang="en-GB" dirty="0" smtClean="0">
              <a:solidFill>
                <a:srgbClr val="002060"/>
              </a:solidFill>
            </a:endParaRPr>
          </a:p>
          <a:p>
            <a:r>
              <a:rPr lang="en-GB" dirty="0" smtClean="0">
                <a:solidFill>
                  <a:srgbClr val="002060"/>
                </a:solidFill>
              </a:rPr>
              <a:t>Read </a:t>
            </a:r>
            <a:r>
              <a:rPr lang="en-GB" dirty="0">
                <a:solidFill>
                  <a:srgbClr val="002060"/>
                </a:solidFill>
              </a:rPr>
              <a:t>match reports or articles about </a:t>
            </a:r>
            <a:r>
              <a:rPr lang="en-GB" dirty="0" smtClean="0">
                <a:solidFill>
                  <a:srgbClr val="002060"/>
                </a:solidFill>
              </a:rPr>
              <a:t>their favourite </a:t>
            </a:r>
            <a:r>
              <a:rPr lang="en-GB" dirty="0">
                <a:solidFill>
                  <a:srgbClr val="002060"/>
                </a:solidFill>
              </a:rPr>
              <a:t>team or sport</a:t>
            </a:r>
            <a:r>
              <a:rPr lang="en-GB" dirty="0" smtClean="0">
                <a:solidFill>
                  <a:srgbClr val="002060"/>
                </a:solidFill>
              </a:rPr>
              <a:t>.</a:t>
            </a:r>
          </a:p>
          <a:p>
            <a:r>
              <a:rPr lang="en-GB" dirty="0">
                <a:solidFill>
                  <a:srgbClr val="002060"/>
                </a:solidFill>
              </a:rPr>
              <a:t>Research on the internet together. You could </a:t>
            </a:r>
            <a:r>
              <a:rPr lang="en-GB" dirty="0" smtClean="0">
                <a:solidFill>
                  <a:srgbClr val="002060"/>
                </a:solidFill>
              </a:rPr>
              <a:t>look at </a:t>
            </a:r>
            <a:r>
              <a:rPr lang="en-GB" dirty="0">
                <a:solidFill>
                  <a:srgbClr val="002060"/>
                </a:solidFill>
              </a:rPr>
              <a:t>team websites, or find their favourite author </a:t>
            </a:r>
            <a:r>
              <a:rPr lang="en-GB" dirty="0" smtClean="0">
                <a:solidFill>
                  <a:srgbClr val="002060"/>
                </a:solidFill>
              </a:rPr>
              <a:t>or TV </a:t>
            </a:r>
            <a:r>
              <a:rPr lang="en-GB" dirty="0">
                <a:solidFill>
                  <a:srgbClr val="002060"/>
                </a:solidFill>
              </a:rPr>
              <a:t>programme and find out more about them</a:t>
            </a:r>
            <a:r>
              <a:rPr lang="en-GB" dirty="0" smtClean="0">
                <a:solidFill>
                  <a:srgbClr val="002060"/>
                </a:solidFill>
              </a:rPr>
              <a:t>.</a:t>
            </a:r>
          </a:p>
          <a:p>
            <a:r>
              <a:rPr lang="en-GB" dirty="0">
                <a:solidFill>
                  <a:srgbClr val="002060"/>
                </a:solidFill>
              </a:rPr>
              <a:t>Talk to the children about books that you </a:t>
            </a:r>
            <a:r>
              <a:rPr lang="en-GB" dirty="0" smtClean="0">
                <a:solidFill>
                  <a:srgbClr val="002060"/>
                </a:solidFill>
              </a:rPr>
              <a:t>enjoy reading </a:t>
            </a:r>
            <a:r>
              <a:rPr lang="en-GB" dirty="0">
                <a:solidFill>
                  <a:srgbClr val="002060"/>
                </a:solidFill>
              </a:rPr>
              <a:t>now and books you enjoyed as a child.</a:t>
            </a:r>
          </a:p>
        </p:txBody>
      </p:sp>
    </p:spTree>
    <p:extLst>
      <p:ext uri="{BB962C8B-B14F-4D97-AF65-F5344CB8AC3E}">
        <p14:creationId xmlns:p14="http://schemas.microsoft.com/office/powerpoint/2010/main" val="32551408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What do you do if you have a struggling or reluctant reader?</a:t>
            </a:r>
            <a:endParaRPr lang="en-GB" dirty="0">
              <a:solidFill>
                <a:srgbClr val="002060"/>
              </a:solidFill>
            </a:endParaRPr>
          </a:p>
        </p:txBody>
      </p:sp>
      <p:sp>
        <p:nvSpPr>
          <p:cNvPr id="2" name="Content Placeholder 1"/>
          <p:cNvSpPr>
            <a:spLocks noGrp="1"/>
          </p:cNvSpPr>
          <p:nvPr>
            <p:ph idx="1"/>
          </p:nvPr>
        </p:nvSpPr>
        <p:spPr/>
        <p:txBody>
          <a:bodyPr>
            <a:normAutofit fontScale="85000" lnSpcReduction="10000"/>
          </a:bodyPr>
          <a:lstStyle/>
          <a:p>
            <a:r>
              <a:rPr lang="en-GB" dirty="0" smtClean="0">
                <a:solidFill>
                  <a:srgbClr val="002060"/>
                </a:solidFill>
              </a:rPr>
              <a:t>Struggling readers – many children struggle to read it is not an indicator as to whether they are intelligent or not.  </a:t>
            </a:r>
            <a:br>
              <a:rPr lang="en-GB" dirty="0" smtClean="0">
                <a:solidFill>
                  <a:srgbClr val="002060"/>
                </a:solidFill>
              </a:rPr>
            </a:br>
            <a:endParaRPr lang="en-GB" dirty="0" smtClean="0">
              <a:solidFill>
                <a:srgbClr val="002060"/>
              </a:solidFill>
            </a:endParaRPr>
          </a:p>
          <a:p>
            <a:pPr marL="0" indent="0">
              <a:buNone/>
            </a:pPr>
            <a:r>
              <a:rPr lang="en-GB" dirty="0" smtClean="0">
                <a:solidFill>
                  <a:srgbClr val="002060"/>
                </a:solidFill>
              </a:rPr>
              <a:t>       Speak to a teacher   www.Oxford Owl.co.uk </a:t>
            </a:r>
          </a:p>
          <a:p>
            <a:endParaRPr lang="en-GB" dirty="0">
              <a:solidFill>
                <a:srgbClr val="002060"/>
              </a:solidFill>
            </a:endParaRPr>
          </a:p>
          <a:p>
            <a:r>
              <a:rPr lang="en-GB" dirty="0" smtClean="0">
                <a:solidFill>
                  <a:srgbClr val="002060"/>
                </a:solidFill>
              </a:rPr>
              <a:t>Reluctant readers </a:t>
            </a:r>
          </a:p>
          <a:p>
            <a:pPr marL="0" indent="0">
              <a:buNone/>
            </a:pPr>
            <a:r>
              <a:rPr lang="en-GB" dirty="0" smtClean="0">
                <a:solidFill>
                  <a:srgbClr val="002060"/>
                </a:solidFill>
              </a:rPr>
              <a:t>Make it fun, model it, find something that interests them. Remember reading doesn’t just involve books.</a:t>
            </a:r>
            <a:endParaRPr lang="en-GB" dirty="0">
              <a:solidFill>
                <a:srgbClr val="002060"/>
              </a:solidFill>
            </a:endParaRPr>
          </a:p>
          <a:p>
            <a:pPr marL="0" indent="0">
              <a:buNone/>
            </a:pPr>
            <a:r>
              <a:rPr lang="en-GB" dirty="0" smtClean="0"/>
              <a:t> </a:t>
            </a:r>
            <a:endParaRPr lang="en-GB" dirty="0"/>
          </a:p>
        </p:txBody>
      </p:sp>
    </p:spTree>
    <p:extLst>
      <p:ext uri="{BB962C8B-B14F-4D97-AF65-F5344CB8AC3E}">
        <p14:creationId xmlns:p14="http://schemas.microsoft.com/office/powerpoint/2010/main" val="29183468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Able EYFS</a:t>
            </a:r>
            <a:endParaRPr lang="en-GB"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1025" y="1720056"/>
            <a:ext cx="7981950" cy="428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71601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able EYFS - Fiction</a:t>
            </a:r>
            <a:endParaRPr lang="en-GB"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075364"/>
            <a:ext cx="5616624" cy="5763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2357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endParaRPr lang="en-GB" dirty="0">
              <a:solidFill>
                <a:srgbClr val="002060"/>
              </a:solidFill>
            </a:endParaRPr>
          </a:p>
        </p:txBody>
      </p:sp>
      <p:sp>
        <p:nvSpPr>
          <p:cNvPr id="2" name="Content Placeholder 1"/>
          <p:cNvSpPr>
            <a:spLocks noGrp="1"/>
          </p:cNvSpPr>
          <p:nvPr>
            <p:ph idx="1"/>
          </p:nvPr>
        </p:nvSpPr>
        <p:spPr/>
        <p:txBody>
          <a:bodyPr>
            <a:normAutofit/>
          </a:bodyPr>
          <a:lstStyle/>
          <a:p>
            <a:pPr marL="0" indent="0">
              <a:buNone/>
            </a:pPr>
            <a:r>
              <a:rPr lang="en-GB" sz="2800" dirty="0" smtClean="0">
                <a:solidFill>
                  <a:srgbClr val="002060"/>
                </a:solidFill>
              </a:rPr>
              <a:t>AIM:</a:t>
            </a:r>
          </a:p>
          <a:p>
            <a:pPr marL="0" indent="0">
              <a:buNone/>
            </a:pPr>
            <a:r>
              <a:rPr lang="en-GB" sz="2800" dirty="0" smtClean="0">
                <a:solidFill>
                  <a:srgbClr val="002060"/>
                </a:solidFill>
              </a:rPr>
              <a:t>The national curriculum provides pupils with an introduction to essential knowledge that they need to be educated citizens.  It introduces pupils to the best that has been thought and said: and helps engender an appreciation of human creativity and achievement.  </a:t>
            </a:r>
            <a:endParaRPr lang="en-GB" sz="2800" dirty="0">
              <a:solidFill>
                <a:srgbClr val="002060"/>
              </a:solidFill>
            </a:endParaRPr>
          </a:p>
        </p:txBody>
      </p:sp>
    </p:spTree>
    <p:extLst>
      <p:ext uri="{BB962C8B-B14F-4D97-AF65-F5344CB8AC3E}">
        <p14:creationId xmlns:p14="http://schemas.microsoft.com/office/powerpoint/2010/main" val="38535876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Able EYFS</a:t>
            </a:r>
            <a:endParaRPr lang="en-GB"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844824"/>
            <a:ext cx="76771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62482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GB" sz="6600" b="1" dirty="0" smtClean="0">
                <a:solidFill>
                  <a:srgbClr val="002060"/>
                </a:solidFill>
              </a:rPr>
              <a:t>Key Stage 1 </a:t>
            </a:r>
          </a:p>
          <a:p>
            <a:pPr marL="0" indent="0" algn="ctr">
              <a:buNone/>
            </a:pPr>
            <a:r>
              <a:rPr lang="en-GB" sz="6600" b="1" dirty="0" smtClean="0">
                <a:solidFill>
                  <a:srgbClr val="002060"/>
                </a:solidFill>
              </a:rPr>
              <a:t>Standard Attainment Tests </a:t>
            </a:r>
            <a:endParaRPr lang="en-GB" sz="6600" b="1" dirty="0">
              <a:solidFill>
                <a:srgbClr val="002060"/>
              </a:solidFill>
            </a:endParaRPr>
          </a:p>
        </p:txBody>
      </p:sp>
    </p:spTree>
    <p:extLst>
      <p:ext uri="{BB962C8B-B14F-4D97-AF65-F5344CB8AC3E}">
        <p14:creationId xmlns:p14="http://schemas.microsoft.com/office/powerpoint/2010/main" val="1050865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196752"/>
            <a:ext cx="8229600" cy="4525963"/>
          </a:xfrm>
        </p:spPr>
        <p:txBody>
          <a:bodyPr>
            <a:normAutofit/>
          </a:bodyPr>
          <a:lstStyle/>
          <a:p>
            <a:pPr marL="0" indent="0" algn="just">
              <a:buNone/>
            </a:pPr>
            <a:r>
              <a:rPr lang="en-GB" sz="5400" b="1" dirty="0">
                <a:solidFill>
                  <a:srgbClr val="FFFF00"/>
                </a:solidFill>
              </a:rPr>
              <a:t>"The more that you read, the more things you will know. The more you learn, the more places you'll go." — </a:t>
            </a:r>
            <a:r>
              <a:rPr lang="en-GB" sz="5400" b="1" dirty="0" err="1">
                <a:solidFill>
                  <a:srgbClr val="FFFF00"/>
                </a:solidFill>
              </a:rPr>
              <a:t>Dr.</a:t>
            </a:r>
            <a:r>
              <a:rPr lang="en-GB" sz="5400" b="1" dirty="0">
                <a:solidFill>
                  <a:srgbClr val="FFFF00"/>
                </a:solidFill>
              </a:rPr>
              <a:t> Seuss </a:t>
            </a:r>
          </a:p>
        </p:txBody>
      </p:sp>
    </p:spTree>
    <p:extLst>
      <p:ext uri="{BB962C8B-B14F-4D97-AF65-F5344CB8AC3E}">
        <p14:creationId xmlns:p14="http://schemas.microsoft.com/office/powerpoint/2010/main" val="1055435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Early Years Framework</a:t>
            </a:r>
            <a:br>
              <a:rPr lang="en-GB" dirty="0" smtClean="0">
                <a:solidFill>
                  <a:srgbClr val="002060"/>
                </a:solidFill>
              </a:rPr>
            </a:br>
            <a:endParaRPr lang="en-GB" dirty="0">
              <a:solidFill>
                <a:srgbClr val="002060"/>
              </a:solidFill>
            </a:endParaRPr>
          </a:p>
        </p:txBody>
      </p:sp>
      <p:sp>
        <p:nvSpPr>
          <p:cNvPr id="2" name="Content Placeholder 1"/>
          <p:cNvSpPr>
            <a:spLocks noGrp="1"/>
          </p:cNvSpPr>
          <p:nvPr>
            <p:ph idx="1"/>
          </p:nvPr>
        </p:nvSpPr>
        <p:spPr/>
        <p:txBody>
          <a:bodyPr>
            <a:normAutofit fontScale="70000" lnSpcReduction="20000"/>
          </a:bodyPr>
          <a:lstStyle/>
          <a:p>
            <a:pPr marL="0" indent="0">
              <a:buNone/>
            </a:pPr>
            <a:r>
              <a:rPr lang="en-GB" b="1" dirty="0" smtClean="0">
                <a:solidFill>
                  <a:srgbClr val="002060"/>
                </a:solidFill>
              </a:rPr>
              <a:t>Communication </a:t>
            </a:r>
            <a:r>
              <a:rPr lang="en-GB" b="1" dirty="0">
                <a:solidFill>
                  <a:srgbClr val="002060"/>
                </a:solidFill>
              </a:rPr>
              <a:t>and language </a:t>
            </a:r>
            <a:endParaRPr lang="en-GB" dirty="0">
              <a:solidFill>
                <a:srgbClr val="002060"/>
              </a:solidFill>
            </a:endParaRPr>
          </a:p>
          <a:p>
            <a:r>
              <a:rPr lang="en-GB" b="1" dirty="0">
                <a:solidFill>
                  <a:srgbClr val="002060"/>
                </a:solidFill>
              </a:rPr>
              <a:t>Listening and attention: </a:t>
            </a:r>
            <a:r>
              <a:rPr lang="en-GB" dirty="0">
                <a:solidFill>
                  <a:srgbClr val="002060"/>
                </a:solidFill>
              </a:rPr>
              <a:t>children listen attentively in a range of situations. </a:t>
            </a:r>
            <a:r>
              <a:rPr lang="en-GB" b="1" dirty="0">
                <a:solidFill>
                  <a:srgbClr val="FF0000"/>
                </a:solidFill>
              </a:rPr>
              <a:t>They listen to stories, accurately anticipating key events and respond to what they hear with relevant comments, questions or actions</a:t>
            </a:r>
            <a:r>
              <a:rPr lang="en-GB" dirty="0"/>
              <a:t>. </a:t>
            </a:r>
            <a:r>
              <a:rPr lang="en-GB" dirty="0">
                <a:solidFill>
                  <a:srgbClr val="002060"/>
                </a:solidFill>
              </a:rPr>
              <a:t>They give their attention to what others say and respond appropriately, while engaged in another activity. </a:t>
            </a:r>
          </a:p>
          <a:p>
            <a:r>
              <a:rPr lang="en-GB" b="1" dirty="0">
                <a:solidFill>
                  <a:srgbClr val="002060"/>
                </a:solidFill>
              </a:rPr>
              <a:t>Understanding: </a:t>
            </a:r>
            <a:r>
              <a:rPr lang="en-GB" dirty="0">
                <a:solidFill>
                  <a:srgbClr val="002060"/>
                </a:solidFill>
              </a:rPr>
              <a:t>children follow instructions involving several ideas or actions. </a:t>
            </a:r>
            <a:r>
              <a:rPr lang="en-GB" b="1" dirty="0">
                <a:solidFill>
                  <a:srgbClr val="FF0000"/>
                </a:solidFill>
              </a:rPr>
              <a:t>They answer ‘how’ and ‘why’ questions about their experiences and in response to stories or events. </a:t>
            </a:r>
          </a:p>
          <a:p>
            <a:r>
              <a:rPr lang="en-GB" b="1" dirty="0">
                <a:solidFill>
                  <a:srgbClr val="002060"/>
                </a:solidFill>
              </a:rPr>
              <a:t>Speaking: </a:t>
            </a:r>
            <a:r>
              <a:rPr lang="en-GB" dirty="0">
                <a:solidFill>
                  <a:srgbClr val="002060"/>
                </a:solidFill>
              </a:rPr>
              <a:t>children express themselves effectively, showing awareness of listeners’ needs. They use past, present and future forms accurately when talking about events that have happened or are to happen in the future. </a:t>
            </a:r>
            <a:r>
              <a:rPr lang="en-GB" b="1" dirty="0">
                <a:solidFill>
                  <a:srgbClr val="FF0000"/>
                </a:solidFill>
              </a:rPr>
              <a:t>They develop their own narratives and explanations by connecting ideas or events. </a:t>
            </a:r>
          </a:p>
        </p:txBody>
      </p:sp>
    </p:spTree>
    <p:extLst>
      <p:ext uri="{BB962C8B-B14F-4D97-AF65-F5344CB8AC3E}">
        <p14:creationId xmlns:p14="http://schemas.microsoft.com/office/powerpoint/2010/main" val="1490373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endParaRPr lang="en-GB" dirty="0">
              <a:solidFill>
                <a:srgbClr val="002060"/>
              </a:solidFill>
            </a:endParaRPr>
          </a:p>
        </p:txBody>
      </p:sp>
      <p:sp>
        <p:nvSpPr>
          <p:cNvPr id="2" name="Content Placeholder 1"/>
          <p:cNvSpPr>
            <a:spLocks noGrp="1"/>
          </p:cNvSpPr>
          <p:nvPr>
            <p:ph idx="1"/>
          </p:nvPr>
        </p:nvSpPr>
        <p:spPr>
          <a:xfrm>
            <a:off x="467544" y="2204864"/>
            <a:ext cx="8229600" cy="4525963"/>
          </a:xfrm>
        </p:spPr>
        <p:txBody>
          <a:bodyPr>
            <a:normAutofit/>
          </a:bodyPr>
          <a:lstStyle/>
          <a:p>
            <a:pPr marL="0" indent="0" algn="ctr">
              <a:buNone/>
            </a:pPr>
            <a:r>
              <a:rPr lang="en-GB" sz="2800" dirty="0" smtClean="0">
                <a:solidFill>
                  <a:srgbClr val="002060"/>
                </a:solidFill>
              </a:rPr>
              <a:t>There are two aspects to the reading curriculum:</a:t>
            </a:r>
          </a:p>
          <a:p>
            <a:pPr marL="0" indent="0" algn="ctr">
              <a:buNone/>
            </a:pPr>
            <a:endParaRPr lang="en-GB" sz="2800" dirty="0" smtClean="0">
              <a:solidFill>
                <a:srgbClr val="002060"/>
              </a:solidFill>
            </a:endParaRPr>
          </a:p>
          <a:p>
            <a:pPr marL="0" indent="0" algn="ctr">
              <a:buNone/>
            </a:pPr>
            <a:endParaRPr lang="en-GB" sz="2800" dirty="0" smtClean="0">
              <a:solidFill>
                <a:srgbClr val="002060"/>
              </a:solidFill>
            </a:endParaRPr>
          </a:p>
          <a:p>
            <a:pPr marL="0" indent="0" algn="ctr">
              <a:buNone/>
            </a:pPr>
            <a:r>
              <a:rPr lang="en-GB" sz="2800" dirty="0" smtClean="0">
                <a:solidFill>
                  <a:srgbClr val="002060"/>
                </a:solidFill>
              </a:rPr>
              <a:t>Decoding </a:t>
            </a:r>
          </a:p>
          <a:p>
            <a:pPr marL="0" indent="0" algn="ctr">
              <a:buNone/>
            </a:pPr>
            <a:r>
              <a:rPr lang="en-GB" sz="2800" dirty="0" smtClean="0">
                <a:solidFill>
                  <a:srgbClr val="002060"/>
                </a:solidFill>
              </a:rPr>
              <a:t>and </a:t>
            </a:r>
          </a:p>
          <a:p>
            <a:pPr marL="0" indent="0" algn="ctr">
              <a:buNone/>
            </a:pPr>
            <a:r>
              <a:rPr lang="en-GB" sz="2800" dirty="0" smtClean="0">
                <a:solidFill>
                  <a:srgbClr val="002060"/>
                </a:solidFill>
              </a:rPr>
              <a:t>Comprehension</a:t>
            </a:r>
            <a:endParaRPr lang="en-GB" sz="2800" dirty="0">
              <a:solidFill>
                <a:srgbClr val="002060"/>
              </a:solidFill>
            </a:endParaRPr>
          </a:p>
        </p:txBody>
      </p:sp>
    </p:spTree>
    <p:extLst>
      <p:ext uri="{BB962C8B-B14F-4D97-AF65-F5344CB8AC3E}">
        <p14:creationId xmlns:p14="http://schemas.microsoft.com/office/powerpoint/2010/main" val="470167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r>
              <a:rPr lang="en-GB" dirty="0" smtClean="0">
                <a:solidFill>
                  <a:srgbClr val="002060"/>
                </a:solidFill>
              </a:rPr>
              <a:t>KS1 – Year 1</a:t>
            </a:r>
            <a:endParaRPr lang="en-GB" dirty="0">
              <a:solidFill>
                <a:srgbClr val="002060"/>
              </a:solidFill>
            </a:endParaRPr>
          </a:p>
        </p:txBody>
      </p:sp>
      <p:sp>
        <p:nvSpPr>
          <p:cNvPr id="2" name="Content Placeholder 1"/>
          <p:cNvSpPr>
            <a:spLocks noGrp="1"/>
          </p:cNvSpPr>
          <p:nvPr>
            <p:ph idx="1"/>
          </p:nvPr>
        </p:nvSpPr>
        <p:spPr>
          <a:xfrm>
            <a:off x="179512" y="1628800"/>
            <a:ext cx="8856984" cy="5112568"/>
          </a:xfrm>
        </p:spPr>
        <p:txBody>
          <a:bodyPr>
            <a:noAutofit/>
          </a:bodyPr>
          <a:lstStyle/>
          <a:p>
            <a:pPr marL="0" indent="0">
              <a:buNone/>
            </a:pPr>
            <a:r>
              <a:rPr lang="en-GB" sz="1600" dirty="0" smtClean="0">
                <a:solidFill>
                  <a:schemeClr val="bg1"/>
                </a:solidFill>
              </a:rPr>
              <a:t>Decoding </a:t>
            </a:r>
          </a:p>
          <a:p>
            <a:r>
              <a:rPr lang="en-GB" sz="1600" dirty="0" smtClean="0">
                <a:solidFill>
                  <a:schemeClr val="bg1"/>
                </a:solidFill>
              </a:rPr>
              <a:t>apply </a:t>
            </a:r>
            <a:r>
              <a:rPr lang="en-GB" sz="1600" dirty="0">
                <a:solidFill>
                  <a:schemeClr val="bg1"/>
                </a:solidFill>
              </a:rPr>
              <a:t>phonic knowledge and skills as the route to decode words</a:t>
            </a:r>
          </a:p>
          <a:p>
            <a:r>
              <a:rPr lang="en-GB" sz="1600" dirty="0">
                <a:solidFill>
                  <a:schemeClr val="bg1"/>
                </a:solidFill>
              </a:rPr>
              <a:t>respond speedily with the correct sound to graphemes (letters or groups of letters) for all 40+ phonemes, including, where applicable, alternative sounds for graphemes </a:t>
            </a:r>
          </a:p>
          <a:p>
            <a:r>
              <a:rPr lang="en-GB" sz="1600" dirty="0">
                <a:solidFill>
                  <a:schemeClr val="bg1"/>
                </a:solidFill>
              </a:rPr>
              <a:t>read accurately by blending sounds in unfamiliar words containing GPCs that have been taught</a:t>
            </a:r>
          </a:p>
          <a:p>
            <a:r>
              <a:rPr lang="en-GB" sz="1600" dirty="0">
                <a:solidFill>
                  <a:schemeClr val="bg1"/>
                </a:solidFill>
              </a:rPr>
              <a:t>read common exception words, noting unusual correspondences between spelling and sound and where these occur in the word</a:t>
            </a:r>
          </a:p>
          <a:p>
            <a:r>
              <a:rPr lang="en-GB" sz="1600" dirty="0">
                <a:solidFill>
                  <a:schemeClr val="bg1"/>
                </a:solidFill>
              </a:rPr>
              <a:t>read words containing taught GPCs and –s, –</a:t>
            </a:r>
            <a:r>
              <a:rPr lang="en-GB" sz="1600" dirty="0" err="1">
                <a:solidFill>
                  <a:schemeClr val="bg1"/>
                </a:solidFill>
              </a:rPr>
              <a:t>es</a:t>
            </a:r>
            <a:r>
              <a:rPr lang="en-GB" sz="1600" dirty="0">
                <a:solidFill>
                  <a:schemeClr val="bg1"/>
                </a:solidFill>
              </a:rPr>
              <a:t>, –</a:t>
            </a:r>
            <a:r>
              <a:rPr lang="en-GB" sz="1600" dirty="0" err="1">
                <a:solidFill>
                  <a:schemeClr val="bg1"/>
                </a:solidFill>
              </a:rPr>
              <a:t>ing</a:t>
            </a:r>
            <a:r>
              <a:rPr lang="en-GB" sz="1600" dirty="0">
                <a:solidFill>
                  <a:schemeClr val="bg1"/>
                </a:solidFill>
              </a:rPr>
              <a:t>, –</a:t>
            </a:r>
            <a:r>
              <a:rPr lang="en-GB" sz="1600" dirty="0" err="1">
                <a:solidFill>
                  <a:schemeClr val="bg1"/>
                </a:solidFill>
              </a:rPr>
              <a:t>ed</a:t>
            </a:r>
            <a:r>
              <a:rPr lang="en-GB" sz="1600" dirty="0">
                <a:solidFill>
                  <a:schemeClr val="bg1"/>
                </a:solidFill>
              </a:rPr>
              <a:t>, –</a:t>
            </a:r>
            <a:r>
              <a:rPr lang="en-GB" sz="1600" dirty="0" err="1">
                <a:solidFill>
                  <a:schemeClr val="bg1"/>
                </a:solidFill>
              </a:rPr>
              <a:t>er</a:t>
            </a:r>
            <a:r>
              <a:rPr lang="en-GB" sz="1600" dirty="0">
                <a:solidFill>
                  <a:schemeClr val="bg1"/>
                </a:solidFill>
              </a:rPr>
              <a:t> and –</a:t>
            </a:r>
            <a:r>
              <a:rPr lang="en-GB" sz="1600" dirty="0" err="1">
                <a:solidFill>
                  <a:schemeClr val="bg1"/>
                </a:solidFill>
              </a:rPr>
              <a:t>est</a:t>
            </a:r>
            <a:r>
              <a:rPr lang="en-GB" sz="1600" dirty="0">
                <a:solidFill>
                  <a:schemeClr val="bg1"/>
                </a:solidFill>
              </a:rPr>
              <a:t> endings</a:t>
            </a:r>
          </a:p>
          <a:p>
            <a:r>
              <a:rPr lang="en-GB" sz="1600" dirty="0">
                <a:solidFill>
                  <a:schemeClr val="bg1"/>
                </a:solidFill>
              </a:rPr>
              <a:t>read other words of more than one syllable that contain taught GPCs </a:t>
            </a:r>
          </a:p>
          <a:p>
            <a:r>
              <a:rPr lang="en-GB" sz="1600" dirty="0">
                <a:solidFill>
                  <a:schemeClr val="bg1"/>
                </a:solidFill>
              </a:rPr>
              <a:t>read words with contractions [for example, I’m, I’ll, we’ll], and understand that the apostrophe represents the omitted letter(s) </a:t>
            </a:r>
          </a:p>
          <a:p>
            <a:r>
              <a:rPr lang="en-GB" sz="1600" dirty="0">
                <a:solidFill>
                  <a:schemeClr val="bg1"/>
                </a:solidFill>
              </a:rPr>
              <a:t>read books aloud, accurately, that are consistent with their developing phonic knowledge and that do not require them to use other strategies to work out words</a:t>
            </a:r>
          </a:p>
          <a:p>
            <a:r>
              <a:rPr lang="en-GB" sz="1600" b="1" dirty="0">
                <a:solidFill>
                  <a:schemeClr val="bg1"/>
                </a:solidFill>
              </a:rPr>
              <a:t>reread these books to build up their fluency and confidence in word reading</a:t>
            </a:r>
          </a:p>
          <a:p>
            <a:pPr marL="0" indent="0">
              <a:buNone/>
            </a:pPr>
            <a:endParaRPr lang="en-GB" sz="1600" dirty="0" smtClean="0">
              <a:solidFill>
                <a:schemeClr val="bg1"/>
              </a:solidFill>
            </a:endParaRPr>
          </a:p>
          <a:p>
            <a:pPr marL="0" indent="0">
              <a:buNone/>
            </a:pPr>
            <a:r>
              <a:rPr lang="en-GB" sz="2000" i="1" dirty="0" smtClean="0">
                <a:solidFill>
                  <a:schemeClr val="bg1"/>
                </a:solidFill>
              </a:rPr>
              <a:t>Fluent word reading greatly assists comprehension, especially when pupils come to read longer books.  </a:t>
            </a:r>
            <a:endParaRPr lang="en-GB" sz="2000" i="1" dirty="0">
              <a:solidFill>
                <a:schemeClr val="bg1"/>
              </a:solidFill>
            </a:endParaRPr>
          </a:p>
        </p:txBody>
      </p:sp>
    </p:spTree>
    <p:extLst>
      <p:ext uri="{BB962C8B-B14F-4D97-AF65-F5344CB8AC3E}">
        <p14:creationId xmlns:p14="http://schemas.microsoft.com/office/powerpoint/2010/main" val="220657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r>
              <a:rPr lang="en-GB" dirty="0" smtClean="0">
                <a:solidFill>
                  <a:srgbClr val="002060"/>
                </a:solidFill>
              </a:rPr>
              <a:t>KS1 – Year 1</a:t>
            </a:r>
            <a:endParaRPr lang="en-GB" dirty="0">
              <a:solidFill>
                <a:srgbClr val="002060"/>
              </a:solidFill>
            </a:endParaRPr>
          </a:p>
        </p:txBody>
      </p:sp>
      <p:sp>
        <p:nvSpPr>
          <p:cNvPr id="2" name="Content Placeholder 1"/>
          <p:cNvSpPr>
            <a:spLocks noGrp="1"/>
          </p:cNvSpPr>
          <p:nvPr>
            <p:ph idx="1"/>
          </p:nvPr>
        </p:nvSpPr>
        <p:spPr>
          <a:xfrm>
            <a:off x="107504" y="1484784"/>
            <a:ext cx="8856984" cy="4137323"/>
          </a:xfrm>
        </p:spPr>
        <p:txBody>
          <a:bodyPr>
            <a:noAutofit/>
          </a:bodyPr>
          <a:lstStyle/>
          <a:p>
            <a:pPr marL="0" indent="0">
              <a:buNone/>
            </a:pPr>
            <a:r>
              <a:rPr lang="en-GB" sz="1400" b="1" dirty="0" smtClean="0">
                <a:solidFill>
                  <a:schemeClr val="bg1"/>
                </a:solidFill>
              </a:rPr>
              <a:t>Comprehension</a:t>
            </a:r>
          </a:p>
          <a:p>
            <a:r>
              <a:rPr lang="en-GB" sz="1400" dirty="0" smtClean="0">
                <a:solidFill>
                  <a:schemeClr val="bg1"/>
                </a:solidFill>
              </a:rPr>
              <a:t>develop </a:t>
            </a:r>
            <a:r>
              <a:rPr lang="en-GB" sz="1400" dirty="0">
                <a:solidFill>
                  <a:schemeClr val="bg1"/>
                </a:solidFill>
              </a:rPr>
              <a:t>pleasure in reading, motivation to read, vocabulary and understanding by: </a:t>
            </a:r>
          </a:p>
          <a:p>
            <a:pPr lvl="1"/>
            <a:r>
              <a:rPr lang="en-GB" sz="1400" dirty="0" smtClean="0">
                <a:solidFill>
                  <a:schemeClr val="bg1"/>
                </a:solidFill>
              </a:rPr>
              <a:t>listening </a:t>
            </a:r>
            <a:r>
              <a:rPr lang="en-GB" sz="1400" dirty="0">
                <a:solidFill>
                  <a:schemeClr val="bg1"/>
                </a:solidFill>
              </a:rPr>
              <a:t>to and discussing a wide range of poems, stories and non-fiction at a level beyond that at which they can read independently</a:t>
            </a:r>
          </a:p>
          <a:p>
            <a:pPr lvl="1"/>
            <a:r>
              <a:rPr lang="en-GB" sz="1400" dirty="0" smtClean="0">
                <a:solidFill>
                  <a:schemeClr val="bg1"/>
                </a:solidFill>
              </a:rPr>
              <a:t>being </a:t>
            </a:r>
            <a:r>
              <a:rPr lang="en-GB" sz="1400" dirty="0">
                <a:solidFill>
                  <a:schemeClr val="bg1"/>
                </a:solidFill>
              </a:rPr>
              <a:t>encouraged to link what they read or hear to their own experiences</a:t>
            </a:r>
          </a:p>
          <a:p>
            <a:pPr lvl="1"/>
            <a:r>
              <a:rPr lang="en-GB" sz="1400" dirty="0" smtClean="0">
                <a:solidFill>
                  <a:schemeClr val="bg1"/>
                </a:solidFill>
              </a:rPr>
              <a:t>becoming </a:t>
            </a:r>
            <a:r>
              <a:rPr lang="en-GB" sz="1400" dirty="0">
                <a:solidFill>
                  <a:schemeClr val="bg1"/>
                </a:solidFill>
              </a:rPr>
              <a:t>very familiar with key stories, fairy stories and traditional tales, retelling them and considering their particular characteristics </a:t>
            </a:r>
          </a:p>
          <a:p>
            <a:pPr lvl="1"/>
            <a:r>
              <a:rPr lang="en-GB" sz="1400" dirty="0" smtClean="0">
                <a:solidFill>
                  <a:schemeClr val="bg1"/>
                </a:solidFill>
              </a:rPr>
              <a:t>recognising </a:t>
            </a:r>
            <a:r>
              <a:rPr lang="en-GB" sz="1400" dirty="0">
                <a:solidFill>
                  <a:schemeClr val="bg1"/>
                </a:solidFill>
              </a:rPr>
              <a:t>and joining in with predictable phrases</a:t>
            </a:r>
          </a:p>
          <a:p>
            <a:pPr lvl="1"/>
            <a:r>
              <a:rPr lang="en-GB" sz="1400" dirty="0">
                <a:solidFill>
                  <a:schemeClr val="bg1"/>
                </a:solidFill>
              </a:rPr>
              <a:t>learning to appreciate rhymes and poems, and to recite some by heart</a:t>
            </a:r>
          </a:p>
          <a:p>
            <a:pPr lvl="1"/>
            <a:r>
              <a:rPr lang="en-GB" sz="1400" dirty="0">
                <a:solidFill>
                  <a:schemeClr val="bg1"/>
                </a:solidFill>
              </a:rPr>
              <a:t>discussing word meanings, linking new meanings to those already </a:t>
            </a:r>
            <a:r>
              <a:rPr lang="en-GB" sz="1400" dirty="0" smtClean="0">
                <a:solidFill>
                  <a:schemeClr val="bg1"/>
                </a:solidFill>
              </a:rPr>
              <a:t>known</a:t>
            </a:r>
          </a:p>
          <a:p>
            <a:pPr marL="301943" lvl="1" indent="0">
              <a:buNone/>
            </a:pPr>
            <a:r>
              <a:rPr lang="en-GB" sz="1400" dirty="0" smtClean="0">
                <a:solidFill>
                  <a:schemeClr val="bg1"/>
                </a:solidFill>
              </a:rPr>
              <a:t> </a:t>
            </a:r>
            <a:endParaRPr lang="en-GB" sz="1400" dirty="0">
              <a:solidFill>
                <a:schemeClr val="bg1"/>
              </a:solidFill>
            </a:endParaRPr>
          </a:p>
          <a:p>
            <a:r>
              <a:rPr lang="en-GB" sz="1400" b="1" dirty="0">
                <a:solidFill>
                  <a:schemeClr val="bg1"/>
                </a:solidFill>
              </a:rPr>
              <a:t>understand both the books they can already read accurately and fluently and those they listen to by: </a:t>
            </a:r>
          </a:p>
          <a:p>
            <a:pPr lvl="1"/>
            <a:r>
              <a:rPr lang="en-GB" sz="1400" dirty="0">
                <a:solidFill>
                  <a:schemeClr val="bg1"/>
                </a:solidFill>
              </a:rPr>
              <a:t>drawing on what they already know or on background information and vocabulary provided by the teacher </a:t>
            </a:r>
          </a:p>
          <a:p>
            <a:pPr lvl="1"/>
            <a:r>
              <a:rPr lang="en-GB" sz="1400" dirty="0">
                <a:solidFill>
                  <a:schemeClr val="bg1"/>
                </a:solidFill>
              </a:rPr>
              <a:t>checking that the text makes sense to them as they read, and correcting inaccurate reading </a:t>
            </a:r>
          </a:p>
          <a:p>
            <a:pPr lvl="1"/>
            <a:r>
              <a:rPr lang="en-GB" sz="1400" dirty="0">
                <a:solidFill>
                  <a:schemeClr val="bg1"/>
                </a:solidFill>
              </a:rPr>
              <a:t>discussing the significance of the title and events </a:t>
            </a:r>
          </a:p>
          <a:p>
            <a:pPr lvl="1"/>
            <a:r>
              <a:rPr lang="en-GB" sz="1400" dirty="0">
                <a:solidFill>
                  <a:schemeClr val="bg1"/>
                </a:solidFill>
              </a:rPr>
              <a:t>making inferences on the basis of what is being said and done</a:t>
            </a:r>
          </a:p>
          <a:p>
            <a:pPr lvl="1"/>
            <a:r>
              <a:rPr lang="en-GB" sz="1400" dirty="0">
                <a:solidFill>
                  <a:schemeClr val="bg1"/>
                </a:solidFill>
              </a:rPr>
              <a:t>predicting what might happen on the basis of what has been read so far</a:t>
            </a:r>
          </a:p>
          <a:p>
            <a:pPr lvl="1"/>
            <a:r>
              <a:rPr lang="en-GB" sz="1400" dirty="0">
                <a:solidFill>
                  <a:schemeClr val="bg1"/>
                </a:solidFill>
              </a:rPr>
              <a:t>participate in discussion about what is read to them, taking turns and listening to what others say</a:t>
            </a:r>
          </a:p>
          <a:p>
            <a:pPr lvl="1"/>
            <a:r>
              <a:rPr lang="en-GB" sz="1400" dirty="0">
                <a:solidFill>
                  <a:schemeClr val="bg1"/>
                </a:solidFill>
              </a:rPr>
              <a:t>explain clearly their understanding of what is read to them</a:t>
            </a:r>
          </a:p>
          <a:p>
            <a:pPr marL="0" indent="0">
              <a:buNone/>
            </a:pPr>
            <a:endParaRPr lang="en-GB" sz="1600" dirty="0">
              <a:solidFill>
                <a:schemeClr val="bg1"/>
              </a:solidFill>
            </a:endParaRPr>
          </a:p>
        </p:txBody>
      </p:sp>
    </p:spTree>
    <p:extLst>
      <p:ext uri="{BB962C8B-B14F-4D97-AF65-F5344CB8AC3E}">
        <p14:creationId xmlns:p14="http://schemas.microsoft.com/office/powerpoint/2010/main" val="2499079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r>
              <a:rPr lang="en-GB" dirty="0" smtClean="0">
                <a:solidFill>
                  <a:srgbClr val="002060"/>
                </a:solidFill>
              </a:rPr>
              <a:t>KS1 – Year 2</a:t>
            </a:r>
            <a:endParaRPr lang="en-GB" dirty="0">
              <a:solidFill>
                <a:srgbClr val="002060"/>
              </a:solidFill>
            </a:endParaRPr>
          </a:p>
        </p:txBody>
      </p:sp>
      <p:sp>
        <p:nvSpPr>
          <p:cNvPr id="2" name="Content Placeholder 1"/>
          <p:cNvSpPr>
            <a:spLocks noGrp="1"/>
          </p:cNvSpPr>
          <p:nvPr>
            <p:ph idx="1"/>
          </p:nvPr>
        </p:nvSpPr>
        <p:spPr>
          <a:xfrm>
            <a:off x="232373" y="1412776"/>
            <a:ext cx="8892480" cy="4137323"/>
          </a:xfrm>
        </p:spPr>
        <p:txBody>
          <a:bodyPr>
            <a:noAutofit/>
          </a:bodyPr>
          <a:lstStyle/>
          <a:p>
            <a:pPr marL="0" indent="0">
              <a:buNone/>
            </a:pPr>
            <a:r>
              <a:rPr lang="en-GB" sz="2000" dirty="0" smtClean="0">
                <a:solidFill>
                  <a:schemeClr val="bg1"/>
                </a:solidFill>
              </a:rPr>
              <a:t>Decoding</a:t>
            </a:r>
          </a:p>
          <a:p>
            <a:r>
              <a:rPr lang="en-GB" sz="2000" dirty="0" smtClean="0">
                <a:solidFill>
                  <a:schemeClr val="bg1"/>
                </a:solidFill>
              </a:rPr>
              <a:t>continue </a:t>
            </a:r>
            <a:r>
              <a:rPr lang="en-GB" sz="2000" dirty="0">
                <a:solidFill>
                  <a:schemeClr val="bg1"/>
                </a:solidFill>
              </a:rPr>
              <a:t>to apply phonic knowledge and skills as the route to decode words until automatic decoding has become embedded and reading is fluent</a:t>
            </a:r>
          </a:p>
          <a:p>
            <a:r>
              <a:rPr lang="en-GB" sz="2000" dirty="0">
                <a:solidFill>
                  <a:schemeClr val="bg1"/>
                </a:solidFill>
              </a:rPr>
              <a:t>read accurately by blending the sounds in words that contain the graphemes taught so far, especially recognising alternative sounds for graphemes</a:t>
            </a:r>
          </a:p>
          <a:p>
            <a:r>
              <a:rPr lang="en-GB" sz="2000" dirty="0">
                <a:solidFill>
                  <a:schemeClr val="bg1"/>
                </a:solidFill>
              </a:rPr>
              <a:t>read accurately words of two or more syllables that contain the same graphemes as above</a:t>
            </a:r>
          </a:p>
          <a:p>
            <a:r>
              <a:rPr lang="en-GB" sz="2000" dirty="0">
                <a:solidFill>
                  <a:schemeClr val="bg1"/>
                </a:solidFill>
              </a:rPr>
              <a:t>read words containing common suffixes</a:t>
            </a:r>
          </a:p>
          <a:p>
            <a:r>
              <a:rPr lang="en-GB" sz="2000" dirty="0">
                <a:solidFill>
                  <a:schemeClr val="bg1"/>
                </a:solidFill>
              </a:rPr>
              <a:t>read further common exception words, noting unusual correspondences between spelling and sound and where these occur in the word</a:t>
            </a:r>
          </a:p>
          <a:p>
            <a:r>
              <a:rPr lang="en-GB" sz="2000" dirty="0">
                <a:solidFill>
                  <a:schemeClr val="bg1"/>
                </a:solidFill>
              </a:rPr>
              <a:t>read most words quickly and accurately, without overt sounding and blending, when they have been frequently encountered</a:t>
            </a:r>
          </a:p>
          <a:p>
            <a:r>
              <a:rPr lang="en-GB" sz="2000" dirty="0">
                <a:solidFill>
                  <a:schemeClr val="bg1"/>
                </a:solidFill>
              </a:rPr>
              <a:t>read aloud books closely matched to their improving phonic knowledge, sounding out unfamiliar words accurately, automatically and without undue hesitation</a:t>
            </a:r>
          </a:p>
          <a:p>
            <a:r>
              <a:rPr lang="en-GB" sz="2000" b="1" dirty="0">
                <a:solidFill>
                  <a:schemeClr val="bg1"/>
                </a:solidFill>
              </a:rPr>
              <a:t>reread these books to build up their fluency and confidence in word reading</a:t>
            </a:r>
          </a:p>
          <a:p>
            <a:pPr marL="0" indent="0">
              <a:buNone/>
            </a:pPr>
            <a:endParaRPr lang="en-GB" sz="2000" dirty="0"/>
          </a:p>
        </p:txBody>
      </p:sp>
    </p:spTree>
    <p:extLst>
      <p:ext uri="{BB962C8B-B14F-4D97-AF65-F5344CB8AC3E}">
        <p14:creationId xmlns:p14="http://schemas.microsoft.com/office/powerpoint/2010/main" val="3409274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solidFill>
                  <a:srgbClr val="002060"/>
                </a:solidFill>
              </a:rPr>
              <a:t>The National Curriculum</a:t>
            </a:r>
            <a:br>
              <a:rPr lang="en-GB" dirty="0" smtClean="0">
                <a:solidFill>
                  <a:srgbClr val="002060"/>
                </a:solidFill>
              </a:rPr>
            </a:br>
            <a:r>
              <a:rPr lang="en-GB" dirty="0" smtClean="0">
                <a:solidFill>
                  <a:srgbClr val="002060"/>
                </a:solidFill>
              </a:rPr>
              <a:t>KS1 – Year 2</a:t>
            </a:r>
            <a:endParaRPr lang="en-GB" dirty="0">
              <a:solidFill>
                <a:srgbClr val="002060"/>
              </a:solidFill>
            </a:endParaRPr>
          </a:p>
        </p:txBody>
      </p:sp>
      <p:sp>
        <p:nvSpPr>
          <p:cNvPr id="2" name="Content Placeholder 1"/>
          <p:cNvSpPr>
            <a:spLocks noGrp="1"/>
          </p:cNvSpPr>
          <p:nvPr>
            <p:ph idx="1"/>
          </p:nvPr>
        </p:nvSpPr>
        <p:spPr>
          <a:xfrm>
            <a:off x="0" y="1628800"/>
            <a:ext cx="9144000" cy="5001419"/>
          </a:xfrm>
        </p:spPr>
        <p:txBody>
          <a:bodyPr>
            <a:normAutofit fontScale="25000" lnSpcReduction="20000"/>
          </a:bodyPr>
          <a:lstStyle/>
          <a:p>
            <a:pPr marL="0" indent="0">
              <a:buNone/>
            </a:pPr>
            <a:r>
              <a:rPr lang="en-GB" sz="6000" dirty="0" smtClean="0">
                <a:solidFill>
                  <a:schemeClr val="bg1"/>
                </a:solidFill>
              </a:rPr>
              <a:t>Comprehension </a:t>
            </a:r>
          </a:p>
          <a:p>
            <a:r>
              <a:rPr lang="en-GB" sz="6000" dirty="0" smtClean="0">
                <a:solidFill>
                  <a:schemeClr val="bg1"/>
                </a:solidFill>
              </a:rPr>
              <a:t>develop </a:t>
            </a:r>
            <a:r>
              <a:rPr lang="en-GB" sz="6000" dirty="0">
                <a:solidFill>
                  <a:schemeClr val="bg1"/>
                </a:solidFill>
              </a:rPr>
              <a:t>pleasure in reading, motivation to read, vocabulary and understanding by: </a:t>
            </a:r>
          </a:p>
          <a:p>
            <a:pPr lvl="1"/>
            <a:r>
              <a:rPr lang="en-GB" sz="6000" dirty="0">
                <a:solidFill>
                  <a:schemeClr val="bg1"/>
                </a:solidFill>
              </a:rPr>
              <a:t>listening to, discussing and expressing views about a wide range of contemporary and classic poetry, stories and non-fiction at a level beyond that at which they can read independently </a:t>
            </a:r>
          </a:p>
          <a:p>
            <a:pPr lvl="1"/>
            <a:r>
              <a:rPr lang="en-GB" sz="6000" dirty="0">
                <a:solidFill>
                  <a:schemeClr val="bg1"/>
                </a:solidFill>
              </a:rPr>
              <a:t>discussing the sequence of events in books and how items of information are related</a:t>
            </a:r>
          </a:p>
          <a:p>
            <a:pPr lvl="1"/>
            <a:r>
              <a:rPr lang="en-GB" sz="6000" dirty="0">
                <a:solidFill>
                  <a:schemeClr val="bg1"/>
                </a:solidFill>
              </a:rPr>
              <a:t>becoming increasingly familiar with and retelling a wider range of stories, fairy stories and traditional tales</a:t>
            </a:r>
          </a:p>
          <a:p>
            <a:pPr lvl="1"/>
            <a:r>
              <a:rPr lang="en-GB" sz="6000" dirty="0">
                <a:solidFill>
                  <a:schemeClr val="bg1"/>
                </a:solidFill>
              </a:rPr>
              <a:t>being introduced to non-fiction books that are structured in different ways</a:t>
            </a:r>
          </a:p>
          <a:p>
            <a:pPr lvl="1"/>
            <a:r>
              <a:rPr lang="en-GB" sz="6000" dirty="0">
                <a:solidFill>
                  <a:schemeClr val="bg1"/>
                </a:solidFill>
              </a:rPr>
              <a:t>recognising simple recurring literary language in stories and poetry</a:t>
            </a:r>
          </a:p>
          <a:p>
            <a:pPr lvl="1"/>
            <a:r>
              <a:rPr lang="en-GB" sz="6000" dirty="0">
                <a:solidFill>
                  <a:schemeClr val="bg1"/>
                </a:solidFill>
              </a:rPr>
              <a:t>discussing and clarifying the meanings of words, linking new meanings to known vocabulary</a:t>
            </a:r>
          </a:p>
          <a:p>
            <a:pPr lvl="1"/>
            <a:r>
              <a:rPr lang="en-GB" sz="6000" dirty="0">
                <a:solidFill>
                  <a:schemeClr val="bg1"/>
                </a:solidFill>
              </a:rPr>
              <a:t>discussing their favourite words and phrases</a:t>
            </a:r>
          </a:p>
          <a:p>
            <a:pPr lvl="1"/>
            <a:r>
              <a:rPr lang="en-GB" sz="6000" dirty="0">
                <a:solidFill>
                  <a:schemeClr val="bg1"/>
                </a:solidFill>
              </a:rPr>
              <a:t>continuing to build up a repertoire of poems learnt by heart, appreciating these and reciting some, with appropriate intonation to make the meaning clear</a:t>
            </a:r>
          </a:p>
          <a:p>
            <a:r>
              <a:rPr lang="en-GB" sz="6000" dirty="0">
                <a:solidFill>
                  <a:schemeClr val="bg1"/>
                </a:solidFill>
              </a:rPr>
              <a:t>understand both the books that they can already read accurately and fluently and those that they listen to by: </a:t>
            </a:r>
          </a:p>
          <a:p>
            <a:pPr lvl="1"/>
            <a:r>
              <a:rPr lang="en-GB" sz="6000" dirty="0">
                <a:solidFill>
                  <a:schemeClr val="bg1"/>
                </a:solidFill>
              </a:rPr>
              <a:t>drawing on what they already know or on background information and vocabulary provided by the teacher</a:t>
            </a:r>
          </a:p>
          <a:p>
            <a:pPr lvl="1"/>
            <a:r>
              <a:rPr lang="en-GB" sz="6000" dirty="0">
                <a:solidFill>
                  <a:schemeClr val="bg1"/>
                </a:solidFill>
              </a:rPr>
              <a:t>checking that the text makes sense to them as they read, and correcting inaccurate reading</a:t>
            </a:r>
          </a:p>
          <a:p>
            <a:pPr lvl="1"/>
            <a:r>
              <a:rPr lang="en-GB" sz="6000" dirty="0">
                <a:solidFill>
                  <a:schemeClr val="bg1"/>
                </a:solidFill>
              </a:rPr>
              <a:t>making inferences on the basis of what is being said and done </a:t>
            </a:r>
          </a:p>
          <a:p>
            <a:pPr lvl="1"/>
            <a:r>
              <a:rPr lang="en-GB" sz="6000" dirty="0">
                <a:solidFill>
                  <a:schemeClr val="bg1"/>
                </a:solidFill>
              </a:rPr>
              <a:t>answering and asking questions </a:t>
            </a:r>
          </a:p>
          <a:p>
            <a:pPr lvl="1"/>
            <a:r>
              <a:rPr lang="en-GB" sz="6000" dirty="0">
                <a:solidFill>
                  <a:schemeClr val="bg1"/>
                </a:solidFill>
              </a:rPr>
              <a:t>predicting what might happen on the basis of what has been read so far</a:t>
            </a:r>
          </a:p>
          <a:p>
            <a:r>
              <a:rPr lang="en-GB" sz="6000" dirty="0">
                <a:solidFill>
                  <a:schemeClr val="bg1"/>
                </a:solidFill>
              </a:rPr>
              <a:t>participate in discussion about books, poems and other works that are read to them and those that they can read for themselves, taking turns and listening to what others say</a:t>
            </a:r>
          </a:p>
          <a:p>
            <a:r>
              <a:rPr lang="en-GB" sz="6000" dirty="0">
                <a:solidFill>
                  <a:schemeClr val="bg1"/>
                </a:solidFill>
              </a:rPr>
              <a:t>explain and discuss their understanding of books, poems and other material, both those that they listen to and those that they read for themselves</a:t>
            </a:r>
          </a:p>
          <a:p>
            <a:pPr marL="0" indent="0">
              <a:buNone/>
            </a:pPr>
            <a:endParaRPr lang="en-GB" sz="2800" dirty="0"/>
          </a:p>
        </p:txBody>
      </p:sp>
    </p:spTree>
    <p:extLst>
      <p:ext uri="{BB962C8B-B14F-4D97-AF65-F5344CB8AC3E}">
        <p14:creationId xmlns:p14="http://schemas.microsoft.com/office/powerpoint/2010/main" val="2843279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solidFill>
                  <a:srgbClr val="002060"/>
                </a:solidFill>
              </a:rPr>
              <a:t>What we do</a:t>
            </a:r>
            <a:endParaRPr lang="en-GB" dirty="0">
              <a:solidFill>
                <a:srgbClr val="002060"/>
              </a:solidFill>
            </a:endParaRPr>
          </a:p>
        </p:txBody>
      </p:sp>
      <p:sp>
        <p:nvSpPr>
          <p:cNvPr id="2" name="Content Placeholder 1"/>
          <p:cNvSpPr>
            <a:spLocks noGrp="1"/>
          </p:cNvSpPr>
          <p:nvPr>
            <p:ph idx="1"/>
          </p:nvPr>
        </p:nvSpPr>
        <p:spPr/>
        <p:txBody>
          <a:bodyPr>
            <a:normAutofit fontScale="70000" lnSpcReduction="20000"/>
          </a:bodyPr>
          <a:lstStyle/>
          <a:p>
            <a:r>
              <a:rPr lang="en-GB" b="1" dirty="0" smtClean="0">
                <a:solidFill>
                  <a:schemeClr val="bg1"/>
                </a:solidFill>
              </a:rPr>
              <a:t>1 – to – 1 reading </a:t>
            </a:r>
          </a:p>
          <a:p>
            <a:r>
              <a:rPr lang="en-GB" b="1" dirty="0" smtClean="0">
                <a:solidFill>
                  <a:schemeClr val="bg1"/>
                </a:solidFill>
              </a:rPr>
              <a:t>Guiding reading</a:t>
            </a:r>
          </a:p>
          <a:p>
            <a:r>
              <a:rPr lang="en-GB" b="1" dirty="0" smtClean="0">
                <a:solidFill>
                  <a:schemeClr val="bg1"/>
                </a:solidFill>
              </a:rPr>
              <a:t>Children have time to read on their own </a:t>
            </a:r>
          </a:p>
          <a:p>
            <a:r>
              <a:rPr lang="en-GB" b="1" dirty="0">
                <a:solidFill>
                  <a:schemeClr val="bg1"/>
                </a:solidFill>
              </a:rPr>
              <a:t>Class </a:t>
            </a:r>
            <a:r>
              <a:rPr lang="en-GB" b="1" dirty="0" smtClean="0">
                <a:solidFill>
                  <a:schemeClr val="bg1"/>
                </a:solidFill>
              </a:rPr>
              <a:t>books</a:t>
            </a:r>
          </a:p>
          <a:p>
            <a:r>
              <a:rPr lang="en-GB" b="1" dirty="0" smtClean="0">
                <a:solidFill>
                  <a:schemeClr val="bg1"/>
                </a:solidFill>
              </a:rPr>
              <a:t>Celebrated authors / author of the term </a:t>
            </a:r>
            <a:endParaRPr lang="en-GB" b="1" dirty="0">
              <a:solidFill>
                <a:schemeClr val="bg1"/>
              </a:solidFill>
            </a:endParaRPr>
          </a:p>
          <a:p>
            <a:r>
              <a:rPr lang="en-GB" b="1" dirty="0" smtClean="0">
                <a:solidFill>
                  <a:schemeClr val="bg1"/>
                </a:solidFill>
              </a:rPr>
              <a:t>Visit to the well stocked school library </a:t>
            </a:r>
          </a:p>
          <a:p>
            <a:r>
              <a:rPr lang="en-GB" b="1" dirty="0" smtClean="0">
                <a:solidFill>
                  <a:schemeClr val="bg1"/>
                </a:solidFill>
              </a:rPr>
              <a:t>World Book Day</a:t>
            </a:r>
          </a:p>
          <a:p>
            <a:r>
              <a:rPr lang="en-GB" b="1" dirty="0" smtClean="0">
                <a:solidFill>
                  <a:schemeClr val="bg1"/>
                </a:solidFill>
              </a:rPr>
              <a:t>Author visits</a:t>
            </a:r>
          </a:p>
          <a:p>
            <a:r>
              <a:rPr lang="en-GB" b="1" dirty="0" smtClean="0">
                <a:solidFill>
                  <a:schemeClr val="bg1"/>
                </a:solidFill>
              </a:rPr>
              <a:t>Books used within writing units</a:t>
            </a:r>
          </a:p>
          <a:p>
            <a:r>
              <a:rPr lang="en-GB" b="1" dirty="0" smtClean="0">
                <a:solidFill>
                  <a:schemeClr val="bg1"/>
                </a:solidFill>
              </a:rPr>
              <a:t>Book reviews and recommendations </a:t>
            </a:r>
          </a:p>
          <a:p>
            <a:r>
              <a:rPr lang="en-GB" b="1" dirty="0" smtClean="0">
                <a:solidFill>
                  <a:schemeClr val="bg1"/>
                </a:solidFill>
              </a:rPr>
              <a:t>Reading across all subjects </a:t>
            </a:r>
          </a:p>
          <a:p>
            <a:r>
              <a:rPr lang="en-GB" b="1" dirty="0" smtClean="0">
                <a:solidFill>
                  <a:schemeClr val="bg1"/>
                </a:solidFill>
              </a:rPr>
              <a:t>Library summer reading challenge</a:t>
            </a:r>
          </a:p>
          <a:p>
            <a:r>
              <a:rPr lang="en-GB" b="1" dirty="0" smtClean="0">
                <a:solidFill>
                  <a:schemeClr val="bg1"/>
                </a:solidFill>
              </a:rPr>
              <a:t>School reading challenges </a:t>
            </a:r>
            <a:endParaRPr lang="en-GB" b="1" dirty="0">
              <a:solidFill>
                <a:schemeClr val="bg1"/>
              </a:solidFill>
            </a:endParaRPr>
          </a:p>
        </p:txBody>
      </p:sp>
    </p:spTree>
    <p:extLst>
      <p:ext uri="{BB962C8B-B14F-4D97-AF65-F5344CB8AC3E}">
        <p14:creationId xmlns:p14="http://schemas.microsoft.com/office/powerpoint/2010/main" val="2428870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TotalTime>
  <Words>1797</Words>
  <Application>Microsoft Office PowerPoint</Application>
  <PresentationFormat>On-screen Show (4:3)</PresentationFormat>
  <Paragraphs>150</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KS1 READING WORKSHOP</vt:lpstr>
      <vt:lpstr>The National Curriculum </vt:lpstr>
      <vt:lpstr>The Early Years Framework </vt:lpstr>
      <vt:lpstr>The National Curriculum </vt:lpstr>
      <vt:lpstr>The National Curriculum KS1 – Year 1</vt:lpstr>
      <vt:lpstr>The National Curriculum KS1 – Year 1</vt:lpstr>
      <vt:lpstr>The National Curriculum KS1 – Year 2</vt:lpstr>
      <vt:lpstr>The National Curriculum KS1 – Year 2</vt:lpstr>
      <vt:lpstr>What we do</vt:lpstr>
      <vt:lpstr>How children learn to read</vt:lpstr>
      <vt:lpstr>PowerPoint Presentation</vt:lpstr>
      <vt:lpstr>PowerPoint Presentation</vt:lpstr>
      <vt:lpstr>PowerPoint Presentation</vt:lpstr>
      <vt:lpstr>What you can do</vt:lpstr>
      <vt:lpstr>Children learning to read</vt:lpstr>
      <vt:lpstr>The next stage …</vt:lpstr>
      <vt:lpstr>What do you do if you have a struggling or reluctant reader?</vt:lpstr>
      <vt:lpstr>More Able EYFS</vt:lpstr>
      <vt:lpstr>More able EYFS - Fiction</vt:lpstr>
      <vt:lpstr>More Able EYFS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KS1 READING WORKSHOP</dc:title>
  <dc:creator>Angie Hughes</dc:creator>
  <cp:lastModifiedBy>Corinne Barnes</cp:lastModifiedBy>
  <cp:revision>18</cp:revision>
  <cp:lastPrinted>2016-01-14T18:44:54Z</cp:lastPrinted>
  <dcterms:created xsi:type="dcterms:W3CDTF">2016-01-13T20:57:38Z</dcterms:created>
  <dcterms:modified xsi:type="dcterms:W3CDTF">2020-02-11T14:57:31Z</dcterms:modified>
</cp:coreProperties>
</file>