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0"/>
  </p:notesMasterIdLst>
  <p:sldIdLst>
    <p:sldId id="256" r:id="rId2"/>
    <p:sldId id="273" r:id="rId3"/>
    <p:sldId id="281" r:id="rId4"/>
    <p:sldId id="258" r:id="rId5"/>
    <p:sldId id="272" r:id="rId6"/>
    <p:sldId id="261" r:id="rId7"/>
    <p:sldId id="279" r:id="rId8"/>
    <p:sldId id="267" r:id="rId9"/>
    <p:sldId id="275" r:id="rId10"/>
    <p:sldId id="276" r:id="rId11"/>
    <p:sldId id="269" r:id="rId12"/>
    <p:sldId id="277" r:id="rId13"/>
    <p:sldId id="278" r:id="rId14"/>
    <p:sldId id="265" r:id="rId15"/>
    <p:sldId id="271" r:id="rId16"/>
    <p:sldId id="284" r:id="rId17"/>
    <p:sldId id="282" r:id="rId18"/>
    <p:sldId id="28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8" autoAdjust="0"/>
    <p:restoredTop sz="94660"/>
  </p:normalViewPr>
  <p:slideViewPr>
    <p:cSldViewPr>
      <p:cViewPr>
        <p:scale>
          <a:sx n="76" d="100"/>
          <a:sy n="76" d="100"/>
        </p:scale>
        <p:origin x="-2010" y="-7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BBB956-4E30-4386-9C05-BA9438992860}" type="datetimeFigureOut">
              <a:rPr lang="en-GB" smtClean="0"/>
              <a:pPr/>
              <a:t>11/02/2020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E1C2FC-6E7B-4D3F-A502-3D600456843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809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Like driving a car – I no longer</a:t>
            </a:r>
            <a:r>
              <a:rPr lang="en-GB" baseline="0" dirty="0" smtClean="0"/>
              <a:t> have to think about it.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E1C2FC-6E7B-4D3F-A502-3D6004568430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1564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These are the key aims for the new curriculum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E1C2FC-6E7B-4D3F-A502-3D6004568430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9002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Distributive Law says that multiplying a number by a group of numbers added together is the same as doing each multiplication separately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E1C2FC-6E7B-4D3F-A502-3D6004568430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48122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1.6 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E1C2FC-6E7B-4D3F-A502-3D6004568430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19400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E1C2FC-6E7B-4D3F-A502-3D6004568430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55170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76</a:t>
            </a:r>
            <a:r>
              <a:rPr lang="en-GB" smtClean="0"/>
              <a:t>% H&amp;C 72%bucks </a:t>
            </a:r>
            <a:r>
              <a:rPr lang="en-GB" dirty="0" smtClean="0"/>
              <a:t>70% </a:t>
            </a:r>
            <a:r>
              <a:rPr lang="en-GB" dirty="0" err="1" smtClean="0"/>
              <a:t>nat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E1C2FC-6E7B-4D3F-A502-3D6004568430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18910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C4C75-9D5F-493D-8CE3-155AD78AF102}" type="datetimeFigureOut">
              <a:rPr lang="en-GB" smtClean="0"/>
              <a:pPr/>
              <a:t>11/02/2020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3B097-D5F3-4BBC-AAB6-FC581A5AA191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C4C75-9D5F-493D-8CE3-155AD78AF102}" type="datetimeFigureOut">
              <a:rPr lang="en-GB" smtClean="0"/>
              <a:pPr/>
              <a:t>11/02/2020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3B097-D5F3-4BBC-AAB6-FC581A5AA19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C4C75-9D5F-493D-8CE3-155AD78AF102}" type="datetimeFigureOut">
              <a:rPr lang="en-GB" smtClean="0"/>
              <a:pPr/>
              <a:t>11/02/2020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3B097-D5F3-4BBC-AAB6-FC581A5AA19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C4C75-9D5F-493D-8CE3-155AD78AF102}" type="datetimeFigureOut">
              <a:rPr lang="en-GB" smtClean="0"/>
              <a:pPr/>
              <a:t>11/02/2020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3B097-D5F3-4BBC-AAB6-FC581A5AA19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C4C75-9D5F-493D-8CE3-155AD78AF102}" type="datetimeFigureOut">
              <a:rPr lang="en-GB" smtClean="0"/>
              <a:pPr/>
              <a:t>11/02/2020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3B097-D5F3-4BBC-AAB6-FC581A5AA191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C4C75-9D5F-493D-8CE3-155AD78AF102}" type="datetimeFigureOut">
              <a:rPr lang="en-GB" smtClean="0"/>
              <a:pPr/>
              <a:t>11/02/2020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3B097-D5F3-4BBC-AAB6-FC581A5AA19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C4C75-9D5F-493D-8CE3-155AD78AF102}" type="datetimeFigureOut">
              <a:rPr lang="en-GB" smtClean="0"/>
              <a:pPr/>
              <a:t>11/02/2020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3B097-D5F3-4BBC-AAB6-FC581A5AA191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C4C75-9D5F-493D-8CE3-155AD78AF102}" type="datetimeFigureOut">
              <a:rPr lang="en-GB" smtClean="0"/>
              <a:pPr/>
              <a:t>11/02/2020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3B097-D5F3-4BBC-AAB6-FC581A5AA19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C4C75-9D5F-493D-8CE3-155AD78AF102}" type="datetimeFigureOut">
              <a:rPr lang="en-GB" smtClean="0"/>
              <a:pPr/>
              <a:t>11/02/2020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3B097-D5F3-4BBC-AAB6-FC581A5AA19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C4C75-9D5F-493D-8CE3-155AD78AF102}" type="datetimeFigureOut">
              <a:rPr lang="en-GB" smtClean="0"/>
              <a:pPr/>
              <a:t>11/02/2020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3B097-D5F3-4BBC-AAB6-FC581A5AA191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C4C75-9D5F-493D-8CE3-155AD78AF102}" type="datetimeFigureOut">
              <a:rPr lang="en-GB" smtClean="0"/>
              <a:pPr/>
              <a:t>11/02/2020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3B097-D5F3-4BBC-AAB6-FC581A5AA19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E9C4C75-9D5F-493D-8CE3-155AD78AF102}" type="datetimeFigureOut">
              <a:rPr lang="en-GB" smtClean="0"/>
              <a:pPr/>
              <a:t>11/02/2020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96B3B097-D5F3-4BBC-AAB6-FC581A5AA191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9592" y="908720"/>
            <a:ext cx="7772400" cy="1470025"/>
          </a:xfrm>
        </p:spPr>
        <p:txBody>
          <a:bodyPr/>
          <a:lstStyle/>
          <a:p>
            <a:r>
              <a:rPr lang="en-GB" b="1" dirty="0" smtClean="0">
                <a:latin typeface="Arial Rounded MT Bold" panose="020F0704030504030204" pitchFamily="34" charset="0"/>
              </a:rPr>
              <a:t>Maths Mastery</a:t>
            </a:r>
            <a:endParaRPr lang="en-GB" b="1" dirty="0">
              <a:latin typeface="Arial Rounded MT Bold" panose="020F070403050403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848872" cy="2567136"/>
          </a:xfrm>
        </p:spPr>
        <p:txBody>
          <a:bodyPr>
            <a:noAutofit/>
          </a:bodyPr>
          <a:lstStyle/>
          <a:p>
            <a:r>
              <a:rPr lang="en-GB" sz="4400" b="1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What does it mean for </a:t>
            </a:r>
            <a:r>
              <a:rPr lang="en-GB" sz="4400" b="1" dirty="0" err="1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Hawridge</a:t>
            </a:r>
            <a:r>
              <a:rPr lang="en-GB" sz="4400" b="1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 and </a:t>
            </a:r>
            <a:r>
              <a:rPr lang="en-GB" sz="4400" b="1" dirty="0" err="1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Cholesbury</a:t>
            </a:r>
            <a:r>
              <a:rPr lang="en-GB" sz="4400" b="1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?</a:t>
            </a:r>
          </a:p>
          <a:p>
            <a:endParaRPr lang="en-GB" sz="4400" b="1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endParaRPr lang="en-GB" sz="3200" b="1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1488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Reasoning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827584" y="1556792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Year 6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611560" y="2136339"/>
            <a:ext cx="763284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3200" dirty="0"/>
          </a:p>
          <a:p>
            <a:r>
              <a:rPr lang="en-GB" sz="3200" dirty="0"/>
              <a:t>	</a:t>
            </a:r>
          </a:p>
        </p:txBody>
      </p:sp>
      <p:sp>
        <p:nvSpPr>
          <p:cNvPr id="4" name="Rectangle 3"/>
          <p:cNvSpPr/>
          <p:nvPr/>
        </p:nvSpPr>
        <p:spPr>
          <a:xfrm>
            <a:off x="179512" y="2136339"/>
            <a:ext cx="8462416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/>
              <a:t>Three pupils are asked to estimate the answer to the sum 4243 + 1734</a:t>
            </a:r>
            <a:r>
              <a:rPr lang="en-GB" sz="2400" dirty="0" smtClean="0"/>
              <a:t>.</a:t>
            </a:r>
          </a:p>
          <a:p>
            <a:r>
              <a:rPr lang="en-GB" sz="2400" dirty="0"/>
              <a:t/>
            </a:r>
            <a:br>
              <a:rPr lang="en-GB" sz="2400" dirty="0"/>
            </a:br>
            <a:r>
              <a:rPr lang="en-GB" sz="2400" dirty="0"/>
              <a:t>Andrew says, ‘To the nearest 100, the answer will be 5900.’</a:t>
            </a:r>
            <a:br>
              <a:rPr lang="en-GB" sz="2400" dirty="0"/>
            </a:br>
            <a:r>
              <a:rPr lang="en-GB" sz="2400" dirty="0"/>
              <a:t>Bilal says, ‘To the nearest 50, the answer will be 6000.’</a:t>
            </a:r>
            <a:br>
              <a:rPr lang="en-GB" sz="2400" dirty="0"/>
            </a:br>
            <a:r>
              <a:rPr lang="en-GB" sz="2400" dirty="0"/>
              <a:t>Cheng says, ‘To the nearest 10, the answer will be 5970</a:t>
            </a:r>
            <a:r>
              <a:rPr lang="en-GB" sz="2400" dirty="0" smtClean="0"/>
              <a:t>.’</a:t>
            </a:r>
          </a:p>
          <a:p>
            <a:r>
              <a:rPr lang="en-GB" sz="2400" dirty="0"/>
              <a:t/>
            </a:r>
            <a:br>
              <a:rPr lang="en-GB" sz="2400" dirty="0"/>
            </a:br>
            <a:r>
              <a:rPr lang="en-GB" sz="2400" dirty="0"/>
              <a:t>Do you agree with Andrew, Bilal or Cheng?</a:t>
            </a:r>
            <a:br>
              <a:rPr lang="en-GB" sz="2400" dirty="0"/>
            </a:br>
            <a:r>
              <a:rPr lang="en-GB" sz="2400" dirty="0"/>
              <a:t>Can you explain their reasoning?</a:t>
            </a:r>
            <a:r>
              <a:rPr lang="en-GB" sz="4000" dirty="0"/>
              <a:t/>
            </a:r>
            <a:br>
              <a:rPr lang="en-GB" sz="4000" dirty="0"/>
            </a:br>
            <a:endParaRPr lang="en-GB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5908630"/>
            <a:ext cx="6199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0070C0"/>
                </a:solidFill>
              </a:rPr>
              <a:t>Round any whole number to a required degree of accuracy</a:t>
            </a:r>
            <a:endParaRPr lang="en-GB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4018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Problem Solving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/>
          <a:srcRect l="6792" t="15182" r="7654" b="12334"/>
          <a:stretch/>
        </p:blipFill>
        <p:spPr>
          <a:xfrm>
            <a:off x="2542784" y="1878904"/>
            <a:ext cx="4371583" cy="325676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11560" y="1196752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Year 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033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Problem Solving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427168" cy="4525963"/>
          </a:xfrm>
        </p:spPr>
        <p:txBody>
          <a:bodyPr>
            <a:noAutofit/>
          </a:bodyPr>
          <a:lstStyle/>
          <a:p>
            <a:r>
              <a:rPr lang="en-GB" sz="3600" dirty="0"/>
              <a:t>I am thinking of 2 secret numbers where the sum of the numbers is 16 and the product is 48. What are my secret numbers? </a:t>
            </a:r>
            <a:endParaRPr lang="en-GB" sz="3600" dirty="0" smtClean="0"/>
          </a:p>
          <a:p>
            <a:endParaRPr lang="en-GB" sz="3600" dirty="0"/>
          </a:p>
          <a:p>
            <a:r>
              <a:rPr lang="en-GB" sz="3600" dirty="0" smtClean="0"/>
              <a:t>Can </a:t>
            </a:r>
            <a:r>
              <a:rPr lang="en-GB" sz="3600" dirty="0"/>
              <a:t>you make up 2 secret numbers and tell somebody what the sum and product are?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1560" y="1196752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Year 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033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Problem Solving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19256" cy="4525963"/>
          </a:xfrm>
        </p:spPr>
        <p:txBody>
          <a:bodyPr>
            <a:normAutofit fontScale="92500"/>
          </a:bodyPr>
          <a:lstStyle/>
          <a:p>
            <a:r>
              <a:rPr lang="en-GB" dirty="0"/>
              <a:t>A scientist measured the temperature each day for one week at 06:00.</a:t>
            </a:r>
            <a:br>
              <a:rPr lang="en-GB" dirty="0"/>
            </a:br>
            <a:r>
              <a:rPr lang="en-GB" dirty="0"/>
              <a:t>On Sunday the temperature was 1·6°C.</a:t>
            </a:r>
            <a:br>
              <a:rPr lang="en-GB" dirty="0"/>
            </a:br>
            <a:r>
              <a:rPr lang="en-GB" dirty="0"/>
              <a:t>On Monday the temperature had fallen by 3°C.</a:t>
            </a:r>
            <a:br>
              <a:rPr lang="en-GB" dirty="0"/>
            </a:br>
            <a:r>
              <a:rPr lang="en-GB" dirty="0"/>
              <a:t>On Tuesday the temperature had fallen by 2·1°C.</a:t>
            </a:r>
            <a:br>
              <a:rPr lang="en-GB" dirty="0"/>
            </a:br>
            <a:r>
              <a:rPr lang="en-GB" dirty="0"/>
              <a:t>On Wednesday the temperature had risen by 1·6°C.</a:t>
            </a:r>
            <a:br>
              <a:rPr lang="en-GB" dirty="0"/>
            </a:br>
            <a:r>
              <a:rPr lang="en-GB" dirty="0"/>
              <a:t>On Thursday the temperature had risen by 4·2°C.</a:t>
            </a:r>
            <a:br>
              <a:rPr lang="en-GB" dirty="0"/>
            </a:br>
            <a:r>
              <a:rPr lang="en-GB" dirty="0"/>
              <a:t>On Friday the temperature had fallen by 0·9°C.</a:t>
            </a:r>
            <a:br>
              <a:rPr lang="en-GB" dirty="0"/>
            </a:br>
            <a:r>
              <a:rPr lang="en-GB" dirty="0"/>
              <a:t>On Saturday the temperature had risen by 0·2°C.</a:t>
            </a:r>
            <a:br>
              <a:rPr lang="en-GB" dirty="0"/>
            </a:br>
            <a:r>
              <a:rPr lang="en-GB" dirty="0"/>
              <a:t>What was the temperature on Saturday?</a:t>
            </a:r>
            <a:br>
              <a:rPr lang="en-GB" dirty="0"/>
            </a:b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611560" y="1196752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Year 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033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Future Maths Lessons at H&amp;C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931224" cy="4525963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Shared discussion and reasoning – encouraging children to share strategies and learn from each other</a:t>
            </a:r>
          </a:p>
          <a:p>
            <a:r>
              <a:rPr lang="en-GB" dirty="0" smtClean="0"/>
              <a:t>Greater use of resources to help children see what they are doing – give meaning to calculations</a:t>
            </a:r>
          </a:p>
          <a:p>
            <a:r>
              <a:rPr lang="en-GB" dirty="0" smtClean="0"/>
              <a:t>The whole class working on the objectives for their year group with multiple opportunities to apply their knowledge in different ways</a:t>
            </a:r>
            <a:endParaRPr lang="en-GB" dirty="0"/>
          </a:p>
          <a:p>
            <a:r>
              <a:rPr lang="en-GB" dirty="0" smtClean="0"/>
              <a:t>Greater </a:t>
            </a:r>
            <a:r>
              <a:rPr lang="en-GB" dirty="0"/>
              <a:t>emphasis on pupils setting their own level of challenge</a:t>
            </a:r>
          </a:p>
          <a:p>
            <a:r>
              <a:rPr lang="en-GB" dirty="0" smtClean="0"/>
              <a:t>Move </a:t>
            </a:r>
            <a:r>
              <a:rPr lang="en-GB" dirty="0"/>
              <a:t>away from fixed groups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5024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67544" y="681780"/>
            <a:ext cx="33843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spc="-1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Assessment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043608" y="1700808"/>
            <a:ext cx="7488832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GB" sz="2800" dirty="0" smtClean="0"/>
              <a:t>On-going formative assessments in lessons – checking ability to apply knowledge</a:t>
            </a:r>
          </a:p>
          <a:p>
            <a:endParaRPr lang="en-GB" sz="28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GB" sz="2800" dirty="0"/>
              <a:t>Learning </a:t>
            </a:r>
            <a:r>
              <a:rPr lang="en-GB" sz="2800" dirty="0" smtClean="0"/>
              <a:t>Ladders tracking tool</a:t>
            </a:r>
          </a:p>
          <a:p>
            <a:endParaRPr lang="en-GB" sz="2800" dirty="0"/>
          </a:p>
          <a:p>
            <a:pPr marL="285750" indent="-285750">
              <a:buFont typeface="Arial" pitchFamily="34" charset="0"/>
              <a:buChar char="•"/>
            </a:pPr>
            <a:r>
              <a:rPr lang="en-GB" sz="2800" dirty="0" err="1" smtClean="0"/>
              <a:t>Headstart</a:t>
            </a:r>
            <a:r>
              <a:rPr lang="en-GB" sz="2800" dirty="0" smtClean="0"/>
              <a:t>  Assessments</a:t>
            </a:r>
          </a:p>
          <a:p>
            <a:endParaRPr lang="en-GB" sz="2800" dirty="0"/>
          </a:p>
          <a:p>
            <a:r>
              <a:rPr lang="en-GB" sz="2800" dirty="0" smtClean="0"/>
              <a:t>All used to inform future teaching</a:t>
            </a:r>
          </a:p>
          <a:p>
            <a:pPr marL="285750" indent="-285750">
              <a:buFont typeface="Arial" pitchFamily="34" charset="0"/>
              <a:buChar char="•"/>
            </a:pPr>
            <a:endParaRPr lang="en-GB" dirty="0" smtClean="0"/>
          </a:p>
          <a:p>
            <a:pPr marL="285750" indent="-285750">
              <a:buFont typeface="Arial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1648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9219" y="2060848"/>
            <a:ext cx="8928992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/>
              <a:t>National assessment at the end of Key Stages 1 and </a:t>
            </a:r>
            <a:r>
              <a:rPr lang="en-GB" sz="2800" dirty="0" smtClean="0"/>
              <a:t>2 aims </a:t>
            </a:r>
            <a:r>
              <a:rPr lang="en-GB" sz="2800" dirty="0"/>
              <a:t>to assess </a:t>
            </a:r>
            <a:r>
              <a:rPr lang="en-GB" sz="2800" dirty="0" smtClean="0"/>
              <a:t>pupils</a:t>
            </a:r>
            <a:r>
              <a:rPr lang="en-GB" sz="2800" dirty="0"/>
              <a:t>’ mastery of both the content </a:t>
            </a:r>
            <a:r>
              <a:rPr lang="en-GB" sz="2800" dirty="0" smtClean="0"/>
              <a:t>of the </a:t>
            </a:r>
            <a:r>
              <a:rPr lang="en-GB" sz="2800" dirty="0"/>
              <a:t>curriculum and the depth of their </a:t>
            </a:r>
            <a:r>
              <a:rPr lang="en-GB" sz="2800" dirty="0" smtClean="0"/>
              <a:t>understanding and </a:t>
            </a:r>
            <a:r>
              <a:rPr lang="en-GB" sz="2800" dirty="0"/>
              <a:t>application of mathematics. </a:t>
            </a:r>
            <a:endParaRPr lang="en-GB" sz="2800" dirty="0" smtClean="0"/>
          </a:p>
          <a:p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467544" y="681780"/>
            <a:ext cx="33843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spc="-1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Assessment</a:t>
            </a:r>
          </a:p>
        </p:txBody>
      </p:sp>
    </p:spTree>
    <p:extLst>
      <p:ext uri="{BB962C8B-B14F-4D97-AF65-F5344CB8AC3E}">
        <p14:creationId xmlns:p14="http://schemas.microsoft.com/office/powerpoint/2010/main" val="2918528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339" y="106225"/>
            <a:ext cx="7924800" cy="1143000"/>
          </a:xfrm>
        </p:spPr>
        <p:txBody>
          <a:bodyPr/>
          <a:lstStyle/>
          <a:p>
            <a:r>
              <a:rPr lang="en-GB" dirty="0" smtClean="0"/>
              <a:t>Teaching for Mastery</a:t>
            </a:r>
            <a:endParaRPr lang="en-GB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052736"/>
            <a:ext cx="6624736" cy="4774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5844927"/>
            <a:ext cx="7490097" cy="1013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980728"/>
            <a:ext cx="1403648" cy="136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512" y="2564904"/>
            <a:ext cx="1584176" cy="13489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79512" y="4361408"/>
            <a:ext cx="3384376" cy="1331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389459" y="4149080"/>
            <a:ext cx="1754541" cy="1218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6" name="Picture 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452320" y="1196752"/>
            <a:ext cx="1466081" cy="9661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10"/>
          <p:cNvSpPr/>
          <p:nvPr/>
        </p:nvSpPr>
        <p:spPr>
          <a:xfrm>
            <a:off x="7087027" y="5517232"/>
            <a:ext cx="205697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/>
              <a:t>Martin </a:t>
            </a:r>
            <a:r>
              <a:rPr lang="en-GB" dirty="0" err="1" smtClean="0"/>
              <a:t>Adsett</a:t>
            </a:r>
            <a:r>
              <a:rPr lang="en-GB" dirty="0" smtClean="0"/>
              <a:t> </a:t>
            </a:r>
          </a:p>
          <a:p>
            <a:r>
              <a:rPr lang="en-GB" dirty="0" smtClean="0"/>
              <a:t>Mastery Specialist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644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2881" y="188640"/>
            <a:ext cx="7924800" cy="1143000"/>
          </a:xfrm>
        </p:spPr>
        <p:txBody>
          <a:bodyPr/>
          <a:lstStyle/>
          <a:p>
            <a:r>
              <a:rPr lang="en-GB" dirty="0" smtClean="0"/>
              <a:t>Teaching for Mastery</a:t>
            </a:r>
            <a:endParaRPr lang="en-GB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1052736"/>
            <a:ext cx="5040560" cy="36330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4509120"/>
            <a:ext cx="7490097" cy="1013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1187624" y="5301208"/>
            <a:ext cx="66967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800" dirty="0"/>
          </a:p>
        </p:txBody>
      </p:sp>
      <p:pic>
        <p:nvPicPr>
          <p:cNvPr id="5017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3608" y="5661248"/>
            <a:ext cx="1296144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2411760" y="5589240"/>
            <a:ext cx="59766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</a:t>
            </a:r>
            <a:r>
              <a:rPr lang="en-GB" sz="60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</a:t>
            </a:r>
            <a:r>
              <a:rPr lang="en-GB" sz="60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 </a:t>
            </a:r>
            <a:r>
              <a:rPr lang="en-GB" sz="60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</a:t>
            </a:r>
            <a:r>
              <a:rPr lang="en-GB" sz="60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</a:t>
            </a:r>
            <a:r>
              <a:rPr lang="en-GB" sz="60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</a:t>
            </a:r>
            <a:r>
              <a:rPr lang="en-GB" sz="60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re</a:t>
            </a:r>
            <a:r>
              <a:rPr lang="en-GB" sz="60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</a:t>
            </a:r>
            <a:endParaRPr lang="en-GB" sz="60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6269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0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/>
          <a:lstStyle/>
          <a:p>
            <a:r>
              <a:rPr lang="en-GB" b="1" dirty="0" smtClean="0"/>
              <a:t>What is Mastery?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755576" y="1700808"/>
            <a:ext cx="784887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dirty="0" smtClean="0"/>
              <a:t>Mastery of maths means a deep, long-term, secure and adaptable understanding of the subject.</a:t>
            </a:r>
          </a:p>
          <a:p>
            <a:endParaRPr lang="en-GB" sz="3600" dirty="0" smtClean="0"/>
          </a:p>
        </p:txBody>
      </p:sp>
      <p:sp>
        <p:nvSpPr>
          <p:cNvPr id="6" name="Rectangle 5"/>
          <p:cNvSpPr/>
          <p:nvPr/>
        </p:nvSpPr>
        <p:spPr>
          <a:xfrm>
            <a:off x="749330" y="3212976"/>
            <a:ext cx="7848872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3600" dirty="0" smtClean="0"/>
          </a:p>
          <a:p>
            <a:pPr>
              <a:buFont typeface="Arial" pitchFamily="34" charset="0"/>
              <a:buChar char="•"/>
            </a:pPr>
            <a:r>
              <a:rPr lang="en-GB" sz="2800" dirty="0">
                <a:latin typeface="Blackadder ITC" panose="04020505051007020D02" pitchFamily="82" charset="0"/>
              </a:rPr>
              <a:t>I know how </a:t>
            </a:r>
            <a:r>
              <a:rPr lang="en-GB" sz="2800" dirty="0" smtClean="0">
                <a:latin typeface="Blackadder ITC" panose="04020505051007020D02" pitchFamily="82" charset="0"/>
              </a:rPr>
              <a:t>to </a:t>
            </a:r>
            <a:r>
              <a:rPr lang="en-GB" sz="2800" dirty="0">
                <a:latin typeface="Blackadder ITC" panose="04020505051007020D02" pitchFamily="82" charset="0"/>
              </a:rPr>
              <a:t>do </a:t>
            </a:r>
            <a:r>
              <a:rPr lang="en-GB" sz="2800" dirty="0" smtClean="0">
                <a:latin typeface="Blackadder ITC" panose="04020505051007020D02" pitchFamily="82" charset="0"/>
              </a:rPr>
              <a:t>it and why </a:t>
            </a:r>
            <a:endParaRPr lang="en-GB" sz="2800" dirty="0">
              <a:latin typeface="Blackadder ITC" panose="04020505051007020D02" pitchFamily="82" charset="0"/>
            </a:endParaRPr>
          </a:p>
          <a:p>
            <a:pPr>
              <a:buFont typeface="Arial" pitchFamily="34" charset="0"/>
              <a:buChar char="•"/>
            </a:pPr>
            <a:r>
              <a:rPr lang="en-GB" sz="2800" dirty="0">
                <a:latin typeface="Blackadder ITC" panose="04020505051007020D02" pitchFamily="82" charset="0"/>
              </a:rPr>
              <a:t>It becomes automatic and I don’t need to think about it- for example driving a car </a:t>
            </a:r>
          </a:p>
          <a:p>
            <a:pPr>
              <a:buFont typeface="Arial" pitchFamily="34" charset="0"/>
              <a:buChar char="•"/>
            </a:pPr>
            <a:r>
              <a:rPr lang="en-GB" sz="2800" dirty="0">
                <a:latin typeface="Blackadder ITC" panose="04020505051007020D02" pitchFamily="82" charset="0"/>
              </a:rPr>
              <a:t>I’m really good at doing it – painting a room, or a picture</a:t>
            </a:r>
          </a:p>
          <a:p>
            <a:pPr>
              <a:buFont typeface="Arial" pitchFamily="34" charset="0"/>
              <a:buChar char="•"/>
            </a:pPr>
            <a:r>
              <a:rPr lang="en-GB" sz="2800" dirty="0">
                <a:latin typeface="Blackadder ITC" panose="04020505051007020D02" pitchFamily="82" charset="0"/>
              </a:rPr>
              <a:t>I can show someone else how to do it.</a:t>
            </a:r>
          </a:p>
          <a:p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644663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KS2 Arithmetic Paper</a:t>
            </a:r>
            <a:endParaRPr lang="en-GB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556792"/>
            <a:ext cx="6552728" cy="2561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C:\Users\Deborah.morgan\AppData\Local\Microsoft\Windows\Temporary Internet Files\Content.Outlook\XFTW6GH3\WP_20160601_00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3789040"/>
            <a:ext cx="5148064" cy="2889477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868144" y="3861048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Does this demonstrate mastery?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5643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/>
          <a:lstStyle/>
          <a:p>
            <a:r>
              <a:rPr lang="en-GB" b="1" dirty="0" smtClean="0"/>
              <a:t>The Background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683568" y="1484784"/>
            <a:ext cx="820891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sz="2800" dirty="0" smtClean="0"/>
              <a:t>Increasing concern that Britain is falling in international rankings for Maths attainment.</a:t>
            </a:r>
          </a:p>
          <a:p>
            <a:pPr>
              <a:buFont typeface="Arial" pitchFamily="34" charset="0"/>
              <a:buChar char="•"/>
            </a:pPr>
            <a:endParaRPr lang="en-GB" sz="2800" dirty="0" smtClean="0"/>
          </a:p>
          <a:p>
            <a:pPr>
              <a:buFont typeface="Arial" pitchFamily="34" charset="0"/>
              <a:buChar char="•"/>
            </a:pPr>
            <a:r>
              <a:rPr lang="en-GB" sz="2800" dirty="0" smtClean="0"/>
              <a:t>Growing evidence from other countries that there are better ways of teaching Maths than those used in the UK.</a:t>
            </a:r>
          </a:p>
          <a:p>
            <a:pPr>
              <a:buFont typeface="Arial" pitchFamily="34" charset="0"/>
              <a:buChar char="•"/>
            </a:pPr>
            <a:endParaRPr lang="en-GB" sz="2800" dirty="0" smtClean="0"/>
          </a:p>
          <a:p>
            <a:pPr>
              <a:buFont typeface="Arial" pitchFamily="34" charset="0"/>
              <a:buChar char="•"/>
            </a:pPr>
            <a:r>
              <a:rPr lang="en-GB" sz="2800" dirty="0" smtClean="0"/>
              <a:t>Inability of pupils at all levels to apply their knowledge.</a:t>
            </a:r>
          </a:p>
          <a:p>
            <a:pPr>
              <a:buFont typeface="Arial" pitchFamily="34" charset="0"/>
              <a:buChar char="•"/>
            </a:pPr>
            <a:endParaRPr lang="en-GB" sz="2800" dirty="0" smtClean="0"/>
          </a:p>
          <a:p>
            <a:pPr>
              <a:buFont typeface="Arial" pitchFamily="34" charset="0"/>
              <a:buChar char="•"/>
            </a:pPr>
            <a:r>
              <a:rPr lang="en-GB" sz="2800" dirty="0" smtClean="0"/>
              <a:t>Disconnection between Maths in the classroom and Maths in real life.</a:t>
            </a:r>
          </a:p>
          <a:p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644663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n-GB" b="1" dirty="0" smtClean="0"/>
              <a:t>Key aims of national curriculum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r>
              <a:rPr lang="en-GB" sz="3600" b="1" dirty="0" smtClean="0"/>
              <a:t>fluency</a:t>
            </a:r>
            <a:r>
              <a:rPr lang="en-GB" sz="3600" dirty="0" smtClean="0"/>
              <a:t> (rapid and accurate recall and application of facts and concepts)</a:t>
            </a:r>
          </a:p>
          <a:p>
            <a:r>
              <a:rPr lang="en-GB" sz="3600" dirty="0" smtClean="0"/>
              <a:t>a growing confidence to </a:t>
            </a:r>
            <a:r>
              <a:rPr lang="en-GB" sz="3600" b="1" dirty="0" smtClean="0"/>
              <a:t>reason </a:t>
            </a:r>
            <a:r>
              <a:rPr lang="en-GB" sz="3600" dirty="0" smtClean="0"/>
              <a:t>mathematically</a:t>
            </a:r>
          </a:p>
          <a:p>
            <a:r>
              <a:rPr lang="en-GB" sz="3600" dirty="0" smtClean="0"/>
              <a:t>the ability to apply maths to </a:t>
            </a:r>
            <a:r>
              <a:rPr lang="en-GB" sz="3600" b="1" dirty="0" smtClean="0"/>
              <a:t>solve problems</a:t>
            </a:r>
            <a:r>
              <a:rPr lang="en-GB" sz="3600" dirty="0" smtClean="0"/>
              <a:t>, to conjecture and to test hypotheses.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44663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u="sng" dirty="0" smtClean="0"/>
              <a:t>What does a mastery curriculum </a:t>
            </a:r>
            <a:br>
              <a:rPr lang="en-GB" b="1" u="sng" dirty="0" smtClean="0"/>
            </a:br>
            <a:r>
              <a:rPr lang="en-GB" b="1" u="sng" dirty="0" smtClean="0"/>
              <a:t>look like?</a:t>
            </a:r>
            <a:endParaRPr lang="en-GB" b="1" u="sng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67544" y="1412776"/>
            <a:ext cx="8064896" cy="478112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GB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GB" dirty="0" smtClean="0"/>
              <a:t>Longer time on each topic – less jumping around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 smtClean="0"/>
              <a:t>Fewer topics in the earlier years to allow for learning in depth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 smtClean="0"/>
              <a:t>Greater use of practical resources, pictures and images to help children make connections and so retain knowledge more easily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 smtClean="0"/>
              <a:t>Opportunities for reasoning and problem solving built in to every lesson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 smtClean="0"/>
              <a:t>Lessons carefully planned to address possible misconceptions and to allow children to make links in their learning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 smtClean="0"/>
              <a:t>Flexible groupings – all children given access to all tasks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3801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Concrete, Pictorial and Abstract </a:t>
            </a:r>
            <a:endParaRPr lang="en-GB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412776"/>
            <a:ext cx="4872211" cy="4019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23528" y="5589240"/>
            <a:ext cx="85689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Mathematics is an abstract subject, representations have the potential to provide access and develop understanding. </a:t>
            </a:r>
          </a:p>
        </p:txBody>
      </p:sp>
    </p:spTree>
    <p:extLst>
      <p:ext uri="{BB962C8B-B14F-4D97-AF65-F5344CB8AC3E}">
        <p14:creationId xmlns:p14="http://schemas.microsoft.com/office/powerpoint/2010/main" val="2904432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/>
          <a:srcRect l="8299" t="30657" r="11396" b="18200"/>
          <a:stretch/>
        </p:blipFill>
        <p:spPr>
          <a:xfrm>
            <a:off x="2123728" y="2564904"/>
            <a:ext cx="5386193" cy="1841326"/>
          </a:xfrm>
          <a:prstGeom prst="rect">
            <a:avLst/>
          </a:prstGeom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Reasoning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827584" y="1556792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Year 2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395536" y="5013176"/>
            <a:ext cx="83884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0070C0"/>
                </a:solidFill>
              </a:rPr>
              <a:t>Recall and use multiplication and division facts for 2,5 and 10 multiplication tables</a:t>
            </a:r>
          </a:p>
          <a:p>
            <a:r>
              <a:rPr lang="en-GB" dirty="0" smtClean="0">
                <a:solidFill>
                  <a:srgbClr val="0070C0"/>
                </a:solidFill>
              </a:rPr>
              <a:t>Solve problems involving multiplication and division, using materials, arrays, repeated addition, mental methods, and multiplication and division facts</a:t>
            </a:r>
            <a:endParaRPr lang="en-GB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4018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Reasoning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251520" y="1232972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Year 4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467544" y="1602304"/>
            <a:ext cx="727280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/>
              <a:t>• </a:t>
            </a:r>
            <a:r>
              <a:rPr lang="en-GB" sz="2800" dirty="0"/>
              <a:t>Complete these calculations: </a:t>
            </a:r>
            <a:endParaRPr lang="en-GB" sz="2800" dirty="0" smtClean="0"/>
          </a:p>
          <a:p>
            <a:r>
              <a:rPr lang="en-GB" sz="2800" dirty="0"/>
              <a:t>7 x 8=          </a:t>
            </a:r>
          </a:p>
          <a:p>
            <a:r>
              <a:rPr lang="en-GB" sz="2800" dirty="0" smtClean="0"/>
              <a:t>5 </a:t>
            </a:r>
            <a:r>
              <a:rPr lang="en-GB" sz="2800" dirty="0"/>
              <a:t>x 6 = </a:t>
            </a:r>
            <a:endParaRPr lang="en-GB" sz="2800" dirty="0" smtClean="0"/>
          </a:p>
          <a:p>
            <a:r>
              <a:rPr lang="en-GB" sz="2800" dirty="0"/>
              <a:t>12 x 4 = </a:t>
            </a:r>
            <a:endParaRPr lang="en-GB" sz="2800" dirty="0" smtClean="0"/>
          </a:p>
          <a:p>
            <a:r>
              <a:rPr lang="en-GB" sz="2800" dirty="0" smtClean="0"/>
              <a:t>7 </a:t>
            </a:r>
            <a:r>
              <a:rPr lang="en-GB" sz="2800" dirty="0"/>
              <a:t>x 4 x 2</a:t>
            </a:r>
            <a:r>
              <a:rPr lang="en-GB" sz="2800" dirty="0" smtClean="0"/>
              <a:t>=</a:t>
            </a:r>
          </a:p>
          <a:p>
            <a:r>
              <a:rPr lang="en-GB" sz="2800" dirty="0" smtClean="0"/>
              <a:t>5 </a:t>
            </a:r>
            <a:r>
              <a:rPr lang="en-GB" sz="2800" dirty="0"/>
              <a:t>x 3 x 2</a:t>
            </a:r>
            <a:r>
              <a:rPr lang="en-GB" sz="2800" dirty="0" smtClean="0"/>
              <a:t>=</a:t>
            </a:r>
          </a:p>
          <a:p>
            <a:r>
              <a:rPr lang="en-GB" sz="2800" dirty="0" smtClean="0"/>
              <a:t>12 </a:t>
            </a:r>
            <a:r>
              <a:rPr lang="en-GB" sz="2800" dirty="0"/>
              <a:t>x 2 x 2=  </a:t>
            </a:r>
          </a:p>
          <a:p>
            <a:r>
              <a:rPr lang="en-GB" sz="2800" dirty="0"/>
              <a:t>Which calculations have the same answer? Can you explain </a:t>
            </a:r>
            <a:r>
              <a:rPr lang="en-GB" sz="2800" dirty="0" smtClean="0"/>
              <a:t>why?</a:t>
            </a:r>
            <a:r>
              <a:rPr lang="en-GB" sz="2800" dirty="0"/>
              <a:t>	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1520" y="5734008"/>
            <a:ext cx="8366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0070C0"/>
                </a:solidFill>
              </a:rPr>
              <a:t>Solve problems involving multiplying and adding, including using the distributive </a:t>
            </a:r>
          </a:p>
          <a:p>
            <a:r>
              <a:rPr lang="en-GB" dirty="0" smtClean="0">
                <a:solidFill>
                  <a:srgbClr val="0070C0"/>
                </a:solidFill>
              </a:rPr>
              <a:t>law to multiply two digit numbers by one digit…</a:t>
            </a:r>
            <a:endParaRPr lang="en-GB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4018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1453</TotalTime>
  <Words>705</Words>
  <Application>Microsoft Office PowerPoint</Application>
  <PresentationFormat>On-screen Show (4:3)</PresentationFormat>
  <Paragraphs>105</Paragraphs>
  <Slides>18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Clarity</vt:lpstr>
      <vt:lpstr>Maths Mastery</vt:lpstr>
      <vt:lpstr>What is Mastery?</vt:lpstr>
      <vt:lpstr>KS2 Arithmetic Paper</vt:lpstr>
      <vt:lpstr>The Background</vt:lpstr>
      <vt:lpstr>Key aims of national curriculum</vt:lpstr>
      <vt:lpstr>What does a mastery curriculum  look like?</vt:lpstr>
      <vt:lpstr>Concrete, Pictorial and Abstract </vt:lpstr>
      <vt:lpstr>Reasoning</vt:lpstr>
      <vt:lpstr>Reasoning</vt:lpstr>
      <vt:lpstr>Reasoning</vt:lpstr>
      <vt:lpstr>Problem Solving</vt:lpstr>
      <vt:lpstr>Problem Solving</vt:lpstr>
      <vt:lpstr>Problem Solving</vt:lpstr>
      <vt:lpstr>Future Maths Lessons at H&amp;C</vt:lpstr>
      <vt:lpstr>PowerPoint Presentation</vt:lpstr>
      <vt:lpstr>PowerPoint Presentation</vt:lpstr>
      <vt:lpstr>Teaching for Mastery</vt:lpstr>
      <vt:lpstr>Teaching for Mastery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ethos for a successful Primary School……</dc:title>
  <dc:creator>Fiona</dc:creator>
  <cp:lastModifiedBy>Corinne Barnes</cp:lastModifiedBy>
  <cp:revision>81</cp:revision>
  <dcterms:created xsi:type="dcterms:W3CDTF">2015-11-14T13:15:16Z</dcterms:created>
  <dcterms:modified xsi:type="dcterms:W3CDTF">2020-02-11T15:12:49Z</dcterms:modified>
</cp:coreProperties>
</file>