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6" r:id="rId2"/>
    <p:sldId id="272" r:id="rId3"/>
    <p:sldId id="283" r:id="rId4"/>
    <p:sldId id="284" r:id="rId5"/>
    <p:sldId id="285" r:id="rId6"/>
    <p:sldId id="286" r:id="rId7"/>
    <p:sldId id="287" r:id="rId8"/>
  </p:sldIdLst>
  <p:sldSz cx="9906000" cy="6858000" type="A4"/>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Patrick Hand" panose="00000500000000000000" pitchFamily="2" charset="0"/>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C4/CDq9YycnDfllT8PvdA==" hashData="l0D3KoTqnqgkpIjE7eLzzTYOE31XhME2ZnH38hsHJosxW8z25hFC/aK+m8XEKUaXxfZh2F4ogafJaY3RsLfzQ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5FF"/>
    <a:srgbClr val="FFFF61"/>
    <a:srgbClr val="FEBE7E"/>
    <a:srgbClr val="FE8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1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59BBAF-DE67-4D97-8305-7DB324F6044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71894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9BBAF-DE67-4D97-8305-7DB324F6044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38498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9BBAF-DE67-4D97-8305-7DB324F6044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8360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9BBAF-DE67-4D97-8305-7DB324F6044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122855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9BBAF-DE67-4D97-8305-7DB324F6044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345149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59BBAF-DE67-4D97-8305-7DB324F60441}"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215558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59BBAF-DE67-4D97-8305-7DB324F60441}"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184891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59BBAF-DE67-4D97-8305-7DB324F60441}"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308475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9BBAF-DE67-4D97-8305-7DB324F60441}"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27167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59BBAF-DE67-4D97-8305-7DB324F60441}"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39588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59BBAF-DE67-4D97-8305-7DB324F60441}"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C0A63-7597-4399-B8FB-2EF027CE4D2A}" type="slidenum">
              <a:rPr lang="en-GB" smtClean="0"/>
              <a:t>‹#›</a:t>
            </a:fld>
            <a:endParaRPr lang="en-GB"/>
          </a:p>
        </p:txBody>
      </p:sp>
    </p:spTree>
    <p:extLst>
      <p:ext uri="{BB962C8B-B14F-4D97-AF65-F5344CB8AC3E}">
        <p14:creationId xmlns:p14="http://schemas.microsoft.com/office/powerpoint/2010/main" val="244957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9BBAF-DE67-4D97-8305-7DB324F60441}" type="datetimeFigureOut">
              <a:rPr lang="en-GB" smtClean="0"/>
              <a:t>26/11/2020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C0A63-7597-4399-B8FB-2EF027CE4D2A}" type="slidenum">
              <a:rPr lang="en-GB" smtClean="0"/>
              <a:t>‹#›</a:t>
            </a:fld>
            <a:endParaRPr lang="en-GB"/>
          </a:p>
        </p:txBody>
      </p:sp>
    </p:spTree>
    <p:extLst>
      <p:ext uri="{BB962C8B-B14F-4D97-AF65-F5344CB8AC3E}">
        <p14:creationId xmlns:p14="http://schemas.microsoft.com/office/powerpoint/2010/main" val="2902124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www.elsa-support.co.uk/"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15.xml"/><Relationship Id="rId7"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D9FC8D-2EF4-4F5D-B8BD-7AB88AFCD0E2}"/>
              </a:ext>
            </a:extLst>
          </p:cNvPr>
          <p:cNvSpPr txBox="1"/>
          <p:nvPr>
            <p:custDataLst>
              <p:tags r:id="rId1"/>
            </p:custDataLst>
          </p:nvPr>
        </p:nvSpPr>
        <p:spPr>
          <a:xfrm>
            <a:off x="2848992" y="1961965"/>
            <a:ext cx="4208015" cy="2185214"/>
          </a:xfrm>
          <a:prstGeom prst="rect">
            <a:avLst/>
          </a:prstGeom>
          <a:noFill/>
        </p:spPr>
        <p:txBody>
          <a:bodyPr wrap="square" rtlCol="0">
            <a:spAutoFit/>
          </a:bodyPr>
          <a:lstStyle/>
          <a:p>
            <a:pPr algn="ctr"/>
            <a:r>
              <a:rPr lang="en-GB" sz="8800" dirty="0">
                <a:latin typeface="Patrick Hand" panose="00000500000000000000" pitchFamily="2" charset="0"/>
              </a:rPr>
              <a:t>5 </a:t>
            </a:r>
            <a:r>
              <a:rPr lang="en-GB" sz="4800" dirty="0">
                <a:latin typeface="Patrick Hand" panose="00000500000000000000" pitchFamily="2" charset="0"/>
              </a:rPr>
              <a:t>ways to wellbeing</a:t>
            </a:r>
          </a:p>
        </p:txBody>
      </p:sp>
      <p:sp>
        <p:nvSpPr>
          <p:cNvPr id="13" name="TextBox 12">
            <a:extLst>
              <a:ext uri="{FF2B5EF4-FFF2-40B4-BE49-F238E27FC236}">
                <a16:creationId xmlns:a16="http://schemas.microsoft.com/office/drawing/2014/main" id="{EF04AAB3-8319-4709-A1B3-9B43BD572ABB}"/>
              </a:ext>
            </a:extLst>
          </p:cNvPr>
          <p:cNvSpPr txBox="1"/>
          <p:nvPr>
            <p:custDataLst>
              <p:tags r:id="rId2"/>
            </p:custDataLst>
          </p:nvPr>
        </p:nvSpPr>
        <p:spPr>
          <a:xfrm>
            <a:off x="4086571" y="6338058"/>
            <a:ext cx="2867487" cy="646331"/>
          </a:xfrm>
          <a:prstGeom prst="rect">
            <a:avLst/>
          </a:prstGeom>
          <a:noFill/>
        </p:spPr>
        <p:txBody>
          <a:bodyPr wrap="square" rtlCol="0">
            <a:spAutoFit/>
          </a:bodyPr>
          <a:lstStyle/>
          <a:p>
            <a:r>
              <a:rPr lang="en-GB" dirty="0">
                <a:latin typeface="Patrick Hand" panose="00000500000000000000" pitchFamily="2" charset="0"/>
                <a:hlinkClick r:id="rId5"/>
              </a:rPr>
              <a:t>www.elsa-support.co.uk</a:t>
            </a:r>
            <a:endParaRPr lang="en-GB" dirty="0">
              <a:latin typeface="Patrick Hand" panose="00000500000000000000" pitchFamily="2" charset="0"/>
            </a:endParaRPr>
          </a:p>
          <a:p>
            <a:endParaRPr lang="en-GB" dirty="0">
              <a:latin typeface="Patrick Hand" panose="00000500000000000000" pitchFamily="2" charset="0"/>
            </a:endParaRPr>
          </a:p>
        </p:txBody>
      </p:sp>
    </p:spTree>
    <p:extLst>
      <p:ext uri="{BB962C8B-B14F-4D97-AF65-F5344CB8AC3E}">
        <p14:creationId xmlns:p14="http://schemas.microsoft.com/office/powerpoint/2010/main" val="37027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8A7D07-8569-4C2D-92C3-3F5C61BAE1C8}"/>
              </a:ext>
            </a:extLst>
          </p:cNvPr>
          <p:cNvSpPr txBox="1"/>
          <p:nvPr>
            <p:custDataLst>
              <p:tags r:id="rId1"/>
            </p:custDataLst>
          </p:nvPr>
        </p:nvSpPr>
        <p:spPr>
          <a:xfrm>
            <a:off x="1509205" y="1428335"/>
            <a:ext cx="8221648" cy="1477328"/>
          </a:xfrm>
          <a:prstGeom prst="rect">
            <a:avLst/>
          </a:prstGeom>
          <a:noFill/>
        </p:spPr>
        <p:txBody>
          <a:bodyPr wrap="square" rtlCol="0">
            <a:spAutoFit/>
          </a:bodyPr>
          <a:lstStyle/>
          <a:p>
            <a:r>
              <a:rPr lang="en-GB" dirty="0">
                <a:latin typeface="Patrick Hand" panose="00000500000000000000" pitchFamily="2" charset="0"/>
              </a:rPr>
              <a:t>Making a connection with other people can feel AMAZING! Connecting with others makes you feel like you belong, you are important and you are valued. Belonging helps raise your self esteem.</a:t>
            </a:r>
          </a:p>
          <a:p>
            <a:endParaRPr lang="en-GB" dirty="0">
              <a:latin typeface="Patrick Hand" panose="00000500000000000000" pitchFamily="2" charset="0"/>
            </a:endParaRPr>
          </a:p>
          <a:p>
            <a:r>
              <a:rPr lang="en-GB" dirty="0">
                <a:latin typeface="Patrick Hand" panose="00000500000000000000" pitchFamily="2" charset="0"/>
              </a:rPr>
              <a:t>You can connect with people in lots of different ways. Try and connect with someone </a:t>
            </a:r>
            <a:r>
              <a:rPr lang="en-GB" b="1" dirty="0">
                <a:latin typeface="Patrick Hand" panose="00000500000000000000" pitchFamily="2" charset="0"/>
              </a:rPr>
              <a:t>EVERY</a:t>
            </a:r>
            <a:r>
              <a:rPr lang="en-GB" dirty="0">
                <a:latin typeface="Patrick Hand" panose="00000500000000000000" pitchFamily="2" charset="0"/>
              </a:rPr>
              <a:t> day.</a:t>
            </a:r>
          </a:p>
          <a:p>
            <a:endParaRPr lang="en-GB" dirty="0">
              <a:latin typeface="Patrick Hand" panose="00000500000000000000" pitchFamily="2" charset="0"/>
            </a:endParaRPr>
          </a:p>
        </p:txBody>
      </p:sp>
      <p:sp>
        <p:nvSpPr>
          <p:cNvPr id="8" name="TextBox 7">
            <a:extLst>
              <a:ext uri="{FF2B5EF4-FFF2-40B4-BE49-F238E27FC236}">
                <a16:creationId xmlns:a16="http://schemas.microsoft.com/office/drawing/2014/main" id="{F2FE1838-3E51-4E3C-8044-B88CB91EAF78}"/>
              </a:ext>
            </a:extLst>
          </p:cNvPr>
          <p:cNvSpPr txBox="1"/>
          <p:nvPr>
            <p:custDataLst>
              <p:tags r:id="rId2"/>
            </p:custDataLst>
          </p:nvPr>
        </p:nvSpPr>
        <p:spPr>
          <a:xfrm>
            <a:off x="1691196" y="2983787"/>
            <a:ext cx="7390660"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rick Hand" panose="00000500000000000000" pitchFamily="2" charset="0"/>
              </a:rPr>
              <a:t>Talk to someone by telephone instead of texting or emailing</a:t>
            </a:r>
          </a:p>
          <a:p>
            <a:pPr marL="285750" indent="-285750">
              <a:buFont typeface="Arial" panose="020B0604020202020204" pitchFamily="34" charset="0"/>
              <a:buChar char="•"/>
            </a:pPr>
            <a:r>
              <a:rPr lang="en-GB" dirty="0">
                <a:latin typeface="Patrick Hand" panose="00000500000000000000" pitchFamily="2" charset="0"/>
              </a:rPr>
              <a:t>Speak to someone new in school that you haven’t spoken to before</a:t>
            </a:r>
          </a:p>
          <a:p>
            <a:pPr marL="285750" indent="-285750">
              <a:buFont typeface="Arial" panose="020B0604020202020204" pitchFamily="34" charset="0"/>
              <a:buChar char="•"/>
            </a:pPr>
            <a:r>
              <a:rPr lang="en-GB" dirty="0">
                <a:latin typeface="Patrick Hand" panose="00000500000000000000" pitchFamily="2" charset="0"/>
              </a:rPr>
              <a:t>Spend time talking to your sisters and brothers. Play a game with them or read a story and discuss the story.</a:t>
            </a:r>
          </a:p>
          <a:p>
            <a:pPr marL="285750" indent="-285750">
              <a:buFont typeface="Arial" panose="020B0604020202020204" pitchFamily="34" charset="0"/>
              <a:buChar char="•"/>
            </a:pPr>
            <a:r>
              <a:rPr lang="en-GB" dirty="0">
                <a:latin typeface="Patrick Hand" panose="00000500000000000000" pitchFamily="2" charset="0"/>
              </a:rPr>
              <a:t>Talk to your next door neighbour</a:t>
            </a:r>
          </a:p>
          <a:p>
            <a:pPr marL="285750" indent="-285750">
              <a:buFont typeface="Arial" panose="020B0604020202020204" pitchFamily="34" charset="0"/>
              <a:buChar char="•"/>
            </a:pPr>
            <a:r>
              <a:rPr lang="en-GB" dirty="0">
                <a:latin typeface="Patrick Hand" panose="00000500000000000000" pitchFamily="2" charset="0"/>
              </a:rPr>
              <a:t>Spend time listening, not just talking. Really listen to what others are saying.</a:t>
            </a:r>
          </a:p>
          <a:p>
            <a:pPr marL="285750" indent="-285750">
              <a:buFont typeface="Arial" panose="020B0604020202020204" pitchFamily="34" charset="0"/>
              <a:buChar char="•"/>
            </a:pPr>
            <a:r>
              <a:rPr lang="en-GB" dirty="0">
                <a:latin typeface="Patrick Hand" panose="00000500000000000000" pitchFamily="2" charset="0"/>
              </a:rPr>
              <a:t>Join a club or a group and get to know people who like the same things as you do</a:t>
            </a: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p:txBody>
      </p:sp>
    </p:spTree>
    <p:extLst>
      <p:ext uri="{BB962C8B-B14F-4D97-AF65-F5344CB8AC3E}">
        <p14:creationId xmlns:p14="http://schemas.microsoft.com/office/powerpoint/2010/main" val="36329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8A7D07-8569-4C2D-92C3-3F5C61BAE1C8}"/>
              </a:ext>
            </a:extLst>
          </p:cNvPr>
          <p:cNvSpPr txBox="1"/>
          <p:nvPr>
            <p:custDataLst>
              <p:tags r:id="rId1"/>
            </p:custDataLst>
          </p:nvPr>
        </p:nvSpPr>
        <p:spPr>
          <a:xfrm>
            <a:off x="1544716" y="1291563"/>
            <a:ext cx="8186136" cy="1754326"/>
          </a:xfrm>
          <a:prstGeom prst="rect">
            <a:avLst/>
          </a:prstGeom>
          <a:noFill/>
        </p:spPr>
        <p:txBody>
          <a:bodyPr wrap="square" rtlCol="0">
            <a:spAutoFit/>
          </a:bodyPr>
          <a:lstStyle/>
          <a:p>
            <a:r>
              <a:rPr lang="en-GB" dirty="0">
                <a:latin typeface="Patrick Hand" panose="00000500000000000000" pitchFamily="2" charset="0"/>
              </a:rPr>
              <a:t>When you get physically active it can make you feel GREAT! People who exercise regularly have lower rates of sadness and depression and feel less anxious. It is a great way to reduce any anxiety you are feeling. You don’t have to do anything really intense or difficult. </a:t>
            </a:r>
          </a:p>
          <a:p>
            <a:endParaRPr lang="en-GB" dirty="0">
              <a:latin typeface="Patrick Hand" panose="00000500000000000000" pitchFamily="2" charset="0"/>
            </a:endParaRPr>
          </a:p>
          <a:p>
            <a:r>
              <a:rPr lang="en-GB" dirty="0">
                <a:latin typeface="Patrick Hand" panose="00000500000000000000" pitchFamily="2" charset="0"/>
              </a:rPr>
              <a:t>You can fit exercise in your day in many ways. Try and exercise </a:t>
            </a:r>
            <a:r>
              <a:rPr lang="en-GB" b="1" dirty="0">
                <a:latin typeface="Patrick Hand" panose="00000500000000000000" pitchFamily="2" charset="0"/>
              </a:rPr>
              <a:t>EVERY</a:t>
            </a:r>
            <a:r>
              <a:rPr lang="en-GB" dirty="0">
                <a:latin typeface="Patrick Hand" panose="00000500000000000000" pitchFamily="2" charset="0"/>
              </a:rPr>
              <a:t> day.</a:t>
            </a:r>
          </a:p>
          <a:p>
            <a:endParaRPr lang="en-GB" dirty="0">
              <a:latin typeface="Patrick Hand" panose="00000500000000000000" pitchFamily="2" charset="0"/>
            </a:endParaRPr>
          </a:p>
        </p:txBody>
      </p:sp>
      <p:sp>
        <p:nvSpPr>
          <p:cNvPr id="8" name="TextBox 7">
            <a:extLst>
              <a:ext uri="{FF2B5EF4-FFF2-40B4-BE49-F238E27FC236}">
                <a16:creationId xmlns:a16="http://schemas.microsoft.com/office/drawing/2014/main" id="{F2FE1838-3E51-4E3C-8044-B88CB91EAF78}"/>
              </a:ext>
            </a:extLst>
          </p:cNvPr>
          <p:cNvSpPr txBox="1"/>
          <p:nvPr>
            <p:custDataLst>
              <p:tags r:id="rId2"/>
            </p:custDataLst>
          </p:nvPr>
        </p:nvSpPr>
        <p:spPr>
          <a:xfrm>
            <a:off x="1793286" y="2861898"/>
            <a:ext cx="7386224" cy="313932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rick Hand" panose="00000500000000000000" pitchFamily="2" charset="0"/>
              </a:rPr>
              <a:t>Take up a sport</a:t>
            </a:r>
          </a:p>
          <a:p>
            <a:pPr marL="285750" indent="-285750">
              <a:buFont typeface="Arial" panose="020B0604020202020204" pitchFamily="34" charset="0"/>
              <a:buChar char="•"/>
            </a:pPr>
            <a:r>
              <a:rPr lang="en-GB" dirty="0">
                <a:latin typeface="Patrick Hand" panose="00000500000000000000" pitchFamily="2" charset="0"/>
              </a:rPr>
              <a:t>Go for a run or a walk</a:t>
            </a:r>
          </a:p>
          <a:p>
            <a:pPr marL="285750" indent="-285750">
              <a:buFont typeface="Arial" panose="020B0604020202020204" pitchFamily="34" charset="0"/>
              <a:buChar char="•"/>
            </a:pPr>
            <a:r>
              <a:rPr lang="en-GB" dirty="0">
                <a:latin typeface="Patrick Hand" panose="00000500000000000000" pitchFamily="2" charset="0"/>
              </a:rPr>
              <a:t>Do a silly dance</a:t>
            </a:r>
          </a:p>
          <a:p>
            <a:pPr marL="285750" indent="-285750">
              <a:buFont typeface="Arial" panose="020B0604020202020204" pitchFamily="34" charset="0"/>
              <a:buChar char="•"/>
            </a:pPr>
            <a:r>
              <a:rPr lang="en-GB" dirty="0">
                <a:latin typeface="Patrick Hand" panose="00000500000000000000" pitchFamily="2" charset="0"/>
              </a:rPr>
              <a:t>Make up a dance routine</a:t>
            </a:r>
          </a:p>
          <a:p>
            <a:pPr marL="285750" indent="-285750">
              <a:buFont typeface="Arial" panose="020B0604020202020204" pitchFamily="34" charset="0"/>
              <a:buChar char="•"/>
            </a:pPr>
            <a:r>
              <a:rPr lang="en-GB" dirty="0">
                <a:latin typeface="Patrick Hand" panose="00000500000000000000" pitchFamily="2" charset="0"/>
              </a:rPr>
              <a:t>Make up a daily exercise routine</a:t>
            </a:r>
          </a:p>
          <a:p>
            <a:pPr marL="285750" indent="-285750">
              <a:buFont typeface="Arial" panose="020B0604020202020204" pitchFamily="34" charset="0"/>
              <a:buChar char="•"/>
            </a:pPr>
            <a:r>
              <a:rPr lang="en-GB" dirty="0">
                <a:latin typeface="Patrick Hand" panose="00000500000000000000" pitchFamily="2" charset="0"/>
              </a:rPr>
              <a:t>Try your hand at gardening or growing things</a:t>
            </a:r>
          </a:p>
          <a:p>
            <a:pPr marL="285750" indent="-285750">
              <a:buFont typeface="Arial" panose="020B0604020202020204" pitchFamily="34" charset="0"/>
              <a:buChar char="•"/>
            </a:pPr>
            <a:r>
              <a:rPr lang="en-GB" dirty="0">
                <a:latin typeface="Patrick Hand" panose="00000500000000000000" pitchFamily="2" charset="0"/>
              </a:rPr>
              <a:t>Try yoga</a:t>
            </a:r>
          </a:p>
          <a:p>
            <a:pPr marL="285750" indent="-285750">
              <a:buFont typeface="Arial" panose="020B0604020202020204" pitchFamily="34" charset="0"/>
              <a:buChar char="•"/>
            </a:pPr>
            <a:r>
              <a:rPr lang="en-GB" dirty="0">
                <a:latin typeface="Patrick Hand" panose="00000500000000000000" pitchFamily="2" charset="0"/>
              </a:rPr>
              <a:t>Organise running races on the playground</a:t>
            </a: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p:txBody>
      </p:sp>
    </p:spTree>
    <p:extLst>
      <p:ext uri="{BB962C8B-B14F-4D97-AF65-F5344CB8AC3E}">
        <p14:creationId xmlns:p14="http://schemas.microsoft.com/office/powerpoint/2010/main" val="41395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8A7D07-8569-4C2D-92C3-3F5C61BAE1C8}"/>
              </a:ext>
            </a:extLst>
          </p:cNvPr>
          <p:cNvSpPr txBox="1"/>
          <p:nvPr>
            <p:custDataLst>
              <p:tags r:id="rId1"/>
            </p:custDataLst>
          </p:nvPr>
        </p:nvSpPr>
        <p:spPr>
          <a:xfrm>
            <a:off x="1642368" y="1291563"/>
            <a:ext cx="8088483" cy="1754326"/>
          </a:xfrm>
          <a:prstGeom prst="rect">
            <a:avLst/>
          </a:prstGeom>
          <a:noFill/>
        </p:spPr>
        <p:txBody>
          <a:bodyPr wrap="square" rtlCol="0">
            <a:spAutoFit/>
          </a:bodyPr>
          <a:lstStyle/>
          <a:p>
            <a:r>
              <a:rPr lang="en-GB" dirty="0">
                <a:latin typeface="Patrick Hand" panose="00000500000000000000" pitchFamily="2" charset="0"/>
              </a:rPr>
              <a:t>Taking notice is about appreciating things around you right now. This means being in the present moment, right now! No worries about the future no thoughts about past regrets, just observing and seeing what is there right now.</a:t>
            </a:r>
          </a:p>
          <a:p>
            <a:endParaRPr lang="en-GB" dirty="0">
              <a:latin typeface="Patrick Hand" panose="00000500000000000000" pitchFamily="2" charset="0"/>
            </a:endParaRPr>
          </a:p>
          <a:p>
            <a:r>
              <a:rPr lang="en-GB" dirty="0">
                <a:latin typeface="Patrick Hand" panose="00000500000000000000" pitchFamily="2" charset="0"/>
              </a:rPr>
              <a:t>You can notice things every day in many ways. Try and take notice EVERY day</a:t>
            </a:r>
          </a:p>
          <a:p>
            <a:endParaRPr lang="en-GB" dirty="0">
              <a:latin typeface="Patrick Hand" panose="00000500000000000000" pitchFamily="2" charset="0"/>
            </a:endParaRPr>
          </a:p>
        </p:txBody>
      </p:sp>
      <p:sp>
        <p:nvSpPr>
          <p:cNvPr id="8" name="TextBox 7">
            <a:extLst>
              <a:ext uri="{FF2B5EF4-FFF2-40B4-BE49-F238E27FC236}">
                <a16:creationId xmlns:a16="http://schemas.microsoft.com/office/drawing/2014/main" id="{F2FE1838-3E51-4E3C-8044-B88CB91EAF78}"/>
              </a:ext>
            </a:extLst>
          </p:cNvPr>
          <p:cNvSpPr txBox="1"/>
          <p:nvPr>
            <p:custDataLst>
              <p:tags r:id="rId2"/>
            </p:custDataLst>
          </p:nvPr>
        </p:nvSpPr>
        <p:spPr>
          <a:xfrm>
            <a:off x="1560252" y="3093660"/>
            <a:ext cx="6713736"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rick Hand" panose="00000500000000000000" pitchFamily="2" charset="0"/>
              </a:rPr>
              <a:t>Look around the room and find something you haven’t noticed before</a:t>
            </a:r>
          </a:p>
          <a:p>
            <a:pPr marL="285750" indent="-285750">
              <a:buFont typeface="Arial" panose="020B0604020202020204" pitchFamily="34" charset="0"/>
              <a:buChar char="•"/>
            </a:pPr>
            <a:r>
              <a:rPr lang="en-GB" dirty="0">
                <a:latin typeface="Patrick Hand" panose="00000500000000000000" pitchFamily="2" charset="0"/>
              </a:rPr>
              <a:t>Notice your thoughts and feelings and accept them</a:t>
            </a:r>
          </a:p>
          <a:p>
            <a:pPr marL="285750" indent="-285750">
              <a:buFont typeface="Arial" panose="020B0604020202020204" pitchFamily="34" charset="0"/>
              <a:buChar char="•"/>
            </a:pPr>
            <a:r>
              <a:rPr lang="en-GB" dirty="0">
                <a:latin typeface="Patrick Hand" panose="00000500000000000000" pitchFamily="2" charset="0"/>
              </a:rPr>
              <a:t>Imagine you are an alien from another planet and see what you can notice about our planet earth</a:t>
            </a:r>
          </a:p>
          <a:p>
            <a:pPr marL="285750" indent="-285750">
              <a:buFont typeface="Arial" panose="020B0604020202020204" pitchFamily="34" charset="0"/>
              <a:buChar char="•"/>
            </a:pPr>
            <a:r>
              <a:rPr lang="en-GB" dirty="0">
                <a:latin typeface="Patrick Hand" panose="00000500000000000000" pitchFamily="2" charset="0"/>
              </a:rPr>
              <a:t>Go for a nature walk and notice things in nature</a:t>
            </a:r>
          </a:p>
          <a:p>
            <a:pPr marL="285750" indent="-285750">
              <a:buFont typeface="Arial" panose="020B0604020202020204" pitchFamily="34" charset="0"/>
              <a:buChar char="•"/>
            </a:pPr>
            <a:r>
              <a:rPr lang="en-GB" dirty="0">
                <a:latin typeface="Patrick Hand" panose="00000500000000000000" pitchFamily="2" charset="0"/>
              </a:rPr>
              <a:t>Get a camera and use it to take photos of things that are happening now</a:t>
            </a:r>
          </a:p>
          <a:p>
            <a:pPr marL="285750" indent="-285750">
              <a:buFont typeface="Arial" panose="020B0604020202020204" pitchFamily="34" charset="0"/>
              <a:buChar char="•"/>
            </a:pPr>
            <a:r>
              <a:rPr lang="en-GB" dirty="0">
                <a:latin typeface="Patrick Hand" panose="00000500000000000000" pitchFamily="2" charset="0"/>
              </a:rPr>
              <a:t>Notice colours, textures, sounds, smells, and shapes</a:t>
            </a:r>
          </a:p>
          <a:p>
            <a:pPr marL="285750" indent="-285750">
              <a:buFont typeface="Arial" panose="020B0604020202020204" pitchFamily="34" charset="0"/>
              <a:buChar char="•"/>
            </a:pPr>
            <a:r>
              <a:rPr lang="en-GB" dirty="0">
                <a:latin typeface="Patrick Hand" panose="00000500000000000000" pitchFamily="2" charset="0"/>
              </a:rPr>
              <a:t>Use your eyes, nose, ears, mouth and hands to see things around you</a:t>
            </a:r>
          </a:p>
          <a:p>
            <a:pPr marL="285750" indent="-285750">
              <a:buFont typeface="Arial" panose="020B0604020202020204" pitchFamily="34" charset="0"/>
              <a:buChar char="•"/>
            </a:pPr>
            <a:r>
              <a:rPr lang="en-GB" dirty="0">
                <a:latin typeface="Patrick Hand" panose="00000500000000000000" pitchFamily="2" charset="0"/>
              </a:rPr>
              <a:t>Notice the details in things. Try it with an every day object. </a:t>
            </a: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p:txBody>
      </p:sp>
    </p:spTree>
    <p:extLst>
      <p:ext uri="{BB962C8B-B14F-4D97-AF65-F5344CB8AC3E}">
        <p14:creationId xmlns:p14="http://schemas.microsoft.com/office/powerpoint/2010/main" val="166706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8A7D07-8569-4C2D-92C3-3F5C61BAE1C8}"/>
              </a:ext>
            </a:extLst>
          </p:cNvPr>
          <p:cNvSpPr txBox="1"/>
          <p:nvPr>
            <p:custDataLst>
              <p:tags r:id="rId1"/>
            </p:custDataLst>
          </p:nvPr>
        </p:nvSpPr>
        <p:spPr>
          <a:xfrm>
            <a:off x="1658958" y="1528914"/>
            <a:ext cx="8088483" cy="1477328"/>
          </a:xfrm>
          <a:prstGeom prst="rect">
            <a:avLst/>
          </a:prstGeom>
          <a:noFill/>
        </p:spPr>
        <p:txBody>
          <a:bodyPr wrap="square" rtlCol="0">
            <a:spAutoFit/>
          </a:bodyPr>
          <a:lstStyle/>
          <a:p>
            <a:r>
              <a:rPr lang="en-GB" dirty="0">
                <a:latin typeface="Patrick Hand" panose="00000500000000000000" pitchFamily="2" charset="0"/>
              </a:rPr>
              <a:t>Learning new things feels GREAT! It doesn’t have to be much, just a little thing each day that you have learnt to do. </a:t>
            </a:r>
          </a:p>
          <a:p>
            <a:endParaRPr lang="en-GB" dirty="0">
              <a:latin typeface="Patrick Hand" panose="00000500000000000000" pitchFamily="2" charset="0"/>
            </a:endParaRPr>
          </a:p>
          <a:p>
            <a:r>
              <a:rPr lang="en-GB" dirty="0">
                <a:latin typeface="Patrick Hand" panose="00000500000000000000" pitchFamily="2" charset="0"/>
              </a:rPr>
              <a:t>You can learn new things in many ways. Try and learn new things </a:t>
            </a:r>
            <a:r>
              <a:rPr lang="en-GB" b="1" dirty="0">
                <a:latin typeface="Patrick Hand" panose="00000500000000000000" pitchFamily="2" charset="0"/>
              </a:rPr>
              <a:t>EVERY</a:t>
            </a:r>
            <a:r>
              <a:rPr lang="en-GB" dirty="0">
                <a:latin typeface="Patrick Hand" panose="00000500000000000000" pitchFamily="2" charset="0"/>
              </a:rPr>
              <a:t> day.</a:t>
            </a:r>
          </a:p>
          <a:p>
            <a:endParaRPr lang="en-GB" dirty="0">
              <a:latin typeface="Patrick Hand" panose="00000500000000000000" pitchFamily="2" charset="0"/>
            </a:endParaRPr>
          </a:p>
        </p:txBody>
      </p:sp>
      <p:sp>
        <p:nvSpPr>
          <p:cNvPr id="8" name="TextBox 7">
            <a:extLst>
              <a:ext uri="{FF2B5EF4-FFF2-40B4-BE49-F238E27FC236}">
                <a16:creationId xmlns:a16="http://schemas.microsoft.com/office/drawing/2014/main" id="{F2FE1838-3E51-4E3C-8044-B88CB91EAF78}"/>
              </a:ext>
            </a:extLst>
          </p:cNvPr>
          <p:cNvSpPr txBox="1"/>
          <p:nvPr>
            <p:custDataLst>
              <p:tags r:id="rId2"/>
            </p:custDataLst>
          </p:nvPr>
        </p:nvSpPr>
        <p:spPr>
          <a:xfrm>
            <a:off x="1642369" y="2906101"/>
            <a:ext cx="7386224" cy="341632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rick Hand" panose="00000500000000000000" pitchFamily="2" charset="0"/>
              </a:rPr>
              <a:t>Read books</a:t>
            </a:r>
          </a:p>
          <a:p>
            <a:pPr marL="285750" indent="-285750">
              <a:buFont typeface="Arial" panose="020B0604020202020204" pitchFamily="34" charset="0"/>
              <a:buChar char="•"/>
            </a:pPr>
            <a:r>
              <a:rPr lang="en-GB" dirty="0">
                <a:latin typeface="Patrick Hand" panose="00000500000000000000" pitchFamily="2" charset="0"/>
              </a:rPr>
              <a:t>Research on the computer</a:t>
            </a:r>
          </a:p>
          <a:p>
            <a:pPr marL="285750" indent="-285750">
              <a:buFont typeface="Arial" panose="020B0604020202020204" pitchFamily="34" charset="0"/>
              <a:buChar char="•"/>
            </a:pPr>
            <a:r>
              <a:rPr lang="en-GB" dirty="0">
                <a:latin typeface="Patrick Hand" panose="00000500000000000000" pitchFamily="2" charset="0"/>
              </a:rPr>
              <a:t>Listen to music</a:t>
            </a:r>
          </a:p>
          <a:p>
            <a:pPr marL="285750" indent="-285750">
              <a:buFont typeface="Arial" panose="020B0604020202020204" pitchFamily="34" charset="0"/>
              <a:buChar char="•"/>
            </a:pPr>
            <a:r>
              <a:rPr lang="en-GB" dirty="0">
                <a:latin typeface="Patrick Hand" panose="00000500000000000000" pitchFamily="2" charset="0"/>
              </a:rPr>
              <a:t>Practice a dance routine</a:t>
            </a:r>
          </a:p>
          <a:p>
            <a:pPr marL="285750" indent="-285750">
              <a:buFont typeface="Arial" panose="020B0604020202020204" pitchFamily="34" charset="0"/>
              <a:buChar char="•"/>
            </a:pPr>
            <a:r>
              <a:rPr lang="en-GB" dirty="0">
                <a:latin typeface="Patrick Hand" panose="00000500000000000000" pitchFamily="2" charset="0"/>
              </a:rPr>
              <a:t>Ask grandparents about how things used to be in their time at school</a:t>
            </a:r>
          </a:p>
          <a:p>
            <a:pPr marL="285750" indent="-285750">
              <a:buFont typeface="Arial" panose="020B0604020202020204" pitchFamily="34" charset="0"/>
              <a:buChar char="•"/>
            </a:pPr>
            <a:r>
              <a:rPr lang="en-GB" dirty="0">
                <a:latin typeface="Patrick Hand" panose="00000500000000000000" pitchFamily="2" charset="0"/>
              </a:rPr>
              <a:t>Watch documentaries on the TV</a:t>
            </a:r>
          </a:p>
          <a:p>
            <a:pPr marL="285750" indent="-285750">
              <a:buFont typeface="Arial" panose="020B0604020202020204" pitchFamily="34" charset="0"/>
              <a:buChar char="•"/>
            </a:pPr>
            <a:r>
              <a:rPr lang="en-GB" dirty="0">
                <a:latin typeface="Patrick Hand" panose="00000500000000000000" pitchFamily="2" charset="0"/>
              </a:rPr>
              <a:t>Find out more about something that interests you</a:t>
            </a:r>
          </a:p>
          <a:p>
            <a:pPr marL="285750" indent="-285750">
              <a:buFont typeface="Arial" panose="020B0604020202020204" pitchFamily="34" charset="0"/>
              <a:buChar char="•"/>
            </a:pPr>
            <a:r>
              <a:rPr lang="en-GB" dirty="0">
                <a:latin typeface="Patrick Hand" panose="00000500000000000000" pitchFamily="2" charset="0"/>
              </a:rPr>
              <a:t>Learn how to draw or paint</a:t>
            </a: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p:txBody>
      </p:sp>
    </p:spTree>
    <p:extLst>
      <p:ext uri="{BB962C8B-B14F-4D97-AF65-F5344CB8AC3E}">
        <p14:creationId xmlns:p14="http://schemas.microsoft.com/office/powerpoint/2010/main" val="32020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8A7D07-8569-4C2D-92C3-3F5C61BAE1C8}"/>
              </a:ext>
            </a:extLst>
          </p:cNvPr>
          <p:cNvSpPr txBox="1"/>
          <p:nvPr>
            <p:custDataLst>
              <p:tags r:id="rId1"/>
            </p:custDataLst>
          </p:nvPr>
        </p:nvSpPr>
        <p:spPr>
          <a:xfrm>
            <a:off x="1544403" y="1653390"/>
            <a:ext cx="8088483" cy="1200329"/>
          </a:xfrm>
          <a:prstGeom prst="rect">
            <a:avLst/>
          </a:prstGeom>
          <a:noFill/>
        </p:spPr>
        <p:txBody>
          <a:bodyPr wrap="square" rtlCol="0">
            <a:spAutoFit/>
          </a:bodyPr>
          <a:lstStyle/>
          <a:p>
            <a:r>
              <a:rPr lang="en-GB" dirty="0">
                <a:latin typeface="Patrick Hand" panose="00000500000000000000" pitchFamily="2" charset="0"/>
              </a:rPr>
              <a:t>Giving or helping others feels GREAT! Have you noticed how you feel when you help someone?</a:t>
            </a:r>
          </a:p>
          <a:p>
            <a:endParaRPr lang="en-GB" dirty="0">
              <a:latin typeface="Patrick Hand" panose="00000500000000000000" pitchFamily="2" charset="0"/>
            </a:endParaRPr>
          </a:p>
          <a:p>
            <a:r>
              <a:rPr lang="en-GB" dirty="0">
                <a:latin typeface="Patrick Hand" panose="00000500000000000000" pitchFamily="2" charset="0"/>
              </a:rPr>
              <a:t>You can fit giving or helping, in lots of ways. Try and give or help </a:t>
            </a:r>
            <a:r>
              <a:rPr lang="en-GB" b="1" dirty="0">
                <a:latin typeface="Patrick Hand" panose="00000500000000000000" pitchFamily="2" charset="0"/>
              </a:rPr>
              <a:t>EVERY</a:t>
            </a:r>
            <a:r>
              <a:rPr lang="en-GB" dirty="0">
                <a:latin typeface="Patrick Hand" panose="00000500000000000000" pitchFamily="2" charset="0"/>
              </a:rPr>
              <a:t> day.</a:t>
            </a:r>
          </a:p>
          <a:p>
            <a:endParaRPr lang="en-GB" dirty="0">
              <a:latin typeface="Patrick Hand" panose="00000500000000000000" pitchFamily="2" charset="0"/>
            </a:endParaRPr>
          </a:p>
        </p:txBody>
      </p:sp>
      <p:sp>
        <p:nvSpPr>
          <p:cNvPr id="8" name="TextBox 7">
            <a:extLst>
              <a:ext uri="{FF2B5EF4-FFF2-40B4-BE49-F238E27FC236}">
                <a16:creationId xmlns:a16="http://schemas.microsoft.com/office/drawing/2014/main" id="{F2FE1838-3E51-4E3C-8044-B88CB91EAF78}"/>
              </a:ext>
            </a:extLst>
          </p:cNvPr>
          <p:cNvSpPr txBox="1"/>
          <p:nvPr>
            <p:custDataLst>
              <p:tags r:id="rId2"/>
            </p:custDataLst>
          </p:nvPr>
        </p:nvSpPr>
        <p:spPr>
          <a:xfrm>
            <a:off x="1544403" y="2970954"/>
            <a:ext cx="7386224"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rick Hand" panose="00000500000000000000" pitchFamily="2" charset="0"/>
              </a:rPr>
              <a:t>Open a door for someone</a:t>
            </a:r>
          </a:p>
          <a:p>
            <a:pPr marL="285750" indent="-285750">
              <a:buFont typeface="Arial" panose="020B0604020202020204" pitchFamily="34" charset="0"/>
              <a:buChar char="•"/>
            </a:pPr>
            <a:r>
              <a:rPr lang="en-GB" dirty="0">
                <a:latin typeface="Patrick Hand" panose="00000500000000000000" pitchFamily="2" charset="0"/>
              </a:rPr>
              <a:t>Ask someone who is lonely to play or hang around with you</a:t>
            </a:r>
          </a:p>
          <a:p>
            <a:pPr marL="285750" indent="-285750">
              <a:buFont typeface="Arial" panose="020B0604020202020204" pitchFamily="34" charset="0"/>
              <a:buChar char="•"/>
            </a:pPr>
            <a:r>
              <a:rPr lang="en-GB" dirty="0">
                <a:latin typeface="Patrick Hand" panose="00000500000000000000" pitchFamily="2" charset="0"/>
              </a:rPr>
              <a:t>Do chores at home</a:t>
            </a:r>
          </a:p>
          <a:p>
            <a:pPr marL="285750" indent="-285750">
              <a:buFont typeface="Arial" panose="020B0604020202020204" pitchFamily="34" charset="0"/>
              <a:buChar char="•"/>
            </a:pPr>
            <a:r>
              <a:rPr lang="en-GB" dirty="0">
                <a:latin typeface="Patrick Hand" panose="00000500000000000000" pitchFamily="2" charset="0"/>
              </a:rPr>
              <a:t>Help your classmates or teacher in class</a:t>
            </a:r>
          </a:p>
          <a:p>
            <a:pPr marL="285750" indent="-285750">
              <a:buFont typeface="Arial" panose="020B0604020202020204" pitchFamily="34" charset="0"/>
              <a:buChar char="•"/>
            </a:pPr>
            <a:r>
              <a:rPr lang="en-GB" dirty="0">
                <a:latin typeface="Patrick Hand" panose="00000500000000000000" pitchFamily="2" charset="0"/>
              </a:rPr>
              <a:t>Do the shopping for an elderly neighbour</a:t>
            </a:r>
          </a:p>
          <a:p>
            <a:pPr marL="285750" indent="-285750">
              <a:buFont typeface="Arial" panose="020B0604020202020204" pitchFamily="34" charset="0"/>
              <a:buChar char="•"/>
            </a:pPr>
            <a:r>
              <a:rPr lang="en-GB" dirty="0">
                <a:latin typeface="Patrick Hand" panose="00000500000000000000" pitchFamily="2" charset="0"/>
              </a:rPr>
              <a:t>Offer to do some gardening for your grandparents</a:t>
            </a:r>
          </a:p>
          <a:p>
            <a:pPr marL="285750" indent="-285750">
              <a:buFont typeface="Arial" panose="020B0604020202020204" pitchFamily="34" charset="0"/>
              <a:buChar char="•"/>
            </a:pPr>
            <a:r>
              <a:rPr lang="en-GB" dirty="0">
                <a:latin typeface="Patrick Hand" panose="00000500000000000000" pitchFamily="2" charset="0"/>
              </a:rPr>
              <a:t>Compliment someone and make them feel good</a:t>
            </a:r>
          </a:p>
          <a:p>
            <a:pPr marL="285750" indent="-285750">
              <a:buFont typeface="Arial" panose="020B0604020202020204" pitchFamily="34" charset="0"/>
              <a:buChar char="•"/>
            </a:pPr>
            <a:r>
              <a:rPr lang="en-GB" dirty="0">
                <a:latin typeface="Patrick Hand" panose="00000500000000000000" pitchFamily="2" charset="0"/>
              </a:rPr>
              <a:t>Be kind to someone who looks sad</a:t>
            </a:r>
          </a:p>
          <a:p>
            <a:pPr marL="285750" indent="-285750">
              <a:buFont typeface="Arial" panose="020B0604020202020204" pitchFamily="34" charset="0"/>
              <a:buChar char="•"/>
            </a:pPr>
            <a:r>
              <a:rPr lang="en-GB" dirty="0">
                <a:latin typeface="Patrick Hand" panose="00000500000000000000" pitchFamily="2" charset="0"/>
              </a:rPr>
              <a:t>Raise money for a charity event</a:t>
            </a: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a:p>
            <a:pPr marL="285750" indent="-285750">
              <a:buFont typeface="Arial" panose="020B0604020202020204" pitchFamily="34" charset="0"/>
              <a:buChar char="•"/>
            </a:pPr>
            <a:endParaRPr lang="en-GB" dirty="0">
              <a:latin typeface="Patrick Hand" panose="00000500000000000000" pitchFamily="2" charset="0"/>
            </a:endParaRPr>
          </a:p>
        </p:txBody>
      </p:sp>
    </p:spTree>
    <p:extLst>
      <p:ext uri="{BB962C8B-B14F-4D97-AF65-F5344CB8AC3E}">
        <p14:creationId xmlns:p14="http://schemas.microsoft.com/office/powerpoint/2010/main" val="2896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8" end="8"/>
                                            </p:txEl>
                                          </p:spTgt>
                                        </p:tgtEl>
                                        <p:attrNameLst>
                                          <p:attrName>style.visibility</p:attrName>
                                        </p:attrNameLst>
                                      </p:cBhvr>
                                      <p:to>
                                        <p:strVal val="visible"/>
                                      </p:to>
                                    </p:set>
                                    <p:animEffect transition="in" filter="fade">
                                      <p:cBhvr>
                                        <p:cTn id="70" dur="1000"/>
                                        <p:tgtEl>
                                          <p:spTgt spid="8">
                                            <p:txEl>
                                              <p:pRg st="8" end="8"/>
                                            </p:txEl>
                                          </p:spTgt>
                                        </p:tgtEl>
                                      </p:cBhvr>
                                    </p:animEffect>
                                    <p:anim calcmode="lin" valueType="num">
                                      <p:cBhvr>
                                        <p:cTn id="71"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8"/>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D9FC8D-2EF4-4F5D-B8BD-7AB88AFCD0E2}"/>
              </a:ext>
            </a:extLst>
          </p:cNvPr>
          <p:cNvSpPr txBox="1"/>
          <p:nvPr>
            <p:custDataLst>
              <p:tags r:id="rId1"/>
            </p:custDataLst>
          </p:nvPr>
        </p:nvSpPr>
        <p:spPr>
          <a:xfrm>
            <a:off x="2697953" y="-120934"/>
            <a:ext cx="4803559" cy="1200329"/>
          </a:xfrm>
          <a:prstGeom prst="rect">
            <a:avLst/>
          </a:prstGeom>
          <a:noFill/>
        </p:spPr>
        <p:txBody>
          <a:bodyPr wrap="square" rtlCol="0">
            <a:spAutoFit/>
          </a:bodyPr>
          <a:lstStyle/>
          <a:p>
            <a:pPr algn="ctr"/>
            <a:r>
              <a:rPr lang="en-GB" sz="7200" dirty="0">
                <a:latin typeface="Patrick Hand" panose="00000500000000000000" pitchFamily="2" charset="0"/>
              </a:rPr>
              <a:t>Remember</a:t>
            </a:r>
            <a:endParaRPr lang="en-GB" sz="4000" dirty="0">
              <a:latin typeface="Patrick Hand" panose="00000500000000000000" pitchFamily="2" charset="0"/>
            </a:endParaRPr>
          </a:p>
        </p:txBody>
      </p:sp>
      <p:sp>
        <p:nvSpPr>
          <p:cNvPr id="7" name="TextBox 6">
            <a:extLst>
              <a:ext uri="{FF2B5EF4-FFF2-40B4-BE49-F238E27FC236}">
                <a16:creationId xmlns:a16="http://schemas.microsoft.com/office/drawing/2014/main" id="{D1C08A3B-ED37-4457-B440-677D92912B7A}"/>
              </a:ext>
            </a:extLst>
          </p:cNvPr>
          <p:cNvSpPr txBox="1"/>
          <p:nvPr>
            <p:custDataLst>
              <p:tags r:id="rId2"/>
            </p:custDataLst>
          </p:nvPr>
        </p:nvSpPr>
        <p:spPr>
          <a:xfrm>
            <a:off x="4919525" y="1153784"/>
            <a:ext cx="3157869" cy="646331"/>
          </a:xfrm>
          <a:prstGeom prst="rect">
            <a:avLst/>
          </a:prstGeom>
          <a:noFill/>
        </p:spPr>
        <p:txBody>
          <a:bodyPr wrap="square" rtlCol="0">
            <a:spAutoFit/>
          </a:bodyPr>
          <a:lstStyle/>
          <a:p>
            <a:r>
              <a:rPr lang="en-GB" sz="3600" dirty="0">
                <a:latin typeface="Patrick Hand" panose="00000500000000000000" pitchFamily="2" charset="0"/>
              </a:rPr>
              <a:t>Connect</a:t>
            </a:r>
          </a:p>
        </p:txBody>
      </p:sp>
      <p:sp>
        <p:nvSpPr>
          <p:cNvPr id="9" name="TextBox 8">
            <a:extLst>
              <a:ext uri="{FF2B5EF4-FFF2-40B4-BE49-F238E27FC236}">
                <a16:creationId xmlns:a16="http://schemas.microsoft.com/office/drawing/2014/main" id="{185AF380-5990-496F-BF47-F91A4A0C9288}"/>
              </a:ext>
            </a:extLst>
          </p:cNvPr>
          <p:cNvSpPr txBox="1"/>
          <p:nvPr>
            <p:custDataLst>
              <p:tags r:id="rId3"/>
            </p:custDataLst>
          </p:nvPr>
        </p:nvSpPr>
        <p:spPr>
          <a:xfrm>
            <a:off x="4919525" y="2196934"/>
            <a:ext cx="3157869" cy="646331"/>
          </a:xfrm>
          <a:prstGeom prst="rect">
            <a:avLst/>
          </a:prstGeom>
          <a:noFill/>
        </p:spPr>
        <p:txBody>
          <a:bodyPr wrap="square" rtlCol="0">
            <a:spAutoFit/>
          </a:bodyPr>
          <a:lstStyle/>
          <a:p>
            <a:r>
              <a:rPr lang="en-GB" sz="3600" dirty="0">
                <a:latin typeface="Patrick Hand" panose="00000500000000000000" pitchFamily="2" charset="0"/>
              </a:rPr>
              <a:t>Be active</a:t>
            </a:r>
          </a:p>
        </p:txBody>
      </p:sp>
      <p:sp>
        <p:nvSpPr>
          <p:cNvPr id="19" name="TextBox 18">
            <a:extLst>
              <a:ext uri="{FF2B5EF4-FFF2-40B4-BE49-F238E27FC236}">
                <a16:creationId xmlns:a16="http://schemas.microsoft.com/office/drawing/2014/main" id="{0391C37F-36C7-4908-B983-EEE2F08F5D1F}"/>
              </a:ext>
            </a:extLst>
          </p:cNvPr>
          <p:cNvSpPr txBox="1"/>
          <p:nvPr>
            <p:custDataLst>
              <p:tags r:id="rId4"/>
            </p:custDataLst>
          </p:nvPr>
        </p:nvSpPr>
        <p:spPr>
          <a:xfrm>
            <a:off x="4919525" y="3219698"/>
            <a:ext cx="3157869" cy="646331"/>
          </a:xfrm>
          <a:prstGeom prst="rect">
            <a:avLst/>
          </a:prstGeom>
          <a:noFill/>
        </p:spPr>
        <p:txBody>
          <a:bodyPr wrap="square" rtlCol="0">
            <a:spAutoFit/>
          </a:bodyPr>
          <a:lstStyle/>
          <a:p>
            <a:r>
              <a:rPr lang="en-GB" sz="3600" dirty="0">
                <a:latin typeface="Patrick Hand" panose="00000500000000000000" pitchFamily="2" charset="0"/>
              </a:rPr>
              <a:t>Take notice</a:t>
            </a:r>
          </a:p>
        </p:txBody>
      </p:sp>
      <p:sp>
        <p:nvSpPr>
          <p:cNvPr id="20" name="TextBox 19">
            <a:extLst>
              <a:ext uri="{FF2B5EF4-FFF2-40B4-BE49-F238E27FC236}">
                <a16:creationId xmlns:a16="http://schemas.microsoft.com/office/drawing/2014/main" id="{25A4490D-B4B4-4EB1-9E6C-5B521E739819}"/>
              </a:ext>
            </a:extLst>
          </p:cNvPr>
          <p:cNvSpPr txBox="1"/>
          <p:nvPr>
            <p:custDataLst>
              <p:tags r:id="rId5"/>
            </p:custDataLst>
          </p:nvPr>
        </p:nvSpPr>
        <p:spPr>
          <a:xfrm>
            <a:off x="4953000" y="4257584"/>
            <a:ext cx="3157869" cy="646331"/>
          </a:xfrm>
          <a:prstGeom prst="rect">
            <a:avLst/>
          </a:prstGeom>
          <a:noFill/>
        </p:spPr>
        <p:txBody>
          <a:bodyPr wrap="square" rtlCol="0">
            <a:spAutoFit/>
          </a:bodyPr>
          <a:lstStyle/>
          <a:p>
            <a:r>
              <a:rPr lang="en-GB" sz="3600" dirty="0">
                <a:latin typeface="Patrick Hand" panose="00000500000000000000" pitchFamily="2" charset="0"/>
              </a:rPr>
              <a:t>Learn new things</a:t>
            </a:r>
          </a:p>
        </p:txBody>
      </p:sp>
      <p:sp>
        <p:nvSpPr>
          <p:cNvPr id="21" name="TextBox 20">
            <a:extLst>
              <a:ext uri="{FF2B5EF4-FFF2-40B4-BE49-F238E27FC236}">
                <a16:creationId xmlns:a16="http://schemas.microsoft.com/office/drawing/2014/main" id="{C410D899-16AB-4F1D-8AEC-3FA139392F54}"/>
              </a:ext>
            </a:extLst>
          </p:cNvPr>
          <p:cNvSpPr txBox="1"/>
          <p:nvPr>
            <p:custDataLst>
              <p:tags r:id="rId6"/>
            </p:custDataLst>
          </p:nvPr>
        </p:nvSpPr>
        <p:spPr>
          <a:xfrm>
            <a:off x="4953000" y="5317729"/>
            <a:ext cx="3157869" cy="646331"/>
          </a:xfrm>
          <a:prstGeom prst="rect">
            <a:avLst/>
          </a:prstGeom>
          <a:noFill/>
        </p:spPr>
        <p:txBody>
          <a:bodyPr wrap="square" rtlCol="0">
            <a:spAutoFit/>
          </a:bodyPr>
          <a:lstStyle/>
          <a:p>
            <a:r>
              <a:rPr lang="en-GB" sz="3600" dirty="0">
                <a:latin typeface="Patrick Hand" panose="00000500000000000000" pitchFamily="2" charset="0"/>
              </a:rPr>
              <a:t>Give</a:t>
            </a:r>
          </a:p>
        </p:txBody>
      </p:sp>
    </p:spTree>
    <p:extLst>
      <p:ext uri="{BB962C8B-B14F-4D97-AF65-F5344CB8AC3E}">
        <p14:creationId xmlns:p14="http://schemas.microsoft.com/office/powerpoint/2010/main" val="29885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80">
                                          <p:stCondLst>
                                            <p:cond delay="0"/>
                                          </p:stCondLst>
                                        </p:cTn>
                                        <p:tgtEl>
                                          <p:spTgt spid="19"/>
                                        </p:tgtEl>
                                      </p:cBhvr>
                                    </p:animEffect>
                                    <p:anim calcmode="lin" valueType="num">
                                      <p:cBhvr>
                                        <p:cTn id="5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6" dur="26">
                                          <p:stCondLst>
                                            <p:cond delay="650"/>
                                          </p:stCondLst>
                                        </p:cTn>
                                        <p:tgtEl>
                                          <p:spTgt spid="19"/>
                                        </p:tgtEl>
                                      </p:cBhvr>
                                      <p:to x="100000" y="60000"/>
                                    </p:animScale>
                                    <p:animScale>
                                      <p:cBhvr>
                                        <p:cTn id="57" dur="166" decel="50000">
                                          <p:stCondLst>
                                            <p:cond delay="676"/>
                                          </p:stCondLst>
                                        </p:cTn>
                                        <p:tgtEl>
                                          <p:spTgt spid="19"/>
                                        </p:tgtEl>
                                      </p:cBhvr>
                                      <p:to x="100000" y="100000"/>
                                    </p:animScale>
                                    <p:animScale>
                                      <p:cBhvr>
                                        <p:cTn id="58" dur="26">
                                          <p:stCondLst>
                                            <p:cond delay="1312"/>
                                          </p:stCondLst>
                                        </p:cTn>
                                        <p:tgtEl>
                                          <p:spTgt spid="19"/>
                                        </p:tgtEl>
                                      </p:cBhvr>
                                      <p:to x="100000" y="80000"/>
                                    </p:animScale>
                                    <p:animScale>
                                      <p:cBhvr>
                                        <p:cTn id="59" dur="166" decel="50000">
                                          <p:stCondLst>
                                            <p:cond delay="1338"/>
                                          </p:stCondLst>
                                        </p:cTn>
                                        <p:tgtEl>
                                          <p:spTgt spid="19"/>
                                        </p:tgtEl>
                                      </p:cBhvr>
                                      <p:to x="100000" y="100000"/>
                                    </p:animScale>
                                    <p:animScale>
                                      <p:cBhvr>
                                        <p:cTn id="60" dur="26">
                                          <p:stCondLst>
                                            <p:cond delay="1642"/>
                                          </p:stCondLst>
                                        </p:cTn>
                                        <p:tgtEl>
                                          <p:spTgt spid="19"/>
                                        </p:tgtEl>
                                      </p:cBhvr>
                                      <p:to x="100000" y="90000"/>
                                    </p:animScale>
                                    <p:animScale>
                                      <p:cBhvr>
                                        <p:cTn id="61" dur="166" decel="50000">
                                          <p:stCondLst>
                                            <p:cond delay="1668"/>
                                          </p:stCondLst>
                                        </p:cTn>
                                        <p:tgtEl>
                                          <p:spTgt spid="19"/>
                                        </p:tgtEl>
                                      </p:cBhvr>
                                      <p:to x="100000" y="100000"/>
                                    </p:animScale>
                                    <p:animScale>
                                      <p:cBhvr>
                                        <p:cTn id="62" dur="26">
                                          <p:stCondLst>
                                            <p:cond delay="1808"/>
                                          </p:stCondLst>
                                        </p:cTn>
                                        <p:tgtEl>
                                          <p:spTgt spid="19"/>
                                        </p:tgtEl>
                                      </p:cBhvr>
                                      <p:to x="100000" y="95000"/>
                                    </p:animScale>
                                    <p:animScale>
                                      <p:cBhvr>
                                        <p:cTn id="63" dur="166" decel="50000">
                                          <p:stCondLst>
                                            <p:cond delay="1834"/>
                                          </p:stCondLst>
                                        </p:cTn>
                                        <p:tgtEl>
                                          <p:spTgt spid="1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80">
                                          <p:stCondLst>
                                            <p:cond delay="0"/>
                                          </p:stCondLst>
                                        </p:cTn>
                                        <p:tgtEl>
                                          <p:spTgt spid="20"/>
                                        </p:tgtEl>
                                      </p:cBhvr>
                                    </p:animEffect>
                                    <p:anim calcmode="lin" valueType="num">
                                      <p:cBhvr>
                                        <p:cTn id="6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4" dur="26">
                                          <p:stCondLst>
                                            <p:cond delay="650"/>
                                          </p:stCondLst>
                                        </p:cTn>
                                        <p:tgtEl>
                                          <p:spTgt spid="20"/>
                                        </p:tgtEl>
                                      </p:cBhvr>
                                      <p:to x="100000" y="60000"/>
                                    </p:animScale>
                                    <p:animScale>
                                      <p:cBhvr>
                                        <p:cTn id="75" dur="166" decel="50000">
                                          <p:stCondLst>
                                            <p:cond delay="676"/>
                                          </p:stCondLst>
                                        </p:cTn>
                                        <p:tgtEl>
                                          <p:spTgt spid="20"/>
                                        </p:tgtEl>
                                      </p:cBhvr>
                                      <p:to x="100000" y="100000"/>
                                    </p:animScale>
                                    <p:animScale>
                                      <p:cBhvr>
                                        <p:cTn id="76" dur="26">
                                          <p:stCondLst>
                                            <p:cond delay="1312"/>
                                          </p:stCondLst>
                                        </p:cTn>
                                        <p:tgtEl>
                                          <p:spTgt spid="20"/>
                                        </p:tgtEl>
                                      </p:cBhvr>
                                      <p:to x="100000" y="80000"/>
                                    </p:animScale>
                                    <p:animScale>
                                      <p:cBhvr>
                                        <p:cTn id="77" dur="166" decel="50000">
                                          <p:stCondLst>
                                            <p:cond delay="1338"/>
                                          </p:stCondLst>
                                        </p:cTn>
                                        <p:tgtEl>
                                          <p:spTgt spid="20"/>
                                        </p:tgtEl>
                                      </p:cBhvr>
                                      <p:to x="100000" y="100000"/>
                                    </p:animScale>
                                    <p:animScale>
                                      <p:cBhvr>
                                        <p:cTn id="78" dur="26">
                                          <p:stCondLst>
                                            <p:cond delay="1642"/>
                                          </p:stCondLst>
                                        </p:cTn>
                                        <p:tgtEl>
                                          <p:spTgt spid="20"/>
                                        </p:tgtEl>
                                      </p:cBhvr>
                                      <p:to x="100000" y="90000"/>
                                    </p:animScale>
                                    <p:animScale>
                                      <p:cBhvr>
                                        <p:cTn id="79" dur="166" decel="50000">
                                          <p:stCondLst>
                                            <p:cond delay="1668"/>
                                          </p:stCondLst>
                                        </p:cTn>
                                        <p:tgtEl>
                                          <p:spTgt spid="20"/>
                                        </p:tgtEl>
                                      </p:cBhvr>
                                      <p:to x="100000" y="100000"/>
                                    </p:animScale>
                                    <p:animScale>
                                      <p:cBhvr>
                                        <p:cTn id="80" dur="26">
                                          <p:stCondLst>
                                            <p:cond delay="1808"/>
                                          </p:stCondLst>
                                        </p:cTn>
                                        <p:tgtEl>
                                          <p:spTgt spid="20"/>
                                        </p:tgtEl>
                                      </p:cBhvr>
                                      <p:to x="100000" y="95000"/>
                                    </p:animScale>
                                    <p:animScale>
                                      <p:cBhvr>
                                        <p:cTn id="81" dur="166" decel="50000">
                                          <p:stCondLst>
                                            <p:cond delay="1834"/>
                                          </p:stCondLst>
                                        </p:cTn>
                                        <p:tgtEl>
                                          <p:spTgt spid="20"/>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80">
                                          <p:stCondLst>
                                            <p:cond delay="0"/>
                                          </p:stCondLst>
                                        </p:cTn>
                                        <p:tgtEl>
                                          <p:spTgt spid="21"/>
                                        </p:tgtEl>
                                      </p:cBhvr>
                                    </p:animEffect>
                                    <p:anim calcmode="lin" valueType="num">
                                      <p:cBhvr>
                                        <p:cTn id="8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2" dur="26">
                                          <p:stCondLst>
                                            <p:cond delay="650"/>
                                          </p:stCondLst>
                                        </p:cTn>
                                        <p:tgtEl>
                                          <p:spTgt spid="21"/>
                                        </p:tgtEl>
                                      </p:cBhvr>
                                      <p:to x="100000" y="60000"/>
                                    </p:animScale>
                                    <p:animScale>
                                      <p:cBhvr>
                                        <p:cTn id="93" dur="166" decel="50000">
                                          <p:stCondLst>
                                            <p:cond delay="676"/>
                                          </p:stCondLst>
                                        </p:cTn>
                                        <p:tgtEl>
                                          <p:spTgt spid="21"/>
                                        </p:tgtEl>
                                      </p:cBhvr>
                                      <p:to x="100000" y="100000"/>
                                    </p:animScale>
                                    <p:animScale>
                                      <p:cBhvr>
                                        <p:cTn id="94" dur="26">
                                          <p:stCondLst>
                                            <p:cond delay="1312"/>
                                          </p:stCondLst>
                                        </p:cTn>
                                        <p:tgtEl>
                                          <p:spTgt spid="21"/>
                                        </p:tgtEl>
                                      </p:cBhvr>
                                      <p:to x="100000" y="80000"/>
                                    </p:animScale>
                                    <p:animScale>
                                      <p:cBhvr>
                                        <p:cTn id="95" dur="166" decel="50000">
                                          <p:stCondLst>
                                            <p:cond delay="1338"/>
                                          </p:stCondLst>
                                        </p:cTn>
                                        <p:tgtEl>
                                          <p:spTgt spid="21"/>
                                        </p:tgtEl>
                                      </p:cBhvr>
                                      <p:to x="100000" y="100000"/>
                                    </p:animScale>
                                    <p:animScale>
                                      <p:cBhvr>
                                        <p:cTn id="96" dur="26">
                                          <p:stCondLst>
                                            <p:cond delay="1642"/>
                                          </p:stCondLst>
                                        </p:cTn>
                                        <p:tgtEl>
                                          <p:spTgt spid="21"/>
                                        </p:tgtEl>
                                      </p:cBhvr>
                                      <p:to x="100000" y="90000"/>
                                    </p:animScale>
                                    <p:animScale>
                                      <p:cBhvr>
                                        <p:cTn id="97" dur="166" decel="50000">
                                          <p:stCondLst>
                                            <p:cond delay="1668"/>
                                          </p:stCondLst>
                                        </p:cTn>
                                        <p:tgtEl>
                                          <p:spTgt spid="21"/>
                                        </p:tgtEl>
                                      </p:cBhvr>
                                      <p:to x="100000" y="100000"/>
                                    </p:animScale>
                                    <p:animScale>
                                      <p:cBhvr>
                                        <p:cTn id="98" dur="26">
                                          <p:stCondLst>
                                            <p:cond delay="1808"/>
                                          </p:stCondLst>
                                        </p:cTn>
                                        <p:tgtEl>
                                          <p:spTgt spid="21"/>
                                        </p:tgtEl>
                                      </p:cBhvr>
                                      <p:to x="100000" y="95000"/>
                                    </p:animScale>
                                    <p:animScale>
                                      <p:cBhvr>
                                        <p:cTn id="99"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55C2143-8527-4EC9-A34A-BEEA988AB416}" vid="{7573338F-7BC6-4226-BA8C-6443BDC6601F}"/>
    </a:ext>
  </a:extLst>
</a:theme>
</file>

<file path=docProps/app.xml><?xml version="1.0" encoding="utf-8"?>
<Properties xmlns="http://schemas.openxmlformats.org/officeDocument/2006/extended-properties" xmlns:vt="http://schemas.openxmlformats.org/officeDocument/2006/docPropsVTypes">
  <Template>bees</Template>
  <TotalTime>649</TotalTime>
  <Words>623</Words>
  <Application>Microsoft Office PowerPoint</Application>
  <PresentationFormat>A4 Paper (210x297 mm)</PresentationFormat>
  <Paragraphs>69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Patrick Hand</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info@elsa-support.co.uk</dc:creator>
  <cp:lastModifiedBy>info@elsa-support.co.uk</cp:lastModifiedBy>
  <cp:revision>42</cp:revision>
  <dcterms:created xsi:type="dcterms:W3CDTF">2020-11-17T08:33:03Z</dcterms:created>
  <dcterms:modified xsi:type="dcterms:W3CDTF">2020-11-26T14:30:32Z</dcterms:modified>
</cp:coreProperties>
</file>