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277" r:id="rId3"/>
    <p:sldId id="258" r:id="rId4"/>
    <p:sldId id="272" r:id="rId5"/>
    <p:sldId id="276" r:id="rId6"/>
    <p:sldId id="271" r:id="rId7"/>
    <p:sldId id="284" r:id="rId8"/>
    <p:sldId id="280" r:id="rId9"/>
    <p:sldId id="282" r:id="rId10"/>
    <p:sldId id="283" r:id="rId11"/>
    <p:sldId id="281" r:id="rId12"/>
    <p:sldId id="279" r:id="rId13"/>
    <p:sldId id="285" r:id="rId14"/>
    <p:sldId id="263" r:id="rId15"/>
    <p:sldId id="266" r:id="rId16"/>
    <p:sldId id="265" r:id="rId17"/>
    <p:sldId id="267"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p:cViewPr>
        <p:scale>
          <a:sx n="95" d="100"/>
          <a:sy n="95" d="100"/>
        </p:scale>
        <p:origin x="-1488" y="-3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BDE0C-25A2-4240-ABFF-62A9C8D7F54E}" type="datetimeFigureOut">
              <a:rPr lang="en-US" smtClean="0"/>
              <a:pPr/>
              <a:t>12/3/2019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961CA-8BD9-44F5-B16D-78DDC323E753}" type="slidenum">
              <a:rPr lang="en-GB" smtClean="0"/>
              <a:pPr/>
              <a:t>‹#›</a:t>
            </a:fld>
            <a:endParaRPr lang="en-GB"/>
          </a:p>
        </p:txBody>
      </p:sp>
    </p:spTree>
    <p:extLst>
      <p:ext uri="{BB962C8B-B14F-4D97-AF65-F5344CB8AC3E}">
        <p14:creationId xmlns:p14="http://schemas.microsoft.com/office/powerpoint/2010/main" val="98432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FB961CA-8BD9-44F5-B16D-78DDC323E753}"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0100B7-744A-4786-8868-FD26593FB67E}" type="datetimeFigureOut">
              <a:rPr lang="en-US" smtClean="0"/>
              <a:pPr/>
              <a:t>12/3/2019</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720DF89B-53AE-4E55-862C-38C9A00960D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0100B7-744A-4786-8868-FD26593FB67E}" type="datetimeFigureOut">
              <a:rPr lang="en-US" smtClean="0"/>
              <a:pPr/>
              <a:t>12/3/2019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DF89B-53AE-4E55-862C-38C9A00960D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0100B7-744A-4786-8868-FD26593FB67E}" type="datetimeFigureOut">
              <a:rPr lang="en-US" smtClean="0"/>
              <a:pPr/>
              <a:t>12/3/2019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DF89B-53AE-4E55-862C-38C9A00960D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0100B7-744A-4786-8868-FD26593FB67E}" type="datetimeFigureOut">
              <a:rPr lang="en-US" smtClean="0"/>
              <a:pPr/>
              <a:t>12/3/2019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DF89B-53AE-4E55-862C-38C9A00960D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0100B7-744A-4786-8868-FD26593FB67E}" type="datetimeFigureOut">
              <a:rPr lang="en-US" smtClean="0"/>
              <a:pPr/>
              <a:t>12/3/2019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DF89B-53AE-4E55-862C-38C9A00960D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0100B7-744A-4786-8868-FD26593FB67E}" type="datetimeFigureOut">
              <a:rPr lang="en-US" smtClean="0"/>
              <a:pPr/>
              <a:t>12/3/2019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DF89B-53AE-4E55-862C-38C9A00960D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0100B7-744A-4786-8868-FD26593FB67E}" type="datetimeFigureOut">
              <a:rPr lang="en-US" smtClean="0"/>
              <a:pPr/>
              <a:t>12/3/2019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DF89B-53AE-4E55-862C-38C9A00960D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D0100B7-744A-4786-8868-FD26593FB67E}" type="datetimeFigureOut">
              <a:rPr lang="en-US" smtClean="0"/>
              <a:pPr/>
              <a:t>12/3/2019</a:t>
            </a:fld>
            <a:endParaRPr lang="en-GB"/>
          </a:p>
        </p:txBody>
      </p:sp>
      <p:sp>
        <p:nvSpPr>
          <p:cNvPr id="8" name="Slide Number Placeholder 7"/>
          <p:cNvSpPr>
            <a:spLocks noGrp="1"/>
          </p:cNvSpPr>
          <p:nvPr>
            <p:ph type="sldNum" sz="quarter" idx="11"/>
          </p:nvPr>
        </p:nvSpPr>
        <p:spPr/>
        <p:txBody>
          <a:bodyPr/>
          <a:lstStyle/>
          <a:p>
            <a:fld id="{720DF89B-53AE-4E55-862C-38C9A00960D5}"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100B7-744A-4786-8868-FD26593FB67E}" type="datetimeFigureOut">
              <a:rPr lang="en-US" smtClean="0"/>
              <a:pPr/>
              <a:t>12/3/2019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DF89B-53AE-4E55-862C-38C9A00960D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0100B7-744A-4786-8868-FD26593FB67E}" type="datetimeFigureOut">
              <a:rPr lang="en-US" smtClean="0"/>
              <a:pPr/>
              <a:t>12/3/2019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156448" y="6422064"/>
            <a:ext cx="762000" cy="365125"/>
          </a:xfrm>
        </p:spPr>
        <p:txBody>
          <a:bodyPr/>
          <a:lstStyle/>
          <a:p>
            <a:fld id="{720DF89B-53AE-4E55-862C-38C9A00960D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D0100B7-744A-4786-8868-FD26593FB67E}" type="datetimeFigureOut">
              <a:rPr lang="en-US" smtClean="0"/>
              <a:pPr/>
              <a:t>12/3/2019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DF89B-53AE-4E55-862C-38C9A00960D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D0100B7-744A-4786-8868-FD26593FB67E}" type="datetimeFigureOut">
              <a:rPr lang="en-US" smtClean="0"/>
              <a:pPr/>
              <a:t>12/3/2019</a:t>
            </a:fld>
            <a:endParaRPr lang="en-GB"/>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GB"/>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0DF89B-53AE-4E55-862C-38C9A00960D5}"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transum.org/Tables/Times_Tables.asp" TargetMode="External"/><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hyperlink" Target="https://thirdspacelearning.com/blog/teach-times-tables-pupils-learn-instant-recall-ks1-ks2/"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mp"/><Relationship Id="rId7" Type="http://schemas.openxmlformats.org/officeDocument/2006/relationships/image" Target="../media/image8.png"/><Relationship Id="rId2" Type="http://schemas.openxmlformats.org/officeDocument/2006/relationships/image" Target="../media/image3.tmp"/><Relationship Id="rId1" Type="http://schemas.openxmlformats.org/officeDocument/2006/relationships/slideLayout" Target="../slideLayouts/slideLayout2.xml"/><Relationship Id="rId6" Type="http://schemas.openxmlformats.org/officeDocument/2006/relationships/image" Target="../media/image7.tmp"/><Relationship Id="rId5" Type="http://schemas.openxmlformats.org/officeDocument/2006/relationships/image" Target="../media/image6.tmp"/><Relationship Id="rId10" Type="http://schemas.openxmlformats.org/officeDocument/2006/relationships/image" Target="../media/image11.png"/><Relationship Id="rId4" Type="http://schemas.openxmlformats.org/officeDocument/2006/relationships/image" Target="../media/image5.tmp"/><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32" y="620688"/>
            <a:ext cx="6984776" cy="2301240"/>
          </a:xfrm>
        </p:spPr>
        <p:txBody>
          <a:bodyPr>
            <a:noAutofit/>
          </a:bodyPr>
          <a:lstStyle/>
          <a:p>
            <a:pPr algn="l"/>
            <a:r>
              <a:rPr lang="en-GB" sz="5400" dirty="0" err="1" smtClean="0">
                <a:latin typeface="Baskerville Old Face" pitchFamily="18" charset="0"/>
              </a:rPr>
              <a:t>Hawridge</a:t>
            </a:r>
            <a:r>
              <a:rPr lang="en-GB" sz="5400" dirty="0" smtClean="0">
                <a:latin typeface="Baskerville Old Face" pitchFamily="18" charset="0"/>
              </a:rPr>
              <a:t> </a:t>
            </a:r>
            <a:br>
              <a:rPr lang="en-GB" sz="5400" dirty="0" smtClean="0">
                <a:latin typeface="Baskerville Old Face" pitchFamily="18" charset="0"/>
              </a:rPr>
            </a:br>
            <a:r>
              <a:rPr lang="en-GB" sz="5400" dirty="0" smtClean="0">
                <a:latin typeface="Baskerville Old Face" pitchFamily="18" charset="0"/>
              </a:rPr>
              <a:t>and </a:t>
            </a:r>
            <a:br>
              <a:rPr lang="en-GB" sz="5400" dirty="0" smtClean="0">
                <a:latin typeface="Baskerville Old Face" pitchFamily="18" charset="0"/>
              </a:rPr>
            </a:br>
            <a:r>
              <a:rPr lang="en-GB" sz="5400" dirty="0" smtClean="0">
                <a:latin typeface="Baskerville Old Face" pitchFamily="18" charset="0"/>
              </a:rPr>
              <a:t>CHOLESBURY</a:t>
            </a:r>
            <a:br>
              <a:rPr lang="en-GB" sz="5400" dirty="0" smtClean="0">
                <a:latin typeface="Baskerville Old Face" pitchFamily="18" charset="0"/>
              </a:rPr>
            </a:br>
            <a:r>
              <a:rPr lang="en-GB" sz="5400" dirty="0" smtClean="0">
                <a:latin typeface="Baskerville Old Face" pitchFamily="18" charset="0"/>
              </a:rPr>
              <a:t/>
            </a:r>
            <a:br>
              <a:rPr lang="en-GB" sz="5400" dirty="0" smtClean="0">
                <a:latin typeface="Baskerville Old Face" pitchFamily="18" charset="0"/>
              </a:rPr>
            </a:br>
            <a:r>
              <a:rPr lang="en-GB" sz="5400" dirty="0" smtClean="0">
                <a:latin typeface="Baskerville Old Face" pitchFamily="18" charset="0"/>
              </a:rPr>
              <a:t> Maths WORKSHOP </a:t>
            </a:r>
            <a:endParaRPr lang="en-GB" sz="5400" dirty="0">
              <a:latin typeface="Baskerville Old Face" pitchFamily="18" charset="0"/>
            </a:endParaRPr>
          </a:p>
        </p:txBody>
      </p:sp>
      <p:sp>
        <p:nvSpPr>
          <p:cNvPr id="3" name="Subtitle 2"/>
          <p:cNvSpPr>
            <a:spLocks noGrp="1"/>
          </p:cNvSpPr>
          <p:nvPr>
            <p:ph type="subTitle" idx="1"/>
          </p:nvPr>
        </p:nvSpPr>
        <p:spPr>
          <a:xfrm rot="10800000" flipV="1">
            <a:off x="895719" y="5089174"/>
            <a:ext cx="7456912" cy="500066"/>
          </a:xfrm>
        </p:spPr>
        <p:txBody>
          <a:bodyPr>
            <a:normAutofit fontScale="92500"/>
          </a:bodyPr>
          <a:lstStyle/>
          <a:p>
            <a:r>
              <a:rPr lang="en-GB" sz="2400" dirty="0" smtClean="0">
                <a:latin typeface="Baskerville Old Face" pitchFamily="18" charset="0"/>
              </a:rPr>
              <a:t>28</a:t>
            </a:r>
            <a:r>
              <a:rPr lang="en-GB" sz="2400" baseline="30000" dirty="0" smtClean="0">
                <a:latin typeface="Baskerville Old Face" pitchFamily="18" charset="0"/>
              </a:rPr>
              <a:t>th</a:t>
            </a:r>
            <a:r>
              <a:rPr lang="en-GB" sz="2400" dirty="0" smtClean="0">
                <a:latin typeface="Baskerville Old Face" pitchFamily="18" charset="0"/>
              </a:rPr>
              <a:t> November </a:t>
            </a:r>
            <a:r>
              <a:rPr lang="en-GB" sz="2400" dirty="0">
                <a:latin typeface="Baskerville Old Face" pitchFamily="18" charset="0"/>
              </a:rPr>
              <a:t>2019 </a:t>
            </a:r>
            <a:r>
              <a:rPr lang="en-GB" sz="2400" dirty="0" smtClean="0">
                <a:latin typeface="Baskerville Old Face" pitchFamily="18" charset="0"/>
              </a:rPr>
              <a:t>                   Angela </a:t>
            </a:r>
            <a:r>
              <a:rPr lang="en-GB" sz="2400" dirty="0">
                <a:latin typeface="Baskerville Old Face" pitchFamily="18" charset="0"/>
              </a:rPr>
              <a:t>Hughes Maths Lead </a:t>
            </a:r>
          </a:p>
        </p:txBody>
      </p:sp>
      <p:sp>
        <p:nvSpPr>
          <p:cNvPr id="4" name="AutoShape 2" descr="Image previ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741" y="5589240"/>
            <a:ext cx="14763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6361"/>
            <a:ext cx="9137291" cy="1200329"/>
          </a:xfrm>
          <a:prstGeom prst="rect">
            <a:avLst/>
          </a:prstGeom>
          <a:noFill/>
        </p:spPr>
        <p:txBody>
          <a:bodyPr wrap="square" rtlCol="0">
            <a:spAutoFit/>
          </a:bodyPr>
          <a:lstStyle/>
          <a:p>
            <a:endParaRPr lang="en-GB" b="1" dirty="0" smtClean="0"/>
          </a:p>
          <a:p>
            <a:r>
              <a:rPr lang="en-GB" b="1" dirty="0" smtClean="0"/>
              <a:t>1</a:t>
            </a:r>
            <a:r>
              <a:rPr lang="en-GB" b="1" dirty="0"/>
              <a:t>. Repeated addition</a:t>
            </a:r>
            <a:endParaRPr lang="en-GB" dirty="0"/>
          </a:p>
          <a:p>
            <a:r>
              <a:rPr lang="en-GB" i="1" dirty="0"/>
              <a:t>4 x 5 is the same as 5 + 5 + 5 + 5. </a:t>
            </a:r>
            <a:endParaRPr lang="en-GB" dirty="0"/>
          </a:p>
          <a:p>
            <a:r>
              <a:rPr lang="en-GB" b="1" dirty="0" smtClean="0"/>
              <a:t>This could be represented using concrete materials or pictures </a:t>
            </a:r>
          </a:p>
        </p:txBody>
      </p:sp>
      <p:sp>
        <p:nvSpPr>
          <p:cNvPr id="6" name="TextBox 5"/>
          <p:cNvSpPr txBox="1"/>
          <p:nvPr/>
        </p:nvSpPr>
        <p:spPr>
          <a:xfrm>
            <a:off x="1115616" y="1613725"/>
            <a:ext cx="8640960" cy="923330"/>
          </a:xfrm>
          <a:prstGeom prst="rect">
            <a:avLst/>
          </a:prstGeom>
          <a:noFill/>
        </p:spPr>
        <p:txBody>
          <a:bodyPr wrap="square" rtlCol="0">
            <a:spAutoFit/>
          </a:bodyPr>
          <a:lstStyle/>
          <a:p>
            <a:r>
              <a:rPr lang="en-GB" b="1" dirty="0" smtClean="0"/>
              <a:t>2</a:t>
            </a:r>
            <a:r>
              <a:rPr lang="en-GB" b="1" dirty="0"/>
              <a:t>. Multiplication is commutative</a:t>
            </a:r>
            <a:endParaRPr lang="en-GB" dirty="0"/>
          </a:p>
          <a:p>
            <a:r>
              <a:rPr lang="en-GB" i="1" dirty="0"/>
              <a:t>4 x 5 is the same as 5 x 4.</a:t>
            </a:r>
            <a:endParaRPr lang="en-GB" dirty="0"/>
          </a:p>
          <a:p>
            <a:endParaRPr lang="en-GB" b="1" dirty="0" smtClean="0"/>
          </a:p>
        </p:txBody>
      </p:sp>
      <p:sp>
        <p:nvSpPr>
          <p:cNvPr id="2" name="Rectangle 1"/>
          <p:cNvSpPr/>
          <p:nvPr/>
        </p:nvSpPr>
        <p:spPr>
          <a:xfrm>
            <a:off x="2051720" y="2564904"/>
            <a:ext cx="6102424" cy="646331"/>
          </a:xfrm>
          <a:prstGeom prst="rect">
            <a:avLst/>
          </a:prstGeom>
        </p:spPr>
        <p:txBody>
          <a:bodyPr wrap="square">
            <a:spAutoFit/>
          </a:bodyPr>
          <a:lstStyle/>
          <a:p>
            <a:r>
              <a:rPr lang="en-GB" b="1" dirty="0"/>
              <a:t>3. Multiplication is the inverse of division</a:t>
            </a:r>
            <a:endParaRPr lang="en-GB" dirty="0"/>
          </a:p>
          <a:p>
            <a:r>
              <a:rPr lang="en-GB" i="1" dirty="0"/>
              <a:t>20 ÷ 5 = 4 can be worked out because 5 x 4 = 20</a:t>
            </a:r>
            <a:r>
              <a:rPr lang="en-GB" i="1" dirty="0" smtClean="0"/>
              <a:t>.</a:t>
            </a:r>
            <a:endParaRPr lang="en-GB" dirty="0"/>
          </a:p>
        </p:txBody>
      </p:sp>
      <p:sp>
        <p:nvSpPr>
          <p:cNvPr id="3" name="Rectangle 2"/>
          <p:cNvSpPr/>
          <p:nvPr/>
        </p:nvSpPr>
        <p:spPr>
          <a:xfrm>
            <a:off x="16725" y="3789040"/>
            <a:ext cx="8784976" cy="2862322"/>
          </a:xfrm>
          <a:prstGeom prst="rect">
            <a:avLst/>
          </a:prstGeom>
        </p:spPr>
        <p:txBody>
          <a:bodyPr wrap="square">
            <a:spAutoFit/>
          </a:bodyPr>
          <a:lstStyle/>
          <a:p>
            <a:r>
              <a:rPr lang="en-GB" b="1" dirty="0"/>
              <a:t>4. Number families</a:t>
            </a:r>
            <a:endParaRPr lang="en-GB" dirty="0"/>
          </a:p>
          <a:p>
            <a:r>
              <a:rPr lang="en-GB" i="1" dirty="0"/>
              <a:t>4 x 5 = 20, 5 x 4 = 20, 20 ÷ 5 = 4, 20 ÷ 4 = 5</a:t>
            </a:r>
            <a:endParaRPr lang="en-GB" dirty="0"/>
          </a:p>
          <a:p>
            <a:r>
              <a:rPr lang="en-GB" sz="1400" dirty="0"/>
              <a:t>Due to their commutative understanding, by now children should also be able to see whole number families. For many children this will need to be pointed out and discussed. Most children will be able to explore this in its abstract form but if in doubt, go back to arrays</a:t>
            </a:r>
            <a:r>
              <a:rPr lang="en-GB" sz="1400" dirty="0" smtClean="0"/>
              <a:t>.</a:t>
            </a:r>
          </a:p>
          <a:p>
            <a:endParaRPr lang="en-GB" sz="1400" dirty="0"/>
          </a:p>
          <a:p>
            <a:pPr algn="ctr"/>
            <a:endParaRPr lang="en-GB" sz="1400" dirty="0"/>
          </a:p>
          <a:p>
            <a:pPr algn="ctr"/>
            <a:r>
              <a:rPr lang="en-GB" sz="1400" dirty="0"/>
              <a:t>From here it is only a short jump to understanding that any missing number can be worked out through knowledge of number families, e.g. 4 x [ ] = 20 or [ ] ÷ 4 = 5. There are other methods children can use to work out missing numbers but our goal is to increase working memory in order to increase instant recall from long term memory. Being able to bounce around a number family will achieve that.</a:t>
            </a:r>
          </a:p>
          <a:p>
            <a:endParaRPr lang="en-GB" dirty="0"/>
          </a:p>
        </p:txBody>
      </p:sp>
    </p:spTree>
    <p:extLst>
      <p:ext uri="{BB962C8B-B14F-4D97-AF65-F5344CB8AC3E}">
        <p14:creationId xmlns:p14="http://schemas.microsoft.com/office/powerpoint/2010/main" val="1613903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939332"/>
            <a:ext cx="8787938" cy="748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1" y="6161665"/>
            <a:ext cx="1157270" cy="654771"/>
          </a:xfrm>
          <a:prstGeom prst="rect">
            <a:avLst/>
          </a:prstGeom>
        </p:spPr>
      </p:pic>
      <p:sp>
        <p:nvSpPr>
          <p:cNvPr id="4" name="TextBox 3"/>
          <p:cNvSpPr txBox="1"/>
          <p:nvPr/>
        </p:nvSpPr>
        <p:spPr>
          <a:xfrm>
            <a:off x="313113" y="205044"/>
            <a:ext cx="8466512" cy="646331"/>
          </a:xfrm>
          <a:prstGeom prst="rect">
            <a:avLst/>
          </a:prstGeom>
          <a:noFill/>
        </p:spPr>
        <p:txBody>
          <a:bodyPr wrap="square" rtlCol="0">
            <a:spAutoFit/>
          </a:bodyPr>
          <a:lstStyle/>
          <a:p>
            <a:r>
              <a:rPr lang="en-GB" sz="3600" b="1" dirty="0" err="1">
                <a:solidFill>
                  <a:srgbClr val="0070C0"/>
                </a:solidFill>
              </a:rPr>
              <a:t>Transum</a:t>
            </a:r>
            <a:r>
              <a:rPr lang="en-GB" sz="3600" b="1" dirty="0">
                <a:solidFill>
                  <a:srgbClr val="0070C0"/>
                </a:solidFill>
              </a:rPr>
              <a:t>…</a:t>
            </a:r>
          </a:p>
        </p:txBody>
      </p:sp>
      <p:sp>
        <p:nvSpPr>
          <p:cNvPr id="5" name="Rectangle 4"/>
          <p:cNvSpPr/>
          <p:nvPr/>
        </p:nvSpPr>
        <p:spPr>
          <a:xfrm>
            <a:off x="3953540" y="341355"/>
            <a:ext cx="5190460" cy="369332"/>
          </a:xfrm>
          <a:prstGeom prst="rect">
            <a:avLst/>
          </a:prstGeom>
        </p:spPr>
        <p:txBody>
          <a:bodyPr wrap="none">
            <a:spAutoFit/>
          </a:bodyPr>
          <a:lstStyle/>
          <a:p>
            <a:r>
              <a:rPr lang="en-GB" dirty="0">
                <a:hlinkClick r:id="rId3"/>
              </a:rPr>
              <a:t>http://www.transum.org/Tables/Times_Tables.asp</a:t>
            </a:r>
            <a:endParaRPr lang="en-GB" dirty="0"/>
          </a:p>
        </p:txBody>
      </p:sp>
      <p:pic>
        <p:nvPicPr>
          <p:cNvPr id="6" name="Picture 5"/>
          <p:cNvPicPr>
            <a:picLocks noChangeAspect="1"/>
          </p:cNvPicPr>
          <p:nvPr/>
        </p:nvPicPr>
        <p:blipFill>
          <a:blip r:embed="rId4"/>
          <a:stretch>
            <a:fillRect/>
          </a:stretch>
        </p:blipFill>
        <p:spPr>
          <a:xfrm>
            <a:off x="5199017" y="1200582"/>
            <a:ext cx="3429000" cy="5476875"/>
          </a:xfrm>
          <a:prstGeom prst="rect">
            <a:avLst/>
          </a:prstGeom>
        </p:spPr>
      </p:pic>
      <p:pic>
        <p:nvPicPr>
          <p:cNvPr id="7" name="Picture 6"/>
          <p:cNvPicPr>
            <a:picLocks noChangeAspect="1"/>
          </p:cNvPicPr>
          <p:nvPr/>
        </p:nvPicPr>
        <p:blipFill>
          <a:blip r:embed="rId5"/>
          <a:stretch>
            <a:fillRect/>
          </a:stretch>
        </p:blipFill>
        <p:spPr>
          <a:xfrm>
            <a:off x="313112" y="1200582"/>
            <a:ext cx="4271963" cy="1343025"/>
          </a:xfrm>
          <a:prstGeom prst="rect">
            <a:avLst/>
          </a:prstGeom>
        </p:spPr>
      </p:pic>
    </p:spTree>
    <p:extLst>
      <p:ext uri="{BB962C8B-B14F-4D97-AF65-F5344CB8AC3E}">
        <p14:creationId xmlns:p14="http://schemas.microsoft.com/office/powerpoint/2010/main" val="40189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5229200"/>
            <a:ext cx="4572000" cy="923330"/>
          </a:xfrm>
          <a:prstGeom prst="rect">
            <a:avLst/>
          </a:prstGeom>
        </p:spPr>
        <p:txBody>
          <a:bodyPr>
            <a:spAutoFit/>
          </a:bodyPr>
          <a:lstStyle/>
          <a:p>
            <a:r>
              <a:rPr lang="en-GB" dirty="0" smtClean="0">
                <a:hlinkClick r:id="rId2"/>
              </a:rPr>
              <a:t>https://thirdspacelearning.com/blog/teach-times-tables-pupils-learn-instant-recall-ks1-ks2/</a:t>
            </a:r>
            <a:endParaRPr lang="en-GB" dirty="0"/>
          </a:p>
        </p:txBody>
      </p:sp>
    </p:spTree>
    <p:extLst>
      <p:ext uri="{BB962C8B-B14F-4D97-AF65-F5344CB8AC3E}">
        <p14:creationId xmlns:p14="http://schemas.microsoft.com/office/powerpoint/2010/main" val="967890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 METHODS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74859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latin typeface="Baskerville Old Face" pitchFamily="18" charset="0"/>
              </a:rPr>
              <a:t>addition</a:t>
            </a:r>
            <a:endParaRPr lang="en-GB" sz="5400" dirty="0">
              <a:latin typeface="Baskerville Old Face" pitchFamily="18" charset="0"/>
            </a:endParaRPr>
          </a:p>
        </p:txBody>
      </p:sp>
      <p:sp>
        <p:nvSpPr>
          <p:cNvPr id="3" name="Content Placeholder 2"/>
          <p:cNvSpPr>
            <a:spLocks noGrp="1"/>
          </p:cNvSpPr>
          <p:nvPr>
            <p:ph idx="1"/>
          </p:nvPr>
        </p:nvSpPr>
        <p:spPr>
          <a:xfrm>
            <a:off x="395536" y="1600200"/>
            <a:ext cx="8507288" cy="4925144"/>
          </a:xfrm>
        </p:spPr>
        <p:txBody>
          <a:bodyPr>
            <a:normAutofit fontScale="62500" lnSpcReduction="20000"/>
          </a:bodyPr>
          <a:lstStyle/>
          <a:p>
            <a:pPr>
              <a:buNone/>
            </a:pPr>
            <a:r>
              <a:rPr lang="en-GB" sz="3600" u="sng" dirty="0" smtClean="0">
                <a:latin typeface="Baskerville Old Face" pitchFamily="18" charset="0"/>
              </a:rPr>
              <a:t>Mental maths</a:t>
            </a:r>
          </a:p>
          <a:p>
            <a:pPr>
              <a:buNone/>
            </a:pPr>
            <a:r>
              <a:rPr lang="en-GB" sz="3600" dirty="0" smtClean="0">
                <a:latin typeface="Baskerville Old Face" pitchFamily="18" charset="0"/>
              </a:rPr>
              <a:t>Number bonds  		        (7+3,  17+3,  117+3)</a:t>
            </a:r>
          </a:p>
          <a:p>
            <a:pPr>
              <a:buNone/>
            </a:pPr>
            <a:r>
              <a:rPr lang="en-GB" sz="3600" dirty="0" smtClean="0">
                <a:latin typeface="Baskerville Old Face" pitchFamily="18" charset="0"/>
              </a:rPr>
              <a:t>Doubles and near doubles                (9+8,   11+12)  </a:t>
            </a:r>
          </a:p>
          <a:p>
            <a:pPr>
              <a:buNone/>
            </a:pPr>
            <a:r>
              <a:rPr lang="en-GB" sz="3600" dirty="0" smtClean="0">
                <a:latin typeface="Baskerville Old Face" pitchFamily="18" charset="0"/>
              </a:rPr>
              <a:t>Partitioning 			        (27+7   20+14)  </a:t>
            </a:r>
          </a:p>
          <a:p>
            <a:pPr>
              <a:buNone/>
            </a:pPr>
            <a:endParaRPr lang="en-GB" sz="3600" dirty="0" smtClean="0">
              <a:latin typeface="Baskerville Old Face" pitchFamily="18" charset="0"/>
            </a:endParaRPr>
          </a:p>
          <a:p>
            <a:pPr>
              <a:buNone/>
            </a:pPr>
            <a:r>
              <a:rPr lang="en-GB" sz="3600" u="sng" dirty="0" smtClean="0">
                <a:latin typeface="Baskerville Old Face" pitchFamily="18" charset="0"/>
              </a:rPr>
              <a:t>Written</a:t>
            </a:r>
            <a:r>
              <a:rPr lang="en-GB" sz="3600" dirty="0" smtClean="0">
                <a:latin typeface="Baskerville Old Face" pitchFamily="18" charset="0"/>
              </a:rPr>
              <a:t> </a:t>
            </a:r>
          </a:p>
          <a:p>
            <a:pPr>
              <a:buNone/>
            </a:pPr>
            <a:r>
              <a:rPr lang="en-GB" sz="3600" dirty="0" smtClean="0">
                <a:latin typeface="Baskerville Old Face" pitchFamily="18" charset="0"/>
              </a:rPr>
              <a:t>Number line </a:t>
            </a:r>
          </a:p>
          <a:p>
            <a:pPr>
              <a:buNone/>
            </a:pPr>
            <a:r>
              <a:rPr lang="en-GB" sz="3600" dirty="0" smtClean="0">
                <a:latin typeface="Baskerville Old Face" pitchFamily="18" charset="0"/>
              </a:rPr>
              <a:t>Partitioning       25 + 38    (20+30) + (8+5) = 63</a:t>
            </a:r>
          </a:p>
          <a:p>
            <a:pPr>
              <a:buNone/>
            </a:pPr>
            <a:r>
              <a:rPr lang="en-GB" sz="3600" dirty="0" smtClean="0">
                <a:latin typeface="Baskerville Old Face" pitchFamily="18" charset="0"/>
              </a:rPr>
              <a:t>Formal written column methods</a:t>
            </a:r>
          </a:p>
          <a:p>
            <a:pPr>
              <a:buNone/>
            </a:pPr>
            <a:r>
              <a:rPr lang="en-GB" sz="3600" dirty="0" smtClean="0">
                <a:latin typeface="Baskerville Old Face" pitchFamily="18" charset="0"/>
              </a:rPr>
              <a:t>  63</a:t>
            </a:r>
          </a:p>
          <a:p>
            <a:pPr>
              <a:buNone/>
            </a:pPr>
            <a:r>
              <a:rPr lang="en-GB" sz="3600" dirty="0" smtClean="0">
                <a:latin typeface="Baskerville Old Face" pitchFamily="18" charset="0"/>
              </a:rPr>
              <a:t>+52</a:t>
            </a:r>
          </a:p>
          <a:p>
            <a:pPr>
              <a:buNone/>
            </a:pPr>
            <a:r>
              <a:rPr lang="en-GB" sz="3600" dirty="0" smtClean="0">
                <a:latin typeface="Baskerville Old Face" pitchFamily="18" charset="0"/>
              </a:rPr>
              <a:t>115</a:t>
            </a:r>
          </a:p>
          <a:p>
            <a:pPr>
              <a:buNone/>
            </a:pPr>
            <a:r>
              <a:rPr lang="en-GB" sz="3600" i="1" dirty="0" smtClean="0">
                <a:latin typeface="Baskerville Old Face" pitchFamily="18" charset="0"/>
              </a:rPr>
              <a:t>Emphasis on self-checking  - estimating, applying knowledge i.e.      Odd + Odd= Even   or using the inverse.  </a:t>
            </a:r>
          </a:p>
          <a:p>
            <a:pPr>
              <a:buFont typeface="Wingdings" pitchFamily="2" charset="2"/>
              <a:buChar char="Ø"/>
            </a:pPr>
            <a:endParaRPr lang="en-GB" sz="3600" dirty="0" smtClean="0">
              <a:latin typeface="Baskerville Old Face" pitchFamily="18" charset="0"/>
            </a:endParaRPr>
          </a:p>
          <a:p>
            <a:pPr>
              <a:buFont typeface="Wingdings" pitchFamily="2" charset="2"/>
              <a:buChar char="Ø"/>
            </a:pPr>
            <a:endParaRPr lang="en-GB" sz="3600" dirty="0" smtClean="0">
              <a:latin typeface="Baskerville Old Face" pitchFamily="18" charset="0"/>
            </a:endParaRPr>
          </a:p>
          <a:p>
            <a:pPr>
              <a:buFont typeface="Wingdings" pitchFamily="2" charset="2"/>
              <a:buChar char="Ø"/>
            </a:pPr>
            <a:endParaRPr lang="en-GB" dirty="0"/>
          </a:p>
        </p:txBody>
      </p:sp>
      <p:grpSp>
        <p:nvGrpSpPr>
          <p:cNvPr id="10" name="Group 9"/>
          <p:cNvGrpSpPr/>
          <p:nvPr/>
        </p:nvGrpSpPr>
        <p:grpSpPr>
          <a:xfrm>
            <a:off x="2123728" y="3068960"/>
            <a:ext cx="4896544" cy="997079"/>
            <a:chOff x="2123728" y="3068960"/>
            <a:chExt cx="4896544" cy="997079"/>
          </a:xfrm>
        </p:grpSpPr>
        <p:sp>
          <p:nvSpPr>
            <p:cNvPr id="13" name="Freeform 12"/>
            <p:cNvSpPr/>
            <p:nvPr/>
          </p:nvSpPr>
          <p:spPr>
            <a:xfrm>
              <a:off x="5292081" y="3356992"/>
              <a:ext cx="1008112" cy="432048"/>
            </a:xfrm>
            <a:custGeom>
              <a:avLst/>
              <a:gdLst>
                <a:gd name="connsiteX0" fmla="*/ 0 w 2128157"/>
                <a:gd name="connsiteY0" fmla="*/ 475343 h 506186"/>
                <a:gd name="connsiteX1" fmla="*/ 881743 w 2128157"/>
                <a:gd name="connsiteY1" fmla="*/ 7257 h 506186"/>
                <a:gd name="connsiteX2" fmla="*/ 1937657 w 2128157"/>
                <a:gd name="connsiteY2" fmla="*/ 431800 h 506186"/>
                <a:gd name="connsiteX3" fmla="*/ 2024743 w 2128157"/>
                <a:gd name="connsiteY3" fmla="*/ 453571 h 506186"/>
              </a:gdLst>
              <a:ahLst/>
              <a:cxnLst>
                <a:cxn ang="0">
                  <a:pos x="connsiteX0" y="connsiteY0"/>
                </a:cxn>
                <a:cxn ang="0">
                  <a:pos x="connsiteX1" y="connsiteY1"/>
                </a:cxn>
                <a:cxn ang="0">
                  <a:pos x="connsiteX2" y="connsiteY2"/>
                </a:cxn>
                <a:cxn ang="0">
                  <a:pos x="connsiteX3" y="connsiteY3"/>
                </a:cxn>
              </a:cxnLst>
              <a:rect l="l" t="t" r="r" b="b"/>
              <a:pathLst>
                <a:path w="2128157" h="506186">
                  <a:moveTo>
                    <a:pt x="0" y="475343"/>
                  </a:moveTo>
                  <a:cubicBezTo>
                    <a:pt x="279400" y="244928"/>
                    <a:pt x="558800" y="14514"/>
                    <a:pt x="881743" y="7257"/>
                  </a:cubicBezTo>
                  <a:cubicBezTo>
                    <a:pt x="1204686" y="0"/>
                    <a:pt x="1747157" y="357414"/>
                    <a:pt x="1937657" y="431800"/>
                  </a:cubicBezTo>
                  <a:cubicBezTo>
                    <a:pt x="2128157" y="506186"/>
                    <a:pt x="2076450" y="479878"/>
                    <a:pt x="2024743" y="4535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4" name="Group 3"/>
            <p:cNvGrpSpPr/>
            <p:nvPr/>
          </p:nvGrpSpPr>
          <p:grpSpPr>
            <a:xfrm>
              <a:off x="2123728" y="3068960"/>
              <a:ext cx="4896544" cy="997079"/>
              <a:chOff x="2123728" y="3068960"/>
              <a:chExt cx="4896544" cy="997079"/>
            </a:xfrm>
          </p:grpSpPr>
          <p:cxnSp>
            <p:nvCxnSpPr>
              <p:cNvPr id="7" name="Straight Connector 6"/>
              <p:cNvCxnSpPr/>
              <p:nvPr/>
            </p:nvCxnSpPr>
            <p:spPr>
              <a:xfrm>
                <a:off x="3203848" y="3789040"/>
                <a:ext cx="381642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23728" y="3717032"/>
                <a:ext cx="881973" cy="338554"/>
              </a:xfrm>
              <a:prstGeom prst="rect">
                <a:avLst/>
              </a:prstGeom>
              <a:noFill/>
            </p:spPr>
            <p:txBody>
              <a:bodyPr wrap="none" rtlCol="0">
                <a:spAutoFit/>
              </a:bodyPr>
              <a:lstStyle/>
              <a:p>
                <a:r>
                  <a:rPr lang="en-GB" sz="1600" dirty="0" smtClean="0"/>
                  <a:t>25+7 = </a:t>
                </a:r>
                <a:endParaRPr lang="en-GB" sz="1600" dirty="0"/>
              </a:p>
            </p:txBody>
          </p:sp>
          <p:sp>
            <p:nvSpPr>
              <p:cNvPr id="9" name="TextBox 8"/>
              <p:cNvSpPr txBox="1"/>
              <p:nvPr/>
            </p:nvSpPr>
            <p:spPr>
              <a:xfrm>
                <a:off x="3059832" y="3789040"/>
                <a:ext cx="576064" cy="276999"/>
              </a:xfrm>
              <a:prstGeom prst="rect">
                <a:avLst/>
              </a:prstGeom>
              <a:noFill/>
            </p:spPr>
            <p:txBody>
              <a:bodyPr wrap="square" rtlCol="0">
                <a:spAutoFit/>
              </a:bodyPr>
              <a:lstStyle/>
              <a:p>
                <a:r>
                  <a:rPr lang="en-GB" sz="1200" dirty="0" smtClean="0"/>
                  <a:t>25</a:t>
                </a:r>
                <a:endParaRPr lang="en-GB" sz="1200" dirty="0"/>
              </a:p>
            </p:txBody>
          </p:sp>
          <p:sp>
            <p:nvSpPr>
              <p:cNvPr id="11" name="Freeform 10"/>
              <p:cNvSpPr/>
              <p:nvPr/>
            </p:nvSpPr>
            <p:spPr>
              <a:xfrm>
                <a:off x="3211286" y="3312886"/>
                <a:ext cx="2128157" cy="506186"/>
              </a:xfrm>
              <a:custGeom>
                <a:avLst/>
                <a:gdLst>
                  <a:gd name="connsiteX0" fmla="*/ 0 w 2128157"/>
                  <a:gd name="connsiteY0" fmla="*/ 475343 h 506186"/>
                  <a:gd name="connsiteX1" fmla="*/ 881743 w 2128157"/>
                  <a:gd name="connsiteY1" fmla="*/ 7257 h 506186"/>
                  <a:gd name="connsiteX2" fmla="*/ 1937657 w 2128157"/>
                  <a:gd name="connsiteY2" fmla="*/ 431800 h 506186"/>
                  <a:gd name="connsiteX3" fmla="*/ 2024743 w 2128157"/>
                  <a:gd name="connsiteY3" fmla="*/ 453571 h 506186"/>
                </a:gdLst>
                <a:ahLst/>
                <a:cxnLst>
                  <a:cxn ang="0">
                    <a:pos x="connsiteX0" y="connsiteY0"/>
                  </a:cxn>
                  <a:cxn ang="0">
                    <a:pos x="connsiteX1" y="connsiteY1"/>
                  </a:cxn>
                  <a:cxn ang="0">
                    <a:pos x="connsiteX2" y="connsiteY2"/>
                  </a:cxn>
                  <a:cxn ang="0">
                    <a:pos x="connsiteX3" y="connsiteY3"/>
                  </a:cxn>
                </a:cxnLst>
                <a:rect l="l" t="t" r="r" b="b"/>
                <a:pathLst>
                  <a:path w="2128157" h="506186">
                    <a:moveTo>
                      <a:pt x="0" y="475343"/>
                    </a:moveTo>
                    <a:cubicBezTo>
                      <a:pt x="279400" y="244928"/>
                      <a:pt x="558800" y="14514"/>
                      <a:pt x="881743" y="7257"/>
                    </a:cubicBezTo>
                    <a:cubicBezTo>
                      <a:pt x="1204686" y="0"/>
                      <a:pt x="1747157" y="357414"/>
                      <a:pt x="1937657" y="431800"/>
                    </a:cubicBezTo>
                    <a:cubicBezTo>
                      <a:pt x="2128157" y="506186"/>
                      <a:pt x="2076450" y="479878"/>
                      <a:pt x="2024743" y="4535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p:cNvSpPr txBox="1"/>
              <p:nvPr/>
            </p:nvSpPr>
            <p:spPr>
              <a:xfrm>
                <a:off x="3851920" y="3068960"/>
                <a:ext cx="359394" cy="276999"/>
              </a:xfrm>
              <a:prstGeom prst="rect">
                <a:avLst/>
              </a:prstGeom>
              <a:noFill/>
            </p:spPr>
            <p:txBody>
              <a:bodyPr wrap="none" rtlCol="0">
                <a:spAutoFit/>
              </a:bodyPr>
              <a:lstStyle/>
              <a:p>
                <a:r>
                  <a:rPr lang="en-GB" sz="1200" dirty="0" smtClean="0"/>
                  <a:t>+5</a:t>
                </a:r>
                <a:endParaRPr lang="en-GB" sz="1200" dirty="0"/>
              </a:p>
            </p:txBody>
          </p:sp>
          <p:sp>
            <p:nvSpPr>
              <p:cNvPr id="15" name="TextBox 14"/>
              <p:cNvSpPr txBox="1"/>
              <p:nvPr/>
            </p:nvSpPr>
            <p:spPr>
              <a:xfrm>
                <a:off x="5004048" y="3789040"/>
                <a:ext cx="504056" cy="276999"/>
              </a:xfrm>
              <a:prstGeom prst="rect">
                <a:avLst/>
              </a:prstGeom>
              <a:noFill/>
            </p:spPr>
            <p:txBody>
              <a:bodyPr wrap="square" rtlCol="0">
                <a:spAutoFit/>
              </a:bodyPr>
              <a:lstStyle/>
              <a:p>
                <a:r>
                  <a:rPr lang="en-GB" sz="1200" dirty="0" smtClean="0"/>
                  <a:t>30</a:t>
                </a:r>
                <a:endParaRPr lang="en-GB" sz="1200" dirty="0"/>
              </a:p>
            </p:txBody>
          </p:sp>
          <p:sp>
            <p:nvSpPr>
              <p:cNvPr id="16" name="TextBox 15"/>
              <p:cNvSpPr txBox="1"/>
              <p:nvPr/>
            </p:nvSpPr>
            <p:spPr>
              <a:xfrm>
                <a:off x="5508104" y="3140968"/>
                <a:ext cx="359394" cy="276999"/>
              </a:xfrm>
              <a:prstGeom prst="rect">
                <a:avLst/>
              </a:prstGeom>
              <a:noFill/>
            </p:spPr>
            <p:txBody>
              <a:bodyPr wrap="none" rtlCol="0">
                <a:spAutoFit/>
              </a:bodyPr>
              <a:lstStyle/>
              <a:p>
                <a:r>
                  <a:rPr lang="en-GB" sz="1200" dirty="0" smtClean="0"/>
                  <a:t>+2</a:t>
                </a:r>
                <a:endParaRPr lang="en-GB" sz="1200" dirty="0"/>
              </a:p>
            </p:txBody>
          </p:sp>
          <p:sp>
            <p:nvSpPr>
              <p:cNvPr id="17" name="TextBox 16"/>
              <p:cNvSpPr txBox="1"/>
              <p:nvPr/>
            </p:nvSpPr>
            <p:spPr>
              <a:xfrm>
                <a:off x="6084168" y="3789040"/>
                <a:ext cx="504056" cy="276999"/>
              </a:xfrm>
              <a:prstGeom prst="rect">
                <a:avLst/>
              </a:prstGeom>
              <a:noFill/>
            </p:spPr>
            <p:txBody>
              <a:bodyPr wrap="square" rtlCol="0">
                <a:spAutoFit/>
              </a:bodyPr>
              <a:lstStyle/>
              <a:p>
                <a:r>
                  <a:rPr lang="en-GB" sz="1200" dirty="0" smtClean="0"/>
                  <a:t>32</a:t>
                </a:r>
                <a:endParaRPr lang="en-GB" sz="1200" dirty="0"/>
              </a:p>
            </p:txBody>
          </p:sp>
        </p:grpSp>
      </p:grpSp>
      <p:cxnSp>
        <p:nvCxnSpPr>
          <p:cNvPr id="20" name="Straight Connector 19"/>
          <p:cNvCxnSpPr/>
          <p:nvPr/>
        </p:nvCxnSpPr>
        <p:spPr>
          <a:xfrm>
            <a:off x="477888" y="5373216"/>
            <a:ext cx="64807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latin typeface="Baskerville Old Face" pitchFamily="18" charset="0"/>
              </a:rPr>
              <a:t>subtraction</a:t>
            </a:r>
            <a:endParaRPr lang="en-GB" sz="5400" dirty="0">
              <a:latin typeface="Baskerville Old Face" pitchFamily="18" charset="0"/>
            </a:endParaRPr>
          </a:p>
        </p:txBody>
      </p:sp>
      <p:sp>
        <p:nvSpPr>
          <p:cNvPr id="3" name="Content Placeholder 2"/>
          <p:cNvSpPr>
            <a:spLocks noGrp="1"/>
          </p:cNvSpPr>
          <p:nvPr>
            <p:ph idx="1"/>
          </p:nvPr>
        </p:nvSpPr>
        <p:spPr>
          <a:xfrm>
            <a:off x="457200" y="1600200"/>
            <a:ext cx="8219256" cy="5141168"/>
          </a:xfrm>
        </p:spPr>
        <p:txBody>
          <a:bodyPr>
            <a:normAutofit fontScale="85000" lnSpcReduction="20000"/>
          </a:bodyPr>
          <a:lstStyle/>
          <a:p>
            <a:pPr marL="36576" indent="0">
              <a:buNone/>
            </a:pPr>
            <a:r>
              <a:rPr lang="en-GB" sz="3600" dirty="0" smtClean="0">
                <a:latin typeface="Baskerville Old Face" pitchFamily="18" charset="0"/>
              </a:rPr>
              <a:t>Mental    - adding on/finding the difference </a:t>
            </a:r>
          </a:p>
          <a:p>
            <a:pPr marL="36576" indent="0">
              <a:buNone/>
            </a:pPr>
            <a:r>
              <a:rPr lang="en-GB" sz="3600" dirty="0" smtClean="0">
                <a:latin typeface="Baskerville Old Face" pitchFamily="18" charset="0"/>
              </a:rPr>
              <a:t>84 - 67 =  (67+3= 70  70 to 84,  14  so 14 +3)</a:t>
            </a:r>
          </a:p>
          <a:p>
            <a:pPr marL="36576" indent="0">
              <a:buNone/>
            </a:pPr>
            <a:endParaRPr lang="en-GB" sz="3600" dirty="0" smtClean="0">
              <a:latin typeface="Baskerville Old Face" pitchFamily="18" charset="0"/>
            </a:endParaRPr>
          </a:p>
          <a:p>
            <a:pPr marL="36576" indent="0">
              <a:buNone/>
            </a:pPr>
            <a:r>
              <a:rPr lang="en-GB" sz="3600" dirty="0" smtClean="0">
                <a:latin typeface="Baskerville Old Face" pitchFamily="18" charset="0"/>
              </a:rPr>
              <a:t>Number line     </a:t>
            </a:r>
            <a:r>
              <a:rPr lang="en-GB" sz="2800" dirty="0" smtClean="0">
                <a:latin typeface="Baskerville Old Face" pitchFamily="18" charset="0"/>
              </a:rPr>
              <a:t>65 – 54 = </a:t>
            </a:r>
          </a:p>
          <a:p>
            <a:pPr marL="36576" indent="0">
              <a:buNone/>
            </a:pPr>
            <a:endParaRPr lang="en-GB" sz="3600" dirty="0" smtClean="0">
              <a:latin typeface="Baskerville Old Face" pitchFamily="18" charset="0"/>
            </a:endParaRPr>
          </a:p>
          <a:p>
            <a:pPr>
              <a:buFont typeface="Wingdings" pitchFamily="2" charset="2"/>
              <a:buChar char="Ø"/>
            </a:pPr>
            <a:endParaRPr lang="en-GB" sz="3600" dirty="0" smtClean="0">
              <a:latin typeface="Baskerville Old Face" pitchFamily="18" charset="0"/>
            </a:endParaRPr>
          </a:p>
          <a:p>
            <a:pPr>
              <a:buFont typeface="Wingdings" pitchFamily="2" charset="2"/>
              <a:buChar char="Ø"/>
            </a:pPr>
            <a:r>
              <a:rPr lang="en-GB" sz="3600" dirty="0" smtClean="0">
                <a:latin typeface="Baskerville Old Face" pitchFamily="18" charset="0"/>
              </a:rPr>
              <a:t>Partitioning   </a:t>
            </a:r>
            <a:r>
              <a:rPr lang="en-GB" sz="1800" dirty="0" smtClean="0">
                <a:latin typeface="Baskerville Old Face" pitchFamily="18" charset="0"/>
              </a:rPr>
              <a:t>60   5</a:t>
            </a:r>
            <a:br>
              <a:rPr lang="en-GB" sz="1800" dirty="0" smtClean="0">
                <a:latin typeface="Baskerville Old Face" pitchFamily="18" charset="0"/>
              </a:rPr>
            </a:br>
            <a:r>
              <a:rPr lang="en-GB" sz="1800" dirty="0" smtClean="0">
                <a:latin typeface="Baskerville Old Face" pitchFamily="18" charset="0"/>
              </a:rPr>
              <a:t>                                       </a:t>
            </a:r>
            <a:r>
              <a:rPr lang="en-GB" sz="1800" u="sng" dirty="0" smtClean="0">
                <a:latin typeface="Baskerville Old Face" pitchFamily="18" charset="0"/>
              </a:rPr>
              <a:t>-    50   4</a:t>
            </a:r>
          </a:p>
          <a:p>
            <a:pPr marL="36576" indent="0">
              <a:buNone/>
            </a:pPr>
            <a:r>
              <a:rPr lang="en-GB" sz="1800" dirty="0" smtClean="0">
                <a:latin typeface="Baskerville Old Face" pitchFamily="18" charset="0"/>
              </a:rPr>
              <a:t>	                                 10   1</a:t>
            </a:r>
            <a:endParaRPr lang="en-GB" sz="400" dirty="0" smtClean="0">
              <a:latin typeface="Baskerville Old Face" pitchFamily="18" charset="0"/>
            </a:endParaRPr>
          </a:p>
          <a:p>
            <a:pPr>
              <a:buFont typeface="Wingdings" pitchFamily="2" charset="2"/>
              <a:buChar char="Ø"/>
            </a:pPr>
            <a:r>
              <a:rPr lang="en-GB" sz="3600" dirty="0" smtClean="0">
                <a:latin typeface="Baskerville Old Face" pitchFamily="18" charset="0"/>
              </a:rPr>
              <a:t>Formal written column methods       65</a:t>
            </a:r>
          </a:p>
          <a:p>
            <a:pPr marL="36576" indent="0">
              <a:buNone/>
            </a:pPr>
            <a:r>
              <a:rPr lang="en-GB" sz="3600" dirty="0" smtClean="0">
                <a:latin typeface="Baskerville Old Face" pitchFamily="18" charset="0"/>
              </a:rPr>
              <a:t>                                                            </a:t>
            </a:r>
            <a:r>
              <a:rPr lang="en-GB" sz="3600" u="sng" dirty="0" smtClean="0">
                <a:latin typeface="Baskerville Old Face" pitchFamily="18" charset="0"/>
              </a:rPr>
              <a:t>- 54</a:t>
            </a:r>
            <a:endParaRPr lang="en-GB" sz="3600" u="sng" dirty="0">
              <a:latin typeface="Baskerville Old Face" pitchFamily="18" charset="0"/>
            </a:endParaRPr>
          </a:p>
          <a:p>
            <a:pPr marL="2148840" lvl="8" indent="0">
              <a:buNone/>
            </a:pPr>
            <a:r>
              <a:rPr lang="en-GB" sz="2200" dirty="0" smtClean="0">
                <a:latin typeface="Baskerville Old Face" pitchFamily="18" charset="0"/>
              </a:rPr>
              <a:t>                                                                   </a:t>
            </a:r>
            <a:r>
              <a:rPr lang="en-GB" sz="3600" dirty="0" smtClean="0">
                <a:latin typeface="Baskerville Old Face" pitchFamily="18" charset="0"/>
              </a:rPr>
              <a:t>11</a:t>
            </a:r>
          </a:p>
          <a:p>
            <a:pPr marL="36576" indent="0">
              <a:buNone/>
            </a:pPr>
            <a:endParaRPr lang="en-GB" sz="3600" dirty="0" smtClean="0">
              <a:latin typeface="Baskerville Old Face" pitchFamily="18" charset="0"/>
            </a:endParaRPr>
          </a:p>
          <a:p>
            <a:endParaRPr lang="en-GB" sz="3600" dirty="0" smtClean="0">
              <a:latin typeface="Baskerville Old Face" pitchFamily="18" charset="0"/>
            </a:endParaRPr>
          </a:p>
          <a:p>
            <a:endParaRPr lang="en-GB" dirty="0"/>
          </a:p>
        </p:txBody>
      </p:sp>
      <p:grpSp>
        <p:nvGrpSpPr>
          <p:cNvPr id="17" name="Group 16"/>
          <p:cNvGrpSpPr/>
          <p:nvPr/>
        </p:nvGrpSpPr>
        <p:grpSpPr>
          <a:xfrm>
            <a:off x="762442" y="3303803"/>
            <a:ext cx="6401846" cy="685725"/>
            <a:chOff x="762442" y="3303803"/>
            <a:chExt cx="6401846" cy="685725"/>
          </a:xfrm>
        </p:grpSpPr>
        <p:sp>
          <p:nvSpPr>
            <p:cNvPr id="12" name="TextBox 11"/>
            <p:cNvSpPr txBox="1"/>
            <p:nvPr/>
          </p:nvSpPr>
          <p:spPr>
            <a:xfrm>
              <a:off x="5460402" y="3401207"/>
              <a:ext cx="383438" cy="261610"/>
            </a:xfrm>
            <a:prstGeom prst="rect">
              <a:avLst/>
            </a:prstGeom>
            <a:noFill/>
          </p:spPr>
          <p:txBody>
            <a:bodyPr wrap="none" rtlCol="0">
              <a:spAutoFit/>
            </a:bodyPr>
            <a:lstStyle/>
            <a:p>
              <a:r>
                <a:rPr lang="en-GB" sz="1100" dirty="0" smtClean="0"/>
                <a:t>+ 5</a:t>
              </a:r>
              <a:endParaRPr lang="en-US" sz="1100" dirty="0"/>
            </a:p>
          </p:txBody>
        </p:sp>
        <p:grpSp>
          <p:nvGrpSpPr>
            <p:cNvPr id="16" name="Group 15"/>
            <p:cNvGrpSpPr/>
            <p:nvPr/>
          </p:nvGrpSpPr>
          <p:grpSpPr>
            <a:xfrm>
              <a:off x="762442" y="3303803"/>
              <a:ext cx="6401846" cy="685725"/>
              <a:chOff x="762442" y="3303803"/>
              <a:chExt cx="6401846" cy="685725"/>
            </a:xfrm>
          </p:grpSpPr>
          <p:sp>
            <p:nvSpPr>
              <p:cNvPr id="6" name="Freeform 5"/>
              <p:cNvSpPr/>
              <p:nvPr/>
            </p:nvSpPr>
            <p:spPr>
              <a:xfrm>
                <a:off x="4283969" y="3320128"/>
                <a:ext cx="2736304" cy="407790"/>
              </a:xfrm>
              <a:custGeom>
                <a:avLst/>
                <a:gdLst>
                  <a:gd name="connsiteX0" fmla="*/ 0 w 3635829"/>
                  <a:gd name="connsiteY0" fmla="*/ 381007 h 381007"/>
                  <a:gd name="connsiteX1" fmla="*/ 1861457 w 3635829"/>
                  <a:gd name="connsiteY1" fmla="*/ 7 h 381007"/>
                  <a:gd name="connsiteX2" fmla="*/ 3635829 w 3635829"/>
                  <a:gd name="connsiteY2" fmla="*/ 370122 h 381007"/>
                </a:gdLst>
                <a:ahLst/>
                <a:cxnLst>
                  <a:cxn ang="0">
                    <a:pos x="connsiteX0" y="connsiteY0"/>
                  </a:cxn>
                  <a:cxn ang="0">
                    <a:pos x="connsiteX1" y="connsiteY1"/>
                  </a:cxn>
                  <a:cxn ang="0">
                    <a:pos x="connsiteX2" y="connsiteY2"/>
                  </a:cxn>
                </a:cxnLst>
                <a:rect l="l" t="t" r="r" b="b"/>
                <a:pathLst>
                  <a:path w="3635829" h="381007">
                    <a:moveTo>
                      <a:pt x="0" y="381007"/>
                    </a:moveTo>
                    <a:cubicBezTo>
                      <a:pt x="627743" y="191414"/>
                      <a:pt x="1255486" y="1821"/>
                      <a:pt x="1861457" y="7"/>
                    </a:cubicBezTo>
                    <a:cubicBezTo>
                      <a:pt x="2467428" y="-1807"/>
                      <a:pt x="3332843" y="310250"/>
                      <a:pt x="3635829" y="37012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3"/>
              <p:cNvGrpSpPr/>
              <p:nvPr/>
            </p:nvGrpSpPr>
            <p:grpSpPr>
              <a:xfrm>
                <a:off x="762442" y="3710973"/>
                <a:ext cx="6401846" cy="278555"/>
                <a:chOff x="762442" y="3710973"/>
                <a:chExt cx="6401846" cy="278555"/>
              </a:xfrm>
            </p:grpSpPr>
            <p:cxnSp>
              <p:nvCxnSpPr>
                <p:cNvPr id="5" name="Straight Connector 4"/>
                <p:cNvCxnSpPr/>
                <p:nvPr/>
              </p:nvCxnSpPr>
              <p:spPr>
                <a:xfrm>
                  <a:off x="899592" y="3717032"/>
                  <a:ext cx="626469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442" y="3727918"/>
                  <a:ext cx="341760" cy="261610"/>
                </a:xfrm>
                <a:prstGeom prst="rect">
                  <a:avLst/>
                </a:prstGeom>
                <a:noFill/>
              </p:spPr>
              <p:txBody>
                <a:bodyPr wrap="none" rtlCol="0">
                  <a:spAutoFit/>
                </a:bodyPr>
                <a:lstStyle/>
                <a:p>
                  <a:r>
                    <a:rPr lang="en-GB" sz="1100" dirty="0" smtClean="0"/>
                    <a:t>54</a:t>
                  </a:r>
                  <a:endParaRPr lang="en-US" sz="1100" dirty="0"/>
                </a:p>
              </p:txBody>
            </p:sp>
            <p:sp>
              <p:nvSpPr>
                <p:cNvPr id="9" name="TextBox 8"/>
                <p:cNvSpPr txBox="1"/>
                <p:nvPr/>
              </p:nvSpPr>
              <p:spPr>
                <a:xfrm>
                  <a:off x="4113089" y="3717032"/>
                  <a:ext cx="341760" cy="261610"/>
                </a:xfrm>
                <a:prstGeom prst="rect">
                  <a:avLst/>
                </a:prstGeom>
                <a:noFill/>
              </p:spPr>
              <p:txBody>
                <a:bodyPr wrap="none" rtlCol="0">
                  <a:spAutoFit/>
                </a:bodyPr>
                <a:lstStyle/>
                <a:p>
                  <a:r>
                    <a:rPr lang="en-GB" sz="1100" dirty="0" smtClean="0"/>
                    <a:t>60</a:t>
                  </a:r>
                  <a:endParaRPr lang="en-US" sz="1100" dirty="0"/>
                </a:p>
              </p:txBody>
            </p:sp>
            <p:sp>
              <p:nvSpPr>
                <p:cNvPr id="10" name="TextBox 9"/>
                <p:cNvSpPr txBox="1"/>
                <p:nvPr/>
              </p:nvSpPr>
              <p:spPr>
                <a:xfrm>
                  <a:off x="6822528" y="3710973"/>
                  <a:ext cx="341760" cy="261610"/>
                </a:xfrm>
                <a:prstGeom prst="rect">
                  <a:avLst/>
                </a:prstGeom>
                <a:noFill/>
              </p:spPr>
              <p:txBody>
                <a:bodyPr wrap="none" rtlCol="0">
                  <a:spAutoFit/>
                </a:bodyPr>
                <a:lstStyle/>
                <a:p>
                  <a:r>
                    <a:rPr lang="en-GB" sz="1100" dirty="0" smtClean="0"/>
                    <a:t>65</a:t>
                  </a:r>
                  <a:endParaRPr lang="en-US" sz="1100" dirty="0"/>
                </a:p>
              </p:txBody>
            </p:sp>
          </p:grpSp>
          <p:grpSp>
            <p:nvGrpSpPr>
              <p:cNvPr id="15" name="Group 14"/>
              <p:cNvGrpSpPr/>
              <p:nvPr/>
            </p:nvGrpSpPr>
            <p:grpSpPr>
              <a:xfrm>
                <a:off x="907233" y="3303803"/>
                <a:ext cx="3376736" cy="647341"/>
                <a:chOff x="907233" y="3303803"/>
                <a:chExt cx="3376736" cy="647341"/>
              </a:xfrm>
            </p:grpSpPr>
            <p:sp>
              <p:nvSpPr>
                <p:cNvPr id="7" name="Freeform 6"/>
                <p:cNvSpPr/>
                <p:nvPr/>
              </p:nvSpPr>
              <p:spPr>
                <a:xfrm>
                  <a:off x="907233" y="3303803"/>
                  <a:ext cx="3376736" cy="413229"/>
                </a:xfrm>
                <a:custGeom>
                  <a:avLst/>
                  <a:gdLst>
                    <a:gd name="connsiteX0" fmla="*/ 0 w 3635829"/>
                    <a:gd name="connsiteY0" fmla="*/ 381007 h 381007"/>
                    <a:gd name="connsiteX1" fmla="*/ 1861457 w 3635829"/>
                    <a:gd name="connsiteY1" fmla="*/ 7 h 381007"/>
                    <a:gd name="connsiteX2" fmla="*/ 3635829 w 3635829"/>
                    <a:gd name="connsiteY2" fmla="*/ 370122 h 381007"/>
                  </a:gdLst>
                  <a:ahLst/>
                  <a:cxnLst>
                    <a:cxn ang="0">
                      <a:pos x="connsiteX0" y="connsiteY0"/>
                    </a:cxn>
                    <a:cxn ang="0">
                      <a:pos x="connsiteX1" y="connsiteY1"/>
                    </a:cxn>
                    <a:cxn ang="0">
                      <a:pos x="connsiteX2" y="connsiteY2"/>
                    </a:cxn>
                  </a:cxnLst>
                  <a:rect l="l" t="t" r="r" b="b"/>
                  <a:pathLst>
                    <a:path w="3635829" h="381007">
                      <a:moveTo>
                        <a:pt x="0" y="381007"/>
                      </a:moveTo>
                      <a:cubicBezTo>
                        <a:pt x="627743" y="191414"/>
                        <a:pt x="1255486" y="1821"/>
                        <a:pt x="1861457" y="7"/>
                      </a:cubicBezTo>
                      <a:cubicBezTo>
                        <a:pt x="2467428" y="-1807"/>
                        <a:pt x="3332843" y="310250"/>
                        <a:pt x="3635829" y="37012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2424721" y="3379612"/>
                  <a:ext cx="383438" cy="261610"/>
                </a:xfrm>
                <a:prstGeom prst="rect">
                  <a:avLst/>
                </a:prstGeom>
                <a:noFill/>
              </p:spPr>
              <p:txBody>
                <a:bodyPr wrap="none" rtlCol="0">
                  <a:spAutoFit/>
                </a:bodyPr>
                <a:lstStyle/>
                <a:p>
                  <a:r>
                    <a:rPr lang="en-GB" sz="1100" dirty="0" smtClean="0"/>
                    <a:t>+ 6</a:t>
                  </a:r>
                  <a:endParaRPr lang="en-US" sz="1100" dirty="0"/>
                </a:p>
              </p:txBody>
            </p:sp>
            <p:sp>
              <p:nvSpPr>
                <p:cNvPr id="13" name="Right Arrow 12"/>
                <p:cNvSpPr/>
                <p:nvPr/>
              </p:nvSpPr>
              <p:spPr>
                <a:xfrm>
                  <a:off x="2350053" y="3744530"/>
                  <a:ext cx="491095" cy="206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ight Arrow 13"/>
            <p:cNvSpPr/>
            <p:nvPr/>
          </p:nvSpPr>
          <p:spPr>
            <a:xfrm>
              <a:off x="5406573" y="3745225"/>
              <a:ext cx="491095" cy="187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latin typeface="Baskerville Old Face" pitchFamily="18" charset="0"/>
              </a:rPr>
              <a:t>multiplication</a:t>
            </a:r>
            <a:endParaRPr lang="en-GB" sz="5400" dirty="0">
              <a:latin typeface="Baskerville Old Face" pitchFamily="18" charset="0"/>
            </a:endParaRPr>
          </a:p>
        </p:txBody>
      </p:sp>
      <p:sp>
        <p:nvSpPr>
          <p:cNvPr id="3" name="Content Placeholder 2"/>
          <p:cNvSpPr>
            <a:spLocks noGrp="1"/>
          </p:cNvSpPr>
          <p:nvPr>
            <p:ph idx="1"/>
          </p:nvPr>
        </p:nvSpPr>
        <p:spPr>
          <a:xfrm>
            <a:off x="395536" y="1556792"/>
            <a:ext cx="7467600" cy="5141168"/>
          </a:xfrm>
        </p:spPr>
        <p:txBody>
          <a:bodyPr>
            <a:normAutofit lnSpcReduction="10000"/>
          </a:bodyPr>
          <a:lstStyle/>
          <a:p>
            <a:pPr>
              <a:buFont typeface="Wingdings" pitchFamily="2" charset="2"/>
              <a:buChar char="Ø"/>
            </a:pPr>
            <a:r>
              <a:rPr lang="en-GB" sz="3600" dirty="0" smtClean="0">
                <a:latin typeface="Baskerville Old Face" pitchFamily="18" charset="0"/>
              </a:rPr>
              <a:t>x 10 x 100 place value</a:t>
            </a:r>
          </a:p>
          <a:p>
            <a:pPr>
              <a:buFont typeface="Wingdings" pitchFamily="2" charset="2"/>
              <a:buChar char="Ø"/>
            </a:pPr>
            <a:endParaRPr lang="en-GB" sz="3600" dirty="0" smtClean="0">
              <a:latin typeface="Baskerville Old Face" pitchFamily="18" charset="0"/>
            </a:endParaRPr>
          </a:p>
          <a:p>
            <a:pPr>
              <a:buFont typeface="Wingdings" pitchFamily="2" charset="2"/>
              <a:buChar char="Ø"/>
            </a:pPr>
            <a:r>
              <a:rPr lang="en-GB" sz="3600" dirty="0" smtClean="0">
                <a:latin typeface="Baskerville Old Face" pitchFamily="18" charset="0"/>
              </a:rPr>
              <a:t>Groups of    2 x 3  = </a:t>
            </a:r>
          </a:p>
          <a:p>
            <a:pPr>
              <a:buFont typeface="Wingdings" pitchFamily="2" charset="2"/>
              <a:buChar char="Ø"/>
            </a:pPr>
            <a:endParaRPr lang="en-GB" sz="3600" dirty="0" smtClean="0">
              <a:latin typeface="Baskerville Old Face" pitchFamily="18" charset="0"/>
            </a:endParaRPr>
          </a:p>
          <a:p>
            <a:pPr>
              <a:buFont typeface="Wingdings" pitchFamily="2" charset="2"/>
              <a:buChar char="Ø"/>
            </a:pPr>
            <a:endParaRPr lang="en-GB" sz="3600" dirty="0" smtClean="0">
              <a:latin typeface="Baskerville Old Face" pitchFamily="18" charset="0"/>
            </a:endParaRPr>
          </a:p>
          <a:p>
            <a:pPr>
              <a:buFont typeface="Wingdings" pitchFamily="2" charset="2"/>
              <a:buChar char="Ø"/>
            </a:pPr>
            <a:r>
              <a:rPr lang="en-GB" sz="3600" dirty="0" smtClean="0">
                <a:latin typeface="Baskerville Old Face" pitchFamily="18" charset="0"/>
              </a:rPr>
              <a:t>The grid method   22 x13=</a:t>
            </a:r>
          </a:p>
          <a:p>
            <a:pPr>
              <a:buFont typeface="Wingdings" pitchFamily="2" charset="2"/>
              <a:buChar char="Ø"/>
            </a:pPr>
            <a:endParaRPr lang="en-GB" sz="3600" dirty="0" smtClean="0">
              <a:latin typeface="Baskerville Old Face" pitchFamily="18" charset="0"/>
            </a:endParaRPr>
          </a:p>
          <a:p>
            <a:pPr>
              <a:buFont typeface="Wingdings" pitchFamily="2" charset="2"/>
              <a:buChar char="Ø"/>
            </a:pPr>
            <a:r>
              <a:rPr lang="en-GB" sz="3600" dirty="0" smtClean="0">
                <a:latin typeface="Baskerville Old Face" pitchFamily="18" charset="0"/>
              </a:rPr>
              <a:t>Formal written column methods</a:t>
            </a:r>
            <a:endParaRPr lang="en-GB" sz="2200" dirty="0" smtClean="0">
              <a:latin typeface="Baskerville Old Face" pitchFamily="18" charset="0"/>
            </a:endParaRPr>
          </a:p>
          <a:p>
            <a:pPr marL="36576" indent="0">
              <a:buNone/>
            </a:pPr>
            <a:endParaRPr lang="en-GB" sz="3600" dirty="0">
              <a:latin typeface="Baskerville Old Face"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87020784"/>
              </p:ext>
            </p:extLst>
          </p:nvPr>
        </p:nvGraphicFramePr>
        <p:xfrm>
          <a:off x="5230416" y="1657400"/>
          <a:ext cx="1440159" cy="1036320"/>
        </p:xfrm>
        <a:graphic>
          <a:graphicData uri="http://schemas.openxmlformats.org/drawingml/2006/table">
            <a:tbl>
              <a:tblPr firstRow="1" bandRow="1">
                <a:tableStyleId>{5C22544A-7EE6-4342-B048-85BDC9FD1C3A}</a:tableStyleId>
              </a:tblPr>
              <a:tblGrid>
                <a:gridCol w="480053"/>
                <a:gridCol w="480053"/>
                <a:gridCol w="480053"/>
              </a:tblGrid>
              <a:tr h="288032">
                <a:tc>
                  <a:txBody>
                    <a:bodyPr/>
                    <a:lstStyle/>
                    <a:p>
                      <a:r>
                        <a:rPr lang="en-GB" dirty="0" smtClean="0"/>
                        <a:t>H</a:t>
                      </a:r>
                      <a:endParaRPr lang="en-US" dirty="0"/>
                    </a:p>
                  </a:txBody>
                  <a:tcPr/>
                </a:tc>
                <a:tc>
                  <a:txBody>
                    <a:bodyPr/>
                    <a:lstStyle/>
                    <a:p>
                      <a:r>
                        <a:rPr lang="en-GB" dirty="0" smtClean="0"/>
                        <a:t>T</a:t>
                      </a:r>
                      <a:endParaRPr lang="en-US" dirty="0"/>
                    </a:p>
                  </a:txBody>
                  <a:tcPr/>
                </a:tc>
                <a:tc>
                  <a:txBody>
                    <a:bodyPr/>
                    <a:lstStyle/>
                    <a:p>
                      <a:r>
                        <a:rPr lang="en-GB" dirty="0" smtClean="0"/>
                        <a:t>U</a:t>
                      </a:r>
                      <a:endParaRPr lang="en-US" dirty="0"/>
                    </a:p>
                  </a:txBody>
                  <a:tcPr/>
                </a:tc>
              </a:tr>
              <a:tr h="288032">
                <a:tc>
                  <a:txBody>
                    <a:bodyPr/>
                    <a:lstStyle/>
                    <a:p>
                      <a:endParaRPr lang="en-US" sz="1600" dirty="0"/>
                    </a:p>
                  </a:txBody>
                  <a:tcPr/>
                </a:tc>
                <a:tc>
                  <a:txBody>
                    <a:bodyPr/>
                    <a:lstStyle/>
                    <a:p>
                      <a:r>
                        <a:rPr lang="en-GB" sz="1600" dirty="0" smtClean="0"/>
                        <a:t>1</a:t>
                      </a:r>
                      <a:endParaRPr lang="en-US" sz="1600" dirty="0"/>
                    </a:p>
                  </a:txBody>
                  <a:tcPr/>
                </a:tc>
                <a:tc>
                  <a:txBody>
                    <a:bodyPr/>
                    <a:lstStyle/>
                    <a:p>
                      <a:r>
                        <a:rPr lang="en-GB" sz="1600" dirty="0" smtClean="0"/>
                        <a:t>3</a:t>
                      </a:r>
                      <a:endParaRPr lang="en-US" sz="1600" dirty="0"/>
                    </a:p>
                  </a:txBody>
                  <a:tcP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1</a:t>
                      </a:r>
                      <a:endParaRPr lang="en-US" sz="1600" dirty="0"/>
                    </a:p>
                  </a:txBody>
                  <a:tcPr/>
                </a:tc>
                <a:tc>
                  <a:txBody>
                    <a:bodyPr/>
                    <a:lstStyle/>
                    <a:p>
                      <a:r>
                        <a:rPr lang="en-GB" sz="1600" dirty="0" smtClean="0"/>
                        <a:t>3 </a:t>
                      </a:r>
                      <a:endParaRPr lang="en-US" sz="1600" dirty="0"/>
                    </a:p>
                  </a:txBody>
                  <a:tcPr/>
                </a:tc>
                <a:tc>
                  <a:txBody>
                    <a:bodyPr/>
                    <a:lstStyle/>
                    <a:p>
                      <a:r>
                        <a:rPr lang="en-GB" sz="1600" dirty="0" smtClean="0"/>
                        <a:t>0</a:t>
                      </a:r>
                      <a:endParaRPr lang="en-US" sz="16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65307040"/>
              </p:ext>
            </p:extLst>
          </p:nvPr>
        </p:nvGraphicFramePr>
        <p:xfrm>
          <a:off x="6084169" y="4293096"/>
          <a:ext cx="1800201" cy="1097280"/>
        </p:xfrm>
        <a:graphic>
          <a:graphicData uri="http://schemas.openxmlformats.org/drawingml/2006/table">
            <a:tbl>
              <a:tblPr firstRow="1" bandRow="1">
                <a:tableStyleId>{5C22544A-7EE6-4342-B048-85BDC9FD1C3A}</a:tableStyleId>
              </a:tblPr>
              <a:tblGrid>
                <a:gridCol w="600067"/>
                <a:gridCol w="600067"/>
                <a:gridCol w="600067"/>
              </a:tblGrid>
              <a:tr h="288032">
                <a:tc>
                  <a:txBody>
                    <a:bodyPr/>
                    <a:lstStyle/>
                    <a:p>
                      <a:r>
                        <a:rPr lang="en-US" dirty="0" smtClean="0"/>
                        <a:t>x</a:t>
                      </a:r>
                      <a:endParaRPr lang="en-US" dirty="0"/>
                    </a:p>
                  </a:txBody>
                  <a:tcPr/>
                </a:tc>
                <a:tc>
                  <a:txBody>
                    <a:bodyPr/>
                    <a:lstStyle/>
                    <a:p>
                      <a:r>
                        <a:rPr lang="en-GB" dirty="0" smtClean="0"/>
                        <a:t>20</a:t>
                      </a:r>
                      <a:endParaRPr lang="en-US" dirty="0"/>
                    </a:p>
                  </a:txBody>
                  <a:tcPr/>
                </a:tc>
                <a:tc>
                  <a:txBody>
                    <a:bodyPr/>
                    <a:lstStyle/>
                    <a:p>
                      <a:r>
                        <a:rPr lang="en-GB" dirty="0" smtClean="0"/>
                        <a:t>2</a:t>
                      </a:r>
                      <a:endParaRPr lang="en-US" dirty="0"/>
                    </a:p>
                  </a:txBody>
                  <a:tcPr/>
                </a:tc>
              </a:tr>
              <a:tr h="288032">
                <a:tc>
                  <a:txBody>
                    <a:bodyPr/>
                    <a:lstStyle/>
                    <a:p>
                      <a:r>
                        <a:rPr kumimoji="0" lang="en-GB" b="1" kern="1200" dirty="0" smtClean="0">
                          <a:solidFill>
                            <a:schemeClr val="lt1"/>
                          </a:solidFill>
                          <a:latin typeface="+mn-lt"/>
                          <a:ea typeface="+mn-ea"/>
                          <a:cs typeface="+mn-cs"/>
                        </a:rPr>
                        <a:t>10</a:t>
                      </a:r>
                      <a:endParaRPr kumimoji="0" lang="en-US" b="1" kern="1200" dirty="0">
                        <a:solidFill>
                          <a:schemeClr val="lt1"/>
                        </a:solidFill>
                        <a:latin typeface="+mn-lt"/>
                        <a:ea typeface="+mn-ea"/>
                        <a:cs typeface="+mn-cs"/>
                      </a:endParaRPr>
                    </a:p>
                  </a:txBody>
                  <a:tcPr>
                    <a:solidFill>
                      <a:schemeClr val="accent1"/>
                    </a:solidFill>
                  </a:tcPr>
                </a:tc>
                <a:tc>
                  <a:txBody>
                    <a:bodyPr/>
                    <a:lstStyle/>
                    <a:p>
                      <a:r>
                        <a:rPr lang="en-GB" sz="1600" dirty="0" smtClean="0">
                          <a:solidFill>
                            <a:schemeClr val="bg1"/>
                          </a:solidFill>
                        </a:rPr>
                        <a:t>200</a:t>
                      </a:r>
                      <a:endParaRPr lang="en-US" sz="1600" dirty="0">
                        <a:solidFill>
                          <a:schemeClr val="bg1"/>
                        </a:solidFill>
                      </a:endParaRPr>
                    </a:p>
                  </a:txBody>
                  <a:tcPr>
                    <a:solidFill>
                      <a:schemeClr val="accent1">
                        <a:lumMod val="20000"/>
                        <a:lumOff val="80000"/>
                      </a:schemeClr>
                    </a:solidFill>
                  </a:tcPr>
                </a:tc>
                <a:tc>
                  <a:txBody>
                    <a:bodyPr/>
                    <a:lstStyle/>
                    <a:p>
                      <a:r>
                        <a:rPr lang="en-GB" sz="1600" smtClean="0">
                          <a:solidFill>
                            <a:schemeClr val="bg1"/>
                          </a:solidFill>
                        </a:rPr>
                        <a:t>20</a:t>
                      </a:r>
                      <a:endParaRPr lang="en-US" sz="1600" dirty="0">
                        <a:solidFill>
                          <a:schemeClr val="bg1"/>
                        </a:solidFill>
                      </a:endParaRPr>
                    </a:p>
                  </a:txBody>
                  <a:tcPr>
                    <a:solidFill>
                      <a:schemeClr val="accent1">
                        <a:lumMod val="20000"/>
                        <a:lumOff val="80000"/>
                      </a:schemeClr>
                    </a:solidFill>
                  </a:tcPr>
                </a:tc>
              </a:tr>
              <a:tr h="288032">
                <a:tc>
                  <a:txBody>
                    <a:bodyPr/>
                    <a:lstStyle/>
                    <a:p>
                      <a:r>
                        <a:rPr kumimoji="0" lang="en-GB" b="1" kern="1200" dirty="0" smtClean="0">
                          <a:solidFill>
                            <a:schemeClr val="lt1"/>
                          </a:solidFill>
                          <a:latin typeface="+mn-lt"/>
                          <a:ea typeface="+mn-ea"/>
                          <a:cs typeface="+mn-cs"/>
                        </a:rPr>
                        <a:t>3</a:t>
                      </a:r>
                      <a:endParaRPr kumimoji="0" lang="en-US" b="1" kern="1200" dirty="0">
                        <a:solidFill>
                          <a:schemeClr val="lt1"/>
                        </a:solidFill>
                        <a:latin typeface="+mn-lt"/>
                        <a:ea typeface="+mn-ea"/>
                        <a:cs typeface="+mn-cs"/>
                      </a:endParaRPr>
                    </a:p>
                  </a:txBody>
                  <a:tcPr>
                    <a:solidFill>
                      <a:schemeClr val="accent1"/>
                    </a:solidFill>
                  </a:tcPr>
                </a:tc>
                <a:tc>
                  <a:txBody>
                    <a:bodyPr/>
                    <a:lstStyle/>
                    <a:p>
                      <a:r>
                        <a:rPr lang="en-GB" sz="1600" dirty="0" smtClean="0">
                          <a:solidFill>
                            <a:schemeClr val="bg1"/>
                          </a:solidFill>
                        </a:rPr>
                        <a:t>60</a:t>
                      </a:r>
                      <a:endParaRPr lang="en-US" sz="1600" dirty="0">
                        <a:solidFill>
                          <a:schemeClr val="bg1"/>
                        </a:solidFill>
                      </a:endParaRPr>
                    </a:p>
                  </a:txBody>
                  <a:tcPr>
                    <a:solidFill>
                      <a:schemeClr val="accent1">
                        <a:lumMod val="20000"/>
                        <a:lumOff val="80000"/>
                      </a:schemeClr>
                    </a:solidFill>
                  </a:tcPr>
                </a:tc>
                <a:tc>
                  <a:txBody>
                    <a:bodyPr/>
                    <a:lstStyle/>
                    <a:p>
                      <a:r>
                        <a:rPr lang="en-GB" sz="1600" dirty="0" smtClean="0">
                          <a:solidFill>
                            <a:schemeClr val="bg1"/>
                          </a:solidFill>
                        </a:rPr>
                        <a:t>6</a:t>
                      </a:r>
                      <a:endParaRPr lang="en-US" sz="1600" dirty="0">
                        <a:solidFill>
                          <a:schemeClr val="bg1"/>
                        </a:solidFill>
                      </a:endParaRPr>
                    </a:p>
                  </a:txBody>
                  <a:tcPr>
                    <a:solidFill>
                      <a:schemeClr val="accent1">
                        <a:lumMod val="20000"/>
                        <a:lumOff val="80000"/>
                      </a:schemeClr>
                    </a:solidFill>
                  </a:tcPr>
                </a:tc>
              </a:tr>
            </a:tbl>
          </a:graphicData>
        </a:graphic>
      </p:graphicFrame>
      <p:sp>
        <p:nvSpPr>
          <p:cNvPr id="6" name="TextBox 5"/>
          <p:cNvSpPr txBox="1"/>
          <p:nvPr/>
        </p:nvSpPr>
        <p:spPr>
          <a:xfrm>
            <a:off x="6948264" y="5383801"/>
            <a:ext cx="1152128" cy="1477328"/>
          </a:xfrm>
          <a:prstGeom prst="rect">
            <a:avLst/>
          </a:prstGeom>
          <a:noFill/>
        </p:spPr>
        <p:txBody>
          <a:bodyPr wrap="square" rtlCol="0">
            <a:spAutoFit/>
          </a:bodyPr>
          <a:lstStyle/>
          <a:p>
            <a:r>
              <a:rPr lang="en-GB" dirty="0" smtClean="0"/>
              <a:t>    22</a:t>
            </a:r>
          </a:p>
          <a:p>
            <a:r>
              <a:rPr lang="en-GB" u="sng" dirty="0" smtClean="0"/>
              <a:t>X 13</a:t>
            </a:r>
          </a:p>
          <a:p>
            <a:r>
              <a:rPr lang="en-GB" dirty="0" smtClean="0"/>
              <a:t>   66</a:t>
            </a:r>
          </a:p>
          <a:p>
            <a:r>
              <a:rPr lang="en-GB" u="sng" dirty="0" smtClean="0"/>
              <a:t> 22</a:t>
            </a:r>
            <a:r>
              <a:rPr lang="en-GB" b="1" u="sng" dirty="0" smtClean="0">
                <a:solidFill>
                  <a:srgbClr val="FF0000"/>
                </a:solidFill>
              </a:rPr>
              <a:t>0</a:t>
            </a:r>
          </a:p>
          <a:p>
            <a:r>
              <a:rPr lang="en-GB" dirty="0" smtClean="0"/>
              <a:t> 286</a:t>
            </a:r>
            <a:endParaRPr lang="en-US" dirty="0"/>
          </a:p>
        </p:txBody>
      </p:sp>
      <p:grpSp>
        <p:nvGrpSpPr>
          <p:cNvPr id="22" name="Group 21"/>
          <p:cNvGrpSpPr/>
          <p:nvPr/>
        </p:nvGrpSpPr>
        <p:grpSpPr>
          <a:xfrm>
            <a:off x="4572000" y="3104964"/>
            <a:ext cx="2952328" cy="720080"/>
            <a:chOff x="4572000" y="3104964"/>
            <a:chExt cx="2952328" cy="720080"/>
          </a:xfrm>
        </p:grpSpPr>
        <p:grpSp>
          <p:nvGrpSpPr>
            <p:cNvPr id="18" name="Group 17"/>
            <p:cNvGrpSpPr/>
            <p:nvPr/>
          </p:nvGrpSpPr>
          <p:grpSpPr>
            <a:xfrm>
              <a:off x="4572000" y="3104964"/>
              <a:ext cx="2952328" cy="720080"/>
              <a:chOff x="4499992" y="3068960"/>
              <a:chExt cx="2952328" cy="720080"/>
            </a:xfrm>
          </p:grpSpPr>
          <p:sp>
            <p:nvSpPr>
              <p:cNvPr id="7" name="Oval 6"/>
              <p:cNvSpPr/>
              <p:nvPr/>
            </p:nvSpPr>
            <p:spPr>
              <a:xfrm>
                <a:off x="4499992" y="3068960"/>
                <a:ext cx="136815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84168" y="3068960"/>
                <a:ext cx="136815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5-Point Star 8"/>
            <p:cNvSpPr/>
            <p:nvPr/>
          </p:nvSpPr>
          <p:spPr>
            <a:xfrm>
              <a:off x="4788024" y="3429000"/>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5436096" y="3356992"/>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148064" y="3212976"/>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6732240" y="3212976"/>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6372200" y="3284984"/>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7020272" y="3284984"/>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Baskerville Old Face" pitchFamily="18" charset="0"/>
              </a:rPr>
              <a:t>division</a:t>
            </a:r>
            <a:endParaRPr lang="en-GB" sz="5400" dirty="0">
              <a:latin typeface="Baskerville Old Face" pitchFamily="18" charset="0"/>
            </a:endParaRPr>
          </a:p>
        </p:txBody>
      </p:sp>
      <p:sp>
        <p:nvSpPr>
          <p:cNvPr id="3" name="Content Placeholder 2"/>
          <p:cNvSpPr>
            <a:spLocks noGrp="1"/>
          </p:cNvSpPr>
          <p:nvPr>
            <p:ph idx="1"/>
          </p:nvPr>
        </p:nvSpPr>
        <p:spPr>
          <a:xfrm>
            <a:off x="457200" y="1600200"/>
            <a:ext cx="7467600" cy="5141168"/>
          </a:xfrm>
        </p:spPr>
        <p:txBody>
          <a:bodyPr>
            <a:normAutofit lnSpcReduction="10000"/>
          </a:bodyPr>
          <a:lstStyle/>
          <a:p>
            <a:pPr>
              <a:buFont typeface="Wingdings" pitchFamily="2" charset="2"/>
              <a:buChar char="Ø"/>
            </a:pPr>
            <a:r>
              <a:rPr lang="en-GB" sz="3600" dirty="0" smtClean="0">
                <a:latin typeface="Baskerville Old Face" pitchFamily="18" charset="0"/>
              </a:rPr>
              <a:t>The ‘chunking’ or ‘repeated subtraction’ method</a:t>
            </a:r>
          </a:p>
          <a:p>
            <a:pPr marL="36576" indent="0">
              <a:buNone/>
            </a:pPr>
            <a:r>
              <a:rPr lang="en-GB" sz="1800" dirty="0" smtClean="0">
                <a:latin typeface="Baskerville Old Face" pitchFamily="18" charset="0"/>
              </a:rPr>
              <a:t>          38</a:t>
            </a:r>
          </a:p>
          <a:p>
            <a:pPr marL="36576" indent="0">
              <a:buNone/>
            </a:pPr>
            <a:r>
              <a:rPr lang="en-GB" sz="2000" dirty="0" smtClean="0">
                <a:latin typeface="Baskerville Old Face" pitchFamily="18" charset="0"/>
              </a:rPr>
              <a:t>12  456   </a:t>
            </a:r>
            <a:endParaRPr lang="en-GB" sz="3600" dirty="0">
              <a:latin typeface="Baskerville Old Face" pitchFamily="18" charset="0"/>
            </a:endParaRPr>
          </a:p>
          <a:p>
            <a:pPr marL="36576" indent="0">
              <a:buNone/>
            </a:pPr>
            <a:r>
              <a:rPr lang="en-GB" sz="1900" dirty="0" smtClean="0">
                <a:latin typeface="Baskerville Old Face" pitchFamily="18" charset="0"/>
              </a:rPr>
              <a:t>       </a:t>
            </a:r>
            <a:r>
              <a:rPr lang="en-GB" sz="1900" u="sng" dirty="0" smtClean="0">
                <a:latin typeface="Baskerville Old Face" pitchFamily="18" charset="0"/>
              </a:rPr>
              <a:t>240</a:t>
            </a:r>
            <a:r>
              <a:rPr lang="en-GB" sz="1900" dirty="0" smtClean="0">
                <a:latin typeface="Baskerville Old Face" pitchFamily="18" charset="0"/>
              </a:rPr>
              <a:t>  (12 x 20)</a:t>
            </a:r>
            <a:endParaRPr lang="en-GB" sz="2100" dirty="0" smtClean="0">
              <a:latin typeface="Baskerville Old Face" pitchFamily="18" charset="0"/>
            </a:endParaRPr>
          </a:p>
          <a:p>
            <a:pPr marL="36576" indent="0">
              <a:buNone/>
            </a:pPr>
            <a:r>
              <a:rPr lang="en-GB" sz="1900" dirty="0">
                <a:latin typeface="Baskerville Old Face" pitchFamily="18" charset="0"/>
              </a:rPr>
              <a:t> </a:t>
            </a:r>
            <a:r>
              <a:rPr lang="en-GB" sz="1900" dirty="0" smtClean="0">
                <a:latin typeface="Baskerville Old Face" pitchFamily="18" charset="0"/>
              </a:rPr>
              <a:t>      216</a:t>
            </a:r>
            <a:endParaRPr lang="en-GB" sz="2100" dirty="0">
              <a:latin typeface="Baskerville Old Face" pitchFamily="18" charset="0"/>
            </a:endParaRPr>
          </a:p>
          <a:p>
            <a:pPr marL="36576" indent="0">
              <a:buNone/>
            </a:pPr>
            <a:r>
              <a:rPr lang="en-GB" sz="1900" dirty="0" smtClean="0">
                <a:latin typeface="Baskerville Old Face" pitchFamily="18" charset="0"/>
              </a:rPr>
              <a:t>       </a:t>
            </a:r>
            <a:r>
              <a:rPr lang="en-GB" sz="1900" u="sng" dirty="0" smtClean="0">
                <a:latin typeface="Baskerville Old Face" pitchFamily="18" charset="0"/>
              </a:rPr>
              <a:t>120</a:t>
            </a:r>
            <a:r>
              <a:rPr lang="en-GB" sz="1900" dirty="0" smtClean="0">
                <a:latin typeface="Baskerville Old Face" pitchFamily="18" charset="0"/>
              </a:rPr>
              <a:t>   (12 x 10)</a:t>
            </a:r>
          </a:p>
          <a:p>
            <a:pPr marL="36576" indent="0">
              <a:buNone/>
            </a:pPr>
            <a:r>
              <a:rPr lang="en-GB" sz="1900" dirty="0">
                <a:latin typeface="Baskerville Old Face" pitchFamily="18" charset="0"/>
              </a:rPr>
              <a:t> </a:t>
            </a:r>
            <a:r>
              <a:rPr lang="en-GB" sz="1900" dirty="0" smtClean="0">
                <a:latin typeface="Baskerville Old Face" pitchFamily="18" charset="0"/>
              </a:rPr>
              <a:t>        96</a:t>
            </a:r>
          </a:p>
          <a:p>
            <a:pPr marL="36576" indent="0">
              <a:buNone/>
            </a:pPr>
            <a:r>
              <a:rPr lang="en-GB" sz="1900" dirty="0">
                <a:latin typeface="Baskerville Old Face" pitchFamily="18" charset="0"/>
              </a:rPr>
              <a:t> </a:t>
            </a:r>
            <a:r>
              <a:rPr lang="en-GB" sz="1900" dirty="0" smtClean="0">
                <a:latin typeface="Baskerville Old Face" pitchFamily="18" charset="0"/>
              </a:rPr>
              <a:t>        </a:t>
            </a:r>
            <a:r>
              <a:rPr lang="en-GB" sz="1900" u="sng" dirty="0" smtClean="0">
                <a:latin typeface="Baskerville Old Face" pitchFamily="18" charset="0"/>
              </a:rPr>
              <a:t>96</a:t>
            </a:r>
            <a:r>
              <a:rPr lang="en-GB" sz="1900" dirty="0" smtClean="0">
                <a:latin typeface="Baskerville Old Face" pitchFamily="18" charset="0"/>
              </a:rPr>
              <a:t>    (12 x 8)</a:t>
            </a:r>
          </a:p>
          <a:p>
            <a:pPr marL="36576" indent="0">
              <a:buNone/>
            </a:pPr>
            <a:r>
              <a:rPr lang="en-GB" sz="1900" dirty="0" smtClean="0">
                <a:latin typeface="Baskerville Old Face" pitchFamily="18" charset="0"/>
              </a:rPr>
              <a:t>          0</a:t>
            </a:r>
          </a:p>
          <a:p>
            <a:pPr>
              <a:buFont typeface="Wingdings" pitchFamily="2" charset="2"/>
              <a:buChar char="Ø"/>
            </a:pPr>
            <a:r>
              <a:rPr lang="en-GB" sz="3600" dirty="0" smtClean="0">
                <a:latin typeface="Baskerville Old Face" pitchFamily="18" charset="0"/>
              </a:rPr>
              <a:t>Formal written column methods</a:t>
            </a:r>
            <a:endParaRPr lang="en-GB" sz="900" dirty="0" smtClean="0">
              <a:latin typeface="Baskerville Old Face" pitchFamily="18" charset="0"/>
            </a:endParaRPr>
          </a:p>
          <a:p>
            <a:pPr marL="36576" indent="0">
              <a:buNone/>
            </a:pPr>
            <a:r>
              <a:rPr lang="en-GB" sz="1800" dirty="0" smtClean="0">
                <a:latin typeface="Baskerville Old Face" pitchFamily="18" charset="0"/>
              </a:rPr>
              <a:t>    </a:t>
            </a:r>
            <a:r>
              <a:rPr lang="en-GB" sz="3600" dirty="0" smtClean="0">
                <a:latin typeface="Baskerville Old Face" pitchFamily="18" charset="0"/>
              </a:rPr>
              <a:t>             </a:t>
            </a:r>
            <a:r>
              <a:rPr lang="en-GB" sz="1800" dirty="0" smtClean="0">
                <a:latin typeface="Baskerville Old Face" pitchFamily="18" charset="0"/>
              </a:rPr>
              <a:t>8  123        15 3/8    15.375</a:t>
            </a:r>
            <a:endParaRPr lang="en-GB" sz="3600" dirty="0" smtClean="0">
              <a:latin typeface="Baskerville Old Face" pitchFamily="18" charset="0"/>
            </a:endParaRPr>
          </a:p>
          <a:p>
            <a:pPr marL="36576" indent="0">
              <a:buNone/>
            </a:pPr>
            <a:endParaRPr lang="en-GB" sz="1800" dirty="0" smtClean="0">
              <a:latin typeface="Baskerville Old Face" pitchFamily="18" charset="0"/>
            </a:endParaRPr>
          </a:p>
          <a:p>
            <a:pPr marL="36576" indent="0">
              <a:buNone/>
            </a:pPr>
            <a:endParaRPr lang="en-GB" dirty="0" smtClean="0"/>
          </a:p>
          <a:p>
            <a:endParaRPr lang="en-GB" dirty="0"/>
          </a:p>
        </p:txBody>
      </p:sp>
      <p:cxnSp>
        <p:nvCxnSpPr>
          <p:cNvPr id="5" name="Straight Connector 4"/>
          <p:cNvCxnSpPr/>
          <p:nvPr/>
        </p:nvCxnSpPr>
        <p:spPr>
          <a:xfrm flipV="1">
            <a:off x="827584" y="303295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27584" y="3012063"/>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483768" y="6075294"/>
            <a:ext cx="0"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83768" y="6059203"/>
            <a:ext cx="57606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83768" y="5782204"/>
            <a:ext cx="936104" cy="276999"/>
          </a:xfrm>
          <a:prstGeom prst="rect">
            <a:avLst/>
          </a:prstGeom>
          <a:noFill/>
        </p:spPr>
        <p:txBody>
          <a:bodyPr wrap="square" rtlCol="0">
            <a:spAutoFit/>
          </a:bodyPr>
          <a:lstStyle/>
          <a:p>
            <a:r>
              <a:rPr lang="en-GB" sz="1200" dirty="0" smtClean="0"/>
              <a:t>015 r3</a:t>
            </a:r>
            <a:endParaRPr lang="en-US" sz="1200" dirty="0"/>
          </a:p>
        </p:txBody>
      </p:sp>
      <p:sp>
        <p:nvSpPr>
          <p:cNvPr id="10" name="Rectangle 9"/>
          <p:cNvSpPr/>
          <p:nvPr/>
        </p:nvSpPr>
        <p:spPr>
          <a:xfrm>
            <a:off x="2195736" y="5805264"/>
            <a:ext cx="2664296" cy="576064"/>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419872" y="3012063"/>
            <a:ext cx="3960440" cy="560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456</a:t>
            </a:r>
            <a:endParaRPr lang="en-GB" dirty="0"/>
          </a:p>
        </p:txBody>
      </p:sp>
      <p:sp>
        <p:nvSpPr>
          <p:cNvPr id="6" name="Rectangle 5"/>
          <p:cNvSpPr/>
          <p:nvPr/>
        </p:nvSpPr>
        <p:spPr>
          <a:xfrm>
            <a:off x="3419872" y="3573016"/>
            <a:ext cx="224548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240</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352" y="3563615"/>
            <a:ext cx="88686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2220" y="3573016"/>
            <a:ext cx="828092"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816772" y="3604374"/>
            <a:ext cx="706848" cy="369332"/>
          </a:xfrm>
          <a:prstGeom prst="rect">
            <a:avLst/>
          </a:prstGeom>
          <a:noFill/>
        </p:spPr>
        <p:txBody>
          <a:bodyPr wrap="square" rtlCol="0">
            <a:spAutoFit/>
          </a:bodyPr>
          <a:lstStyle/>
          <a:p>
            <a:r>
              <a:rPr lang="en-GB" dirty="0" smtClean="0"/>
              <a:t>120</a:t>
            </a:r>
            <a:endParaRPr lang="en-GB" dirty="0"/>
          </a:p>
        </p:txBody>
      </p:sp>
      <p:sp>
        <p:nvSpPr>
          <p:cNvPr id="15" name="TextBox 14"/>
          <p:cNvSpPr txBox="1"/>
          <p:nvPr/>
        </p:nvSpPr>
        <p:spPr>
          <a:xfrm>
            <a:off x="6731680" y="3613775"/>
            <a:ext cx="706848" cy="369332"/>
          </a:xfrm>
          <a:prstGeom prst="rect">
            <a:avLst/>
          </a:prstGeom>
          <a:noFill/>
        </p:spPr>
        <p:txBody>
          <a:bodyPr wrap="square" rtlCol="0">
            <a:spAutoFit/>
          </a:bodyPr>
          <a:lstStyle/>
          <a:p>
            <a:r>
              <a:rPr lang="en-GB" dirty="0" smtClean="0"/>
              <a:t>96</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0" nodeType="clickEffect">
                                  <p:stCondLst>
                                    <p:cond delay="0"/>
                                  </p:stCondLst>
                                  <p:childTnLst>
                                    <p:animEffect transition="out" filter="blinds(horizontal)">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6" grpId="0" animBg="1"/>
      <p:bldP spid="7"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7683624" cy="1143000"/>
          </a:xfrm>
        </p:spPr>
        <p:txBody>
          <a:bodyPr>
            <a:normAutofit fontScale="90000"/>
          </a:bodyPr>
          <a:lstStyle/>
          <a:p>
            <a:r>
              <a:rPr lang="en-GB" sz="4900" dirty="0" smtClean="0">
                <a:latin typeface="Baskerville Old Face" pitchFamily="18" charset="0"/>
              </a:rPr>
              <a:t>How you can support your child?</a:t>
            </a:r>
            <a:r>
              <a:rPr lang="en-GB" sz="5400" dirty="0" smtClean="0">
                <a:latin typeface="Baskerville Old Face" pitchFamily="18" charset="0"/>
              </a:rPr>
              <a:t/>
            </a:r>
            <a:br>
              <a:rPr lang="en-GB" sz="5400" dirty="0" smtClean="0">
                <a:latin typeface="Baskerville Old Face" pitchFamily="18" charset="0"/>
              </a:rPr>
            </a:br>
            <a:endParaRPr lang="en-GB" sz="5400" dirty="0">
              <a:latin typeface="Baskerville Old Face" pitchFamily="18" charset="0"/>
            </a:endParaRPr>
          </a:p>
        </p:txBody>
      </p:sp>
      <p:sp>
        <p:nvSpPr>
          <p:cNvPr id="3" name="Content Placeholder 2"/>
          <p:cNvSpPr>
            <a:spLocks noGrp="1"/>
          </p:cNvSpPr>
          <p:nvPr>
            <p:ph idx="1"/>
          </p:nvPr>
        </p:nvSpPr>
        <p:spPr>
          <a:xfrm>
            <a:off x="0" y="1196752"/>
            <a:ext cx="7467600" cy="4525963"/>
          </a:xfrm>
        </p:spPr>
        <p:txBody>
          <a:bodyPr>
            <a:normAutofit fontScale="70000" lnSpcReduction="20000"/>
          </a:bodyPr>
          <a:lstStyle/>
          <a:p>
            <a:pPr>
              <a:buNone/>
            </a:pPr>
            <a:r>
              <a:rPr lang="en-GB" sz="3600" dirty="0" smtClean="0">
                <a:latin typeface="Baskerville Old Face" pitchFamily="18" charset="0"/>
              </a:rPr>
              <a:t>Make the most of opportunities at home – but in a relaxed way:</a:t>
            </a:r>
          </a:p>
          <a:p>
            <a:pPr>
              <a:buFont typeface="Wingdings" pitchFamily="2" charset="2"/>
              <a:buChar char="Ø"/>
            </a:pPr>
            <a:endParaRPr lang="en-GB" sz="3600" dirty="0" smtClean="0">
              <a:latin typeface="Baskerville Old Face" pitchFamily="18" charset="0"/>
            </a:endParaRPr>
          </a:p>
          <a:p>
            <a:pPr>
              <a:buFont typeface="Wingdings" pitchFamily="2" charset="2"/>
              <a:buChar char="Ø"/>
            </a:pPr>
            <a:r>
              <a:rPr lang="en-GB" sz="3600" dirty="0" smtClean="0">
                <a:latin typeface="Baskerville Old Face" pitchFamily="18" charset="0"/>
              </a:rPr>
              <a:t>Talk about how many of something you can see?  (Play the ‘truck game’ when travelling) Ask what’s one less and one more?  Discuss whether it is an even or odd number?    </a:t>
            </a:r>
          </a:p>
          <a:p>
            <a:pPr>
              <a:buFont typeface="Wingdings" pitchFamily="2" charset="2"/>
              <a:buChar char="Ø"/>
            </a:pPr>
            <a:r>
              <a:rPr lang="en-GB" sz="3600" dirty="0" smtClean="0">
                <a:latin typeface="Baskerville Old Face" pitchFamily="18" charset="0"/>
              </a:rPr>
              <a:t>Talk about why you choose a product because of the price when you shop. Especially 2 for 1, percentage discounts or multi buy.  </a:t>
            </a:r>
          </a:p>
          <a:p>
            <a:pPr>
              <a:buFont typeface="Wingdings" pitchFamily="2" charset="2"/>
              <a:buChar char="Ø"/>
            </a:pPr>
            <a:r>
              <a:rPr lang="en-GB" sz="3600" dirty="0" smtClean="0">
                <a:latin typeface="Baskerville Old Face" pitchFamily="18" charset="0"/>
              </a:rPr>
              <a:t>Ask children  to estimate how much you have spent .  Allow them to handle small amounts of money and work out the change.  </a:t>
            </a:r>
            <a:endParaRPr lang="en-GB" sz="3600" dirty="0">
              <a:latin typeface="Baskerville Old Face" pitchFamily="18" charset="0"/>
            </a:endParaRP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7185" y="4220168"/>
            <a:ext cx="1716815" cy="230425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80728"/>
            <a:ext cx="7467600" cy="4525963"/>
          </a:xfrm>
        </p:spPr>
        <p:txBody>
          <a:bodyPr>
            <a:noAutofit/>
          </a:bodyPr>
          <a:lstStyle/>
          <a:p>
            <a:pPr>
              <a:buFont typeface="Wingdings" pitchFamily="2" charset="2"/>
              <a:buChar char="Ø"/>
            </a:pPr>
            <a:r>
              <a:rPr lang="en-GB" sz="2400" dirty="0" smtClean="0">
                <a:latin typeface="Baskerville Old Face" pitchFamily="18" charset="0"/>
              </a:rPr>
              <a:t>When you are travelling, talk casually about distance and time.  How many miles you will get for the gallon?  How much this will cost?  Check it the next time you fill up?</a:t>
            </a:r>
          </a:p>
          <a:p>
            <a:pPr>
              <a:buFont typeface="Wingdings" pitchFamily="2" charset="2"/>
              <a:buChar char="Ø"/>
            </a:pPr>
            <a:r>
              <a:rPr lang="en-GB" sz="2400" dirty="0" smtClean="0">
                <a:latin typeface="Baskerville Old Face" pitchFamily="18" charset="0"/>
              </a:rPr>
              <a:t>When organising a party / play date let children work out quantities of plates, cups, cakes, biscuits etc.</a:t>
            </a:r>
          </a:p>
          <a:p>
            <a:pPr>
              <a:buFont typeface="Wingdings" pitchFamily="2" charset="2"/>
              <a:buChar char="Ø"/>
            </a:pPr>
            <a:r>
              <a:rPr lang="en-GB" sz="2400" dirty="0" smtClean="0">
                <a:latin typeface="Baskerville Old Face" pitchFamily="18" charset="0"/>
              </a:rPr>
              <a:t>Cooking with your child.  Talk about estimates and total in grams etc.  </a:t>
            </a:r>
          </a:p>
          <a:p>
            <a:pPr>
              <a:buNone/>
            </a:pPr>
            <a:r>
              <a:rPr lang="en-GB" sz="2400" b="1" dirty="0" smtClean="0">
                <a:latin typeface="Baskerville Old Face" pitchFamily="18" charset="0"/>
              </a:rPr>
              <a:t>One of the biggest barriers to becoming a mathematician is CONFIDENCE </a:t>
            </a:r>
          </a:p>
          <a:p>
            <a:pPr>
              <a:buNone/>
            </a:pPr>
            <a:r>
              <a:rPr lang="en-GB" sz="2400" b="1" dirty="0" smtClean="0">
                <a:latin typeface="Baskerville Old Face" pitchFamily="18" charset="0"/>
              </a:rPr>
              <a:t>These ideas can  help your child to become confident with maths as part of their everyday lives.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9876"/>
            <a:ext cx="6431533" cy="6681428"/>
          </a:xfrm>
          <a:prstGeom prst="rect">
            <a:avLst/>
          </a:prstGeom>
        </p:spPr>
      </p:pic>
    </p:spTree>
    <p:extLst>
      <p:ext uri="{BB962C8B-B14F-4D97-AF65-F5344CB8AC3E}">
        <p14:creationId xmlns:p14="http://schemas.microsoft.com/office/powerpoint/2010/main" val="4194522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Baskerville Old Face" pitchFamily="18" charset="0"/>
              </a:rPr>
              <a:t>Aims:</a:t>
            </a:r>
            <a:endParaRPr lang="en-GB" sz="5400" dirty="0">
              <a:latin typeface="Baskerville Old Face" pitchFamily="18" charset="0"/>
            </a:endParaRPr>
          </a:p>
        </p:txBody>
      </p:sp>
      <p:sp>
        <p:nvSpPr>
          <p:cNvPr id="3" name="Content Placeholder 2"/>
          <p:cNvSpPr>
            <a:spLocks noGrp="1"/>
          </p:cNvSpPr>
          <p:nvPr>
            <p:ph idx="1"/>
          </p:nvPr>
        </p:nvSpPr>
        <p:spPr/>
        <p:txBody>
          <a:bodyPr>
            <a:noAutofit/>
          </a:bodyPr>
          <a:lstStyle/>
          <a:p>
            <a:pPr>
              <a:buFont typeface="Wingdings" pitchFamily="2" charset="2"/>
              <a:buChar char="Ø"/>
            </a:pPr>
            <a:r>
              <a:rPr lang="en-GB" sz="3600" dirty="0" smtClean="0">
                <a:latin typeface="Baskerville Old Face" pitchFamily="18" charset="0"/>
              </a:rPr>
              <a:t>Its not taught the same as when I was at school!</a:t>
            </a:r>
          </a:p>
          <a:p>
            <a:pPr marL="36576" indent="0">
              <a:buNone/>
            </a:pPr>
            <a:endParaRPr lang="en-GB" sz="3600" dirty="0" smtClean="0">
              <a:latin typeface="Baskerville Old Face" pitchFamily="18" charset="0"/>
            </a:endParaRPr>
          </a:p>
          <a:p>
            <a:pPr lvl="2">
              <a:buFont typeface="Wingdings" pitchFamily="2" charset="2"/>
              <a:buChar char="Ø"/>
            </a:pPr>
            <a:r>
              <a:rPr lang="en-GB" sz="3000" dirty="0" smtClean="0">
                <a:latin typeface="Baskerville Old Face" pitchFamily="18" charset="0"/>
              </a:rPr>
              <a:t>Times tables</a:t>
            </a:r>
          </a:p>
          <a:p>
            <a:pPr lvl="2">
              <a:buFont typeface="Wingdings" pitchFamily="2" charset="2"/>
              <a:buChar char="Ø"/>
            </a:pPr>
            <a:r>
              <a:rPr lang="en-GB" sz="3000" dirty="0" smtClean="0">
                <a:latin typeface="Baskerville Old Face" pitchFamily="18" charset="0"/>
              </a:rPr>
              <a:t>The four operations – whistle stop tour</a:t>
            </a:r>
          </a:p>
          <a:p>
            <a:pPr>
              <a:buFont typeface="Wingdings" pitchFamily="2" charset="2"/>
              <a:buChar char="Ø"/>
            </a:pPr>
            <a:endParaRPr lang="en-GB" sz="3600" dirty="0">
              <a:latin typeface="Baskerville Old Fac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496944" cy="6126163"/>
          </a:xfrm>
        </p:spPr>
        <p:txBody>
          <a:bodyPr>
            <a:normAutofit fontScale="77500" lnSpcReduction="20000"/>
          </a:bodyPr>
          <a:lstStyle/>
          <a:p>
            <a:pPr>
              <a:buNone/>
            </a:pPr>
            <a:r>
              <a:rPr lang="en-GB" b="1" dirty="0" smtClean="0"/>
              <a:t>Purpose of study</a:t>
            </a:r>
          </a:p>
          <a:p>
            <a:pPr>
              <a:buNone/>
            </a:pPr>
            <a:endParaRPr lang="en-GB" dirty="0" smtClean="0"/>
          </a:p>
          <a:p>
            <a:pPr>
              <a:buNone/>
            </a:pPr>
            <a:r>
              <a:rPr lang="en-GB" dirty="0" smtClean="0"/>
              <a:t>Aims </a:t>
            </a:r>
            <a:br>
              <a:rPr lang="en-GB" dirty="0" smtClean="0"/>
            </a:br>
            <a:r>
              <a:rPr lang="en-GB" dirty="0" smtClean="0"/>
              <a:t>The </a:t>
            </a:r>
            <a:r>
              <a:rPr lang="en-GB" dirty="0"/>
              <a:t>national curriculum for mathematics aims to ensure that all pupils: </a:t>
            </a:r>
            <a:endParaRPr lang="en-GB" dirty="0" smtClean="0"/>
          </a:p>
          <a:p>
            <a:pPr>
              <a:buNone/>
            </a:pPr>
            <a:r>
              <a:rPr lang="en-GB" dirty="0" smtClean="0"/>
              <a:t>become </a:t>
            </a:r>
            <a:r>
              <a:rPr lang="en-GB" b="1" dirty="0">
                <a:solidFill>
                  <a:schemeClr val="accent2">
                    <a:lumMod val="60000"/>
                    <a:lumOff val="40000"/>
                  </a:schemeClr>
                </a:solidFill>
              </a:rPr>
              <a:t>fluent</a:t>
            </a:r>
            <a:r>
              <a:rPr lang="en-GB" dirty="0">
                <a:solidFill>
                  <a:schemeClr val="accent2">
                    <a:lumMod val="60000"/>
                    <a:lumOff val="40000"/>
                  </a:schemeClr>
                </a:solidFill>
              </a:rPr>
              <a:t> </a:t>
            </a:r>
            <a:r>
              <a:rPr lang="en-GB" dirty="0"/>
              <a:t>in the fundamentals of mathematics, including through varied and frequent practice with increasingly complex problems over time, so that pupils develop conceptual understanding and the ability to recall and apply knowledge rapidly and accurately. </a:t>
            </a:r>
            <a:endParaRPr lang="en-GB" dirty="0" smtClean="0"/>
          </a:p>
          <a:p>
            <a:pPr>
              <a:buNone/>
            </a:pPr>
            <a:r>
              <a:rPr lang="en-GB" b="1" dirty="0" smtClean="0"/>
              <a:t>reason</a:t>
            </a:r>
            <a:r>
              <a:rPr lang="en-GB" dirty="0" smtClean="0"/>
              <a:t> </a:t>
            </a:r>
            <a:r>
              <a:rPr lang="en-GB" dirty="0"/>
              <a:t>mathematically by following a line of enquiry, conjecturing relationships and generalisations, and developing an argument, justification or proof using mathematical language </a:t>
            </a:r>
            <a:endParaRPr lang="en-GB" dirty="0" smtClean="0"/>
          </a:p>
          <a:p>
            <a:pPr>
              <a:buNone/>
            </a:pPr>
            <a:r>
              <a:rPr lang="en-GB" dirty="0" smtClean="0"/>
              <a:t> </a:t>
            </a:r>
            <a:r>
              <a:rPr lang="en-GB" dirty="0"/>
              <a:t>can </a:t>
            </a:r>
            <a:r>
              <a:rPr lang="en-GB" b="1" dirty="0"/>
              <a:t>solve problems</a:t>
            </a:r>
            <a:r>
              <a:rPr lang="en-GB" dirty="0"/>
              <a:t> by applying their mathematics to a variety of routine and </a:t>
            </a:r>
            <a:r>
              <a:rPr lang="en-GB" dirty="0" smtClean="0"/>
              <a:t>non routine </a:t>
            </a:r>
            <a:r>
              <a:rPr lang="en-GB" dirty="0"/>
              <a:t>problems with increasing sophistication, including breaking down problems into a series of simpler steps and persevering in seeking solutions.</a:t>
            </a:r>
            <a:r>
              <a:rPr lang="en-GB" b="1" dirty="0" smtClean="0"/>
              <a:t> </a:t>
            </a:r>
          </a:p>
          <a:p>
            <a:pPr>
              <a:buNone/>
            </a:pPr>
            <a:endParaRPr lang="en-GB" b="1" dirty="0" smtClean="0"/>
          </a:p>
          <a:p>
            <a:pPr>
              <a:buNone/>
            </a:pPr>
            <a:endParaRPr lang="en-GB"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Mathematics in Early Years</a:t>
            </a:r>
            <a:endParaRPr lang="en-US" dirty="0"/>
          </a:p>
        </p:txBody>
      </p:sp>
      <p:sp>
        <p:nvSpPr>
          <p:cNvPr id="3" name="Content Placeholder 2"/>
          <p:cNvSpPr>
            <a:spLocks noGrp="1"/>
          </p:cNvSpPr>
          <p:nvPr>
            <p:ph idx="1"/>
          </p:nvPr>
        </p:nvSpPr>
        <p:spPr>
          <a:xfrm>
            <a:off x="457200" y="1600200"/>
            <a:ext cx="7931224" cy="4853136"/>
          </a:xfrm>
        </p:spPr>
        <p:txBody>
          <a:bodyPr>
            <a:normAutofit fontScale="92500" lnSpcReduction="10000"/>
          </a:bodyPr>
          <a:lstStyle/>
          <a:p>
            <a:r>
              <a:rPr lang="en-GB" dirty="0" smtClean="0"/>
              <a:t>Mathematics is classed as a specific area of learning.</a:t>
            </a:r>
          </a:p>
          <a:p>
            <a:pPr marL="36576" indent="0">
              <a:buNone/>
            </a:pPr>
            <a:endParaRPr lang="en-GB" dirty="0" smtClean="0"/>
          </a:p>
          <a:p>
            <a:r>
              <a:rPr lang="en-GB" dirty="0" smtClean="0"/>
              <a:t>It is divided into two areas:</a:t>
            </a:r>
          </a:p>
          <a:p>
            <a:pPr marL="36576" indent="0">
              <a:buNone/>
            </a:pPr>
            <a:r>
              <a:rPr lang="en-GB" dirty="0" smtClean="0"/>
              <a:t>    Number</a:t>
            </a:r>
          </a:p>
          <a:p>
            <a:pPr marL="36576" indent="0">
              <a:buNone/>
            </a:pPr>
            <a:r>
              <a:rPr lang="en-GB" dirty="0" smtClean="0"/>
              <a:t>    Shape, Space and Measure.</a:t>
            </a:r>
          </a:p>
          <a:p>
            <a:pPr marL="36576" indent="0">
              <a:buNone/>
            </a:pPr>
            <a:endParaRPr lang="en-GB" dirty="0" smtClean="0"/>
          </a:p>
          <a:p>
            <a:r>
              <a:rPr lang="en-GB" dirty="0" smtClean="0"/>
              <a:t>Maths is incorporated into the children’s everyday learning and they can access maths resources all day.</a:t>
            </a:r>
            <a:endParaRPr lang="en-US" dirty="0"/>
          </a:p>
        </p:txBody>
      </p:sp>
    </p:spTree>
    <p:extLst>
      <p:ext uri="{BB962C8B-B14F-4D97-AF65-F5344CB8AC3E}">
        <p14:creationId xmlns:p14="http://schemas.microsoft.com/office/powerpoint/2010/main" val="2621782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467600" cy="1143000"/>
          </a:xfrm>
        </p:spPr>
        <p:txBody>
          <a:bodyPr/>
          <a:lstStyle/>
          <a:p>
            <a:r>
              <a:rPr lang="en-GB" dirty="0" smtClean="0"/>
              <a:t>Current Curriculum </a:t>
            </a:r>
            <a:endParaRPr lang="en-GB"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124744"/>
            <a:ext cx="6664849" cy="1247620"/>
          </a:xfr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5" y="3216494"/>
            <a:ext cx="6670569" cy="1136134"/>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2311150"/>
            <a:ext cx="6670569" cy="928670"/>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610" y="4315394"/>
            <a:ext cx="6678574" cy="1032246"/>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616" y="5347640"/>
            <a:ext cx="6670569" cy="914693"/>
          </a:xfrm>
          <a:prstGeom prst="rect">
            <a:avLst/>
          </a:prstGeom>
        </p:spPr>
      </p:pic>
      <p:sp>
        <p:nvSpPr>
          <p:cNvPr id="3" name="AutoShape 2" descr="Image of Bee-Bot Snakes and Ladders M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0403" y="464528"/>
            <a:ext cx="1231081" cy="123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6" descr="Image result for children count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5180" y="3729525"/>
            <a:ext cx="1376196" cy="69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Spinderella - 97814052827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1110" y="4659776"/>
            <a:ext cx="1413700" cy="158648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1" descr="Craft Larch Cones - 200 pieces. 250g Bag of Larch Cones For Christmas Wreaths and Decorations. Size 1cm-3c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6787" y="2083351"/>
            <a:ext cx="1384268" cy="138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924944"/>
            <a:ext cx="7200800" cy="1200329"/>
          </a:xfrm>
          <a:prstGeom prst="rect">
            <a:avLst/>
          </a:prstGeom>
          <a:noFill/>
        </p:spPr>
        <p:txBody>
          <a:bodyPr wrap="square" rtlCol="0">
            <a:spAutoFit/>
          </a:bodyPr>
          <a:lstStyle/>
          <a:p>
            <a:r>
              <a:rPr lang="en-GB" sz="7200" dirty="0" smtClean="0"/>
              <a:t>TIMES TABLES </a:t>
            </a:r>
            <a:endParaRPr lang="en-GB" sz="7200" dirty="0"/>
          </a:p>
        </p:txBody>
      </p:sp>
    </p:spTree>
    <p:extLst>
      <p:ext uri="{BB962C8B-B14F-4D97-AF65-F5344CB8AC3E}">
        <p14:creationId xmlns:p14="http://schemas.microsoft.com/office/powerpoint/2010/main" val="2060443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836712"/>
            <a:ext cx="5830114" cy="4744112"/>
          </a:xfrm>
          <a:prstGeom prst="rect">
            <a:avLst/>
          </a:prstGeom>
        </p:spPr>
      </p:pic>
      <p:sp>
        <p:nvSpPr>
          <p:cNvPr id="3" name="Down Arrow Callout 2"/>
          <p:cNvSpPr/>
          <p:nvPr/>
        </p:nvSpPr>
        <p:spPr>
          <a:xfrm rot="5400000">
            <a:off x="5796136" y="2852936"/>
            <a:ext cx="2520280" cy="252028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804248" y="3202932"/>
            <a:ext cx="1368152" cy="1631216"/>
          </a:xfrm>
          <a:prstGeom prst="rect">
            <a:avLst/>
          </a:prstGeom>
          <a:noFill/>
        </p:spPr>
        <p:txBody>
          <a:bodyPr wrap="square" rtlCol="0">
            <a:spAutoFit/>
          </a:bodyPr>
          <a:lstStyle/>
          <a:p>
            <a:r>
              <a:rPr lang="en-GB" sz="1600" dirty="0" smtClean="0"/>
              <a:t>Year 4 MTC</a:t>
            </a:r>
          </a:p>
          <a:p>
            <a:r>
              <a:rPr lang="en-GB" sz="1400" dirty="0" smtClean="0"/>
              <a:t>June 2020</a:t>
            </a:r>
          </a:p>
          <a:p>
            <a:r>
              <a:rPr lang="en-GB" sz="1400" dirty="0" smtClean="0"/>
              <a:t>6 minute test online</a:t>
            </a:r>
          </a:p>
          <a:p>
            <a:r>
              <a:rPr lang="en-GB" sz="1400" dirty="0" smtClean="0"/>
              <a:t>25 question </a:t>
            </a:r>
          </a:p>
          <a:p>
            <a:r>
              <a:rPr lang="en-GB" sz="1400" dirty="0" smtClean="0"/>
              <a:t>6 </a:t>
            </a:r>
            <a:r>
              <a:rPr lang="en-GB" sz="1400" dirty="0" err="1" smtClean="0"/>
              <a:t>secs</a:t>
            </a:r>
            <a:r>
              <a:rPr lang="en-GB" sz="1400" dirty="0" smtClean="0"/>
              <a:t> to answer </a:t>
            </a:r>
            <a:endParaRPr lang="en-GB" sz="1400" dirty="0"/>
          </a:p>
        </p:txBody>
      </p:sp>
    </p:spTree>
    <p:extLst>
      <p:ext uri="{BB962C8B-B14F-4D97-AF65-F5344CB8AC3E}">
        <p14:creationId xmlns:p14="http://schemas.microsoft.com/office/powerpoint/2010/main" val="2030783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76672"/>
            <a:ext cx="8352928" cy="2862322"/>
          </a:xfrm>
          <a:prstGeom prst="rect">
            <a:avLst/>
          </a:prstGeom>
        </p:spPr>
        <p:txBody>
          <a:bodyPr wrap="square">
            <a:spAutoFit/>
          </a:bodyPr>
          <a:lstStyle/>
          <a:p>
            <a:r>
              <a:rPr lang="en-GB" b="1" dirty="0" smtClean="0"/>
              <a:t>Developing </a:t>
            </a:r>
            <a:r>
              <a:rPr lang="en-GB" b="1" dirty="0"/>
              <a:t>Pupils’ Reasoning And Understanding For Instant </a:t>
            </a:r>
            <a:r>
              <a:rPr lang="en-GB" b="1" dirty="0" smtClean="0"/>
              <a:t>Recall</a:t>
            </a:r>
          </a:p>
          <a:p>
            <a:endParaRPr lang="en-GB" b="1" dirty="0"/>
          </a:p>
          <a:p>
            <a:r>
              <a:rPr lang="en-GB" dirty="0"/>
              <a:t>If we can develop children’s working memory with greater reasoning and understanding, there will be an increased transition to their long term memory and times tables can become an instantly recallable fact</a:t>
            </a:r>
            <a:r>
              <a:rPr lang="en-GB" dirty="0" smtClean="0"/>
              <a:t>.</a:t>
            </a:r>
          </a:p>
          <a:p>
            <a:endParaRPr lang="en-GB" dirty="0"/>
          </a:p>
          <a:p>
            <a:endParaRPr lang="en-GB" dirty="0"/>
          </a:p>
          <a:p>
            <a:r>
              <a:rPr lang="en-GB" dirty="0"/>
              <a:t>All children need to go </a:t>
            </a:r>
            <a:r>
              <a:rPr lang="en-GB" dirty="0" smtClean="0"/>
              <a:t>through </a:t>
            </a:r>
            <a:r>
              <a:rPr lang="en-GB" dirty="0"/>
              <a:t>cognitive steps in order to achieve this. Some will only need a light touch whilst some will need significantly longer on particular points. </a:t>
            </a:r>
          </a:p>
        </p:txBody>
      </p:sp>
      <p:pic>
        <p:nvPicPr>
          <p:cNvPr id="3074" name="Picture 2" descr="Image result for conn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938" y="3573016"/>
            <a:ext cx="4971932" cy="284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074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671</TotalTime>
  <Words>590</Words>
  <Application>Microsoft Office PowerPoint</Application>
  <PresentationFormat>On-screen Show (4:3)</PresentationFormat>
  <Paragraphs>153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Technic</vt:lpstr>
      <vt:lpstr>Hawridge  and  CHOLESBURY   Maths WORKSHOP </vt:lpstr>
      <vt:lpstr>PowerPoint Presentation</vt:lpstr>
      <vt:lpstr>Aims:</vt:lpstr>
      <vt:lpstr>PowerPoint Presentation</vt:lpstr>
      <vt:lpstr>Mathematics in Early Years</vt:lpstr>
      <vt:lpstr>Current Curriculum </vt:lpstr>
      <vt:lpstr>PowerPoint Presentation</vt:lpstr>
      <vt:lpstr>PowerPoint Presentation</vt:lpstr>
      <vt:lpstr>PowerPoint Presentation</vt:lpstr>
      <vt:lpstr>PowerPoint Presentation</vt:lpstr>
      <vt:lpstr>PowerPoint Presentation</vt:lpstr>
      <vt:lpstr>PowerPoint Presentation</vt:lpstr>
      <vt:lpstr>CALCULATION METHODS</vt:lpstr>
      <vt:lpstr>addition</vt:lpstr>
      <vt:lpstr>subtraction</vt:lpstr>
      <vt:lpstr>multiplication</vt:lpstr>
      <vt:lpstr>division</vt:lpstr>
      <vt:lpstr>How you can support your child?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Thomas More RC Primary School</dc:title>
  <dc:creator>Teacher</dc:creator>
  <cp:lastModifiedBy>Knunney</cp:lastModifiedBy>
  <cp:revision>73</cp:revision>
  <dcterms:created xsi:type="dcterms:W3CDTF">2012-04-17T20:18:47Z</dcterms:created>
  <dcterms:modified xsi:type="dcterms:W3CDTF">2019-12-03T13:46:54Z</dcterms:modified>
</cp:coreProperties>
</file>