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ms-powerpoint.presentation.macroEnabled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handoutMasterIdLst>
    <p:handoutMasterId r:id="rId21"/>
  </p:handoutMasterIdLst>
  <p:sldIdLst>
    <p:sldId id="256" r:id="rId2"/>
    <p:sldId id="259" r:id="rId3"/>
    <p:sldId id="262" r:id="rId4"/>
    <p:sldId id="257" r:id="rId5"/>
    <p:sldId id="258" r:id="rId6"/>
    <p:sldId id="268" r:id="rId7"/>
    <p:sldId id="260" r:id="rId8"/>
    <p:sldId id="270" r:id="rId9"/>
    <p:sldId id="273" r:id="rId10"/>
    <p:sldId id="280" r:id="rId11"/>
    <p:sldId id="279" r:id="rId12"/>
    <p:sldId id="278" r:id="rId13"/>
    <p:sldId id="272" r:id="rId14"/>
    <p:sldId id="265" r:id="rId15"/>
    <p:sldId id="282" r:id="rId16"/>
    <p:sldId id="281" r:id="rId17"/>
    <p:sldId id="276" r:id="rId18"/>
    <p:sldId id="277" r:id="rId19"/>
  </p:sldIdLst>
  <p:sldSz cx="9144000" cy="6858000" type="screen4x3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16" autoAdjust="0"/>
    <p:restoredTop sz="94624"/>
  </p:normalViewPr>
  <p:slideViewPr>
    <p:cSldViewPr>
      <p:cViewPr>
        <p:scale>
          <a:sx n="76" d="100"/>
          <a:sy n="76" d="100"/>
        </p:scale>
        <p:origin x="-2034" y="-75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microsoft.com/office/2015/10/relationships/revisionInfo" Target="revisionInfo.xml"/><Relationship Id="rId3" Type="http://schemas.openxmlformats.org/officeDocument/2006/relationships/slide" Target="slides/slide2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CA83E80-DDD3-4BCE-ABEA-C960E9A1E1C6}" type="datetimeFigureOut">
              <a:rPr lang="en-GB" smtClean="0"/>
              <a:pPr/>
              <a:t>11/02/2020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DF2C225-D444-41D3-8F7C-D533B273A16C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5012954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92E50B4-D1B9-476B-846F-6B7B0EC4CE7E}" type="datetimeFigureOut">
              <a:rPr lang="en-GB" smtClean="0"/>
              <a:pPr/>
              <a:t>11/02/2020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C550EA-FD25-4B82-BD71-FC60D00545DA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800388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C550EA-FD25-4B82-BD71-FC60D00545DA}" type="slidenum">
              <a:rPr lang="en-GB" smtClean="0"/>
              <a:pPr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6455329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Pure sounds</a:t>
            </a:r>
          </a:p>
          <a:p>
            <a:r>
              <a:rPr lang="en-GB" dirty="0" smtClean="0"/>
              <a:t>Cards on table – explore the sounds they make – Set 1,</a:t>
            </a:r>
            <a:r>
              <a:rPr lang="en-GB" baseline="0" dirty="0" smtClean="0"/>
              <a:t> 2, 3</a:t>
            </a:r>
          </a:p>
          <a:p>
            <a:r>
              <a:rPr lang="en-GB" baseline="0" dirty="0" smtClean="0"/>
              <a:t>JW/CM lead demo (in packs words to good with it) 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C550EA-FD25-4B82-BD71-FC60D00545DA}" type="slidenum">
              <a:rPr lang="en-GB" smtClean="0"/>
              <a:pPr/>
              <a:t>7</a:t>
            </a:fld>
            <a:endParaRPr lang="en-GB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Word</a:t>
            </a:r>
            <a:r>
              <a:rPr lang="en-GB" baseline="0" dirty="0" smtClean="0"/>
              <a:t> build</a:t>
            </a:r>
          </a:p>
          <a:p>
            <a:r>
              <a:rPr lang="en-GB" baseline="0" dirty="0" smtClean="0"/>
              <a:t>Green word – </a:t>
            </a:r>
            <a:r>
              <a:rPr lang="en-GB" baseline="0" dirty="0" err="1" smtClean="0"/>
              <a:t>fred</a:t>
            </a:r>
            <a:r>
              <a:rPr lang="en-GB" baseline="0" dirty="0" smtClean="0"/>
              <a:t> talk, </a:t>
            </a:r>
            <a:r>
              <a:rPr lang="en-GB" baseline="0" dirty="0" err="1" smtClean="0"/>
              <a:t>fred</a:t>
            </a:r>
            <a:r>
              <a:rPr lang="en-GB" baseline="0" dirty="0" smtClean="0"/>
              <a:t> in your head, read the words</a:t>
            </a:r>
          </a:p>
          <a:p>
            <a:r>
              <a:rPr lang="en-GB" baseline="0" dirty="0" smtClean="0"/>
              <a:t>Teaching blending video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C550EA-FD25-4B82-BD71-FC60D00545DA}" type="slidenum">
              <a:rPr lang="en-GB" smtClean="0"/>
              <a:pPr/>
              <a:t>8</a:t>
            </a:fld>
            <a:endParaRPr lang="en-GB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CM to share examples of test.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C550EA-FD25-4B82-BD71-FC60D00545DA}" type="slidenum">
              <a:rPr lang="en-GB" smtClean="0"/>
              <a:pPr/>
              <a:t>9</a:t>
            </a:fld>
            <a:endParaRPr lang="en-GB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JW and CS act!!! Reading a book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C550EA-FD25-4B82-BD71-FC60D00545DA}" type="slidenum">
              <a:rPr lang="en-GB" smtClean="0"/>
              <a:pPr/>
              <a:t>11</a:t>
            </a:fld>
            <a:endParaRPr lang="en-GB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High frequency</a:t>
            </a:r>
            <a:r>
              <a:rPr lang="en-GB" baseline="0" dirty="0" smtClean="0"/>
              <a:t> words for Year 1 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C550EA-FD25-4B82-BD71-FC60D00545DA}" type="slidenum">
              <a:rPr lang="en-GB" smtClean="0"/>
              <a:pPr/>
              <a:t>13</a:t>
            </a:fld>
            <a:endParaRPr lang="en-GB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B82C29-FFA8-4647-9D9D-911D14698F66}" type="datetimeFigureOut">
              <a:rPr lang="en-GB" smtClean="0"/>
              <a:pPr/>
              <a:t>11/02/2020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74390F-24E7-4DFE-B48A-BC2E5B884671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163591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B82C29-FFA8-4647-9D9D-911D14698F66}" type="datetimeFigureOut">
              <a:rPr lang="en-GB" smtClean="0"/>
              <a:pPr/>
              <a:t>11/02/2020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74390F-24E7-4DFE-B48A-BC2E5B884671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705504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B82C29-FFA8-4647-9D9D-911D14698F66}" type="datetimeFigureOut">
              <a:rPr lang="en-GB" smtClean="0"/>
              <a:pPr/>
              <a:t>11/02/2020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74390F-24E7-4DFE-B48A-BC2E5B884671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183877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B82C29-FFA8-4647-9D9D-911D14698F66}" type="datetimeFigureOut">
              <a:rPr lang="en-GB" smtClean="0"/>
              <a:pPr/>
              <a:t>11/02/2020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74390F-24E7-4DFE-B48A-BC2E5B884671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775389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B82C29-FFA8-4647-9D9D-911D14698F66}" type="datetimeFigureOut">
              <a:rPr lang="en-GB" smtClean="0"/>
              <a:pPr/>
              <a:t>11/02/2020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74390F-24E7-4DFE-B48A-BC2E5B884671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98248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B82C29-FFA8-4647-9D9D-911D14698F66}" type="datetimeFigureOut">
              <a:rPr lang="en-GB" smtClean="0"/>
              <a:pPr/>
              <a:t>11/02/2020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74390F-24E7-4DFE-B48A-BC2E5B884671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419839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B82C29-FFA8-4647-9D9D-911D14698F66}" type="datetimeFigureOut">
              <a:rPr lang="en-GB" smtClean="0"/>
              <a:pPr/>
              <a:t>11/02/2020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74390F-24E7-4DFE-B48A-BC2E5B884671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624717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B82C29-FFA8-4647-9D9D-911D14698F66}" type="datetimeFigureOut">
              <a:rPr lang="en-GB" smtClean="0"/>
              <a:pPr/>
              <a:t>11/02/2020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74390F-24E7-4DFE-B48A-BC2E5B884671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038183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B82C29-FFA8-4647-9D9D-911D14698F66}" type="datetimeFigureOut">
              <a:rPr lang="en-GB" smtClean="0"/>
              <a:pPr/>
              <a:t>11/02/2020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74390F-24E7-4DFE-B48A-BC2E5B884671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622775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B82C29-FFA8-4647-9D9D-911D14698F66}" type="datetimeFigureOut">
              <a:rPr lang="en-GB" smtClean="0"/>
              <a:pPr/>
              <a:t>11/02/2020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74390F-24E7-4DFE-B48A-BC2E5B884671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135722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B82C29-FFA8-4647-9D9D-911D14698F66}" type="datetimeFigureOut">
              <a:rPr lang="en-GB" smtClean="0"/>
              <a:pPr/>
              <a:t>11/02/2020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74390F-24E7-4DFE-B48A-BC2E5B884671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505140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5E9EFF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B82C29-FFA8-4647-9D9D-911D14698F66}" type="datetimeFigureOut">
              <a:rPr lang="en-GB" smtClean="0"/>
              <a:pPr/>
              <a:t>11/02/2020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74390F-24E7-4DFE-B48A-BC2E5B884671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2310665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hyperlink" Target="https://www.phonicsplay.co.uk/BuriedTreasure2.html" TargetMode="Externa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oxfordowl.co.uk/for-home/find-a-book/read-write-inc-phonics--1/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co.uk/url?sa=i&amp;rct=j&amp;q=&amp;esrc=s&amp;frm=1&amp;source=images&amp;cd=&amp;cad=rja&amp;docid=IRyKNmy0q7BtLM&amp;tbnid=i3u0WivDEq8HTM:&amp;ved=0CAUQjRw&amp;url=http://www.dreamstime.com/royalty-free-stock-photo-cartoon-musical-instruments-image15005035&amp;ei=gOpiUqOcM_Ha0QX3yoBQ&amp;psig=AFQjCNFhlpJhW7VGl53yqGY67phd66tVZg&amp;ust=1382300631990530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oxfordowl.co.uk/for-home/find-a-book/read-write-inc-phonics--1/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oxfordowl.co.uk/for-home/find-a-book/read-write-inc-phonics--1/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3568" y="332656"/>
            <a:ext cx="7772400" cy="1470025"/>
          </a:xfrm>
        </p:spPr>
        <p:txBody>
          <a:bodyPr/>
          <a:lstStyle/>
          <a:p>
            <a:r>
              <a:rPr lang="en-GB" dirty="0">
                <a:solidFill>
                  <a:schemeClr val="bg1"/>
                </a:solidFill>
              </a:rPr>
              <a:t>Phonics workshop for Parents/Carers 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47664" y="2852936"/>
            <a:ext cx="6400800" cy="1752600"/>
          </a:xfrm>
        </p:spPr>
        <p:txBody>
          <a:bodyPr/>
          <a:lstStyle/>
          <a:p>
            <a:r>
              <a:rPr lang="en-GB" dirty="0">
                <a:solidFill>
                  <a:schemeClr val="bg1"/>
                </a:solidFill>
              </a:rPr>
              <a:t>Thursday </a:t>
            </a:r>
            <a:r>
              <a:rPr lang="en-GB" dirty="0" smtClean="0">
                <a:solidFill>
                  <a:schemeClr val="bg1"/>
                </a:solidFill>
              </a:rPr>
              <a:t>24</a:t>
            </a:r>
            <a:r>
              <a:rPr lang="en-GB" baseline="30000" dirty="0" smtClean="0">
                <a:solidFill>
                  <a:schemeClr val="bg1"/>
                </a:solidFill>
              </a:rPr>
              <a:t>th</a:t>
            </a:r>
            <a:r>
              <a:rPr lang="en-GB" dirty="0" smtClean="0">
                <a:solidFill>
                  <a:schemeClr val="bg1"/>
                </a:solidFill>
              </a:rPr>
              <a:t> </a:t>
            </a:r>
            <a:r>
              <a:rPr lang="en-GB">
                <a:solidFill>
                  <a:schemeClr val="bg1"/>
                </a:solidFill>
              </a:rPr>
              <a:t>October </a:t>
            </a:r>
            <a:r>
              <a:rPr lang="en-GB" smtClean="0">
                <a:solidFill>
                  <a:schemeClr val="bg1"/>
                </a:solidFill>
              </a:rPr>
              <a:t>2019</a:t>
            </a:r>
            <a:endParaRPr lang="en-GB" dirty="0">
              <a:solidFill>
                <a:schemeClr val="bg1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372200" y="4005064"/>
            <a:ext cx="2544315" cy="2665472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51520" y="4005064"/>
            <a:ext cx="3631206" cy="26524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42798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AutoShape 2" descr="Image result for phonics screening test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36868" name="AutoShape 4" descr="Image result for phonics screening test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36870" name="Picture 6" descr="Image result for phonics screening test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66401" y="764704"/>
            <a:ext cx="3989775" cy="5760640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2195736" y="1052736"/>
            <a:ext cx="3744416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700808"/>
            <a:ext cx="8229600" cy="4525963"/>
          </a:xfrm>
        </p:spPr>
        <p:txBody>
          <a:bodyPr>
            <a:normAutofit/>
          </a:bodyPr>
          <a:lstStyle/>
          <a:p>
            <a:endParaRPr lang="en-GB" sz="2800" dirty="0">
              <a:solidFill>
                <a:schemeClr val="bg1"/>
              </a:solidFill>
            </a:endParaRPr>
          </a:p>
          <a:p>
            <a:pPr>
              <a:buNone/>
            </a:pPr>
            <a:endParaRPr lang="en-GB" dirty="0"/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GB" dirty="0" smtClean="0"/>
              <a:t> </a:t>
            </a:r>
            <a:r>
              <a:rPr lang="en-GB" b="1" dirty="0" smtClean="0">
                <a:solidFill>
                  <a:schemeClr val="bg1"/>
                </a:solidFill>
              </a:rPr>
              <a:t>Blending</a:t>
            </a:r>
            <a:br>
              <a:rPr lang="en-GB" b="1" dirty="0" smtClean="0">
                <a:solidFill>
                  <a:schemeClr val="bg1"/>
                </a:solidFill>
              </a:rPr>
            </a:br>
            <a:r>
              <a:rPr lang="en-GB" b="1" dirty="0" smtClean="0">
                <a:solidFill>
                  <a:schemeClr val="bg1"/>
                </a:solidFill>
              </a:rPr>
              <a:t>Supporting reading</a:t>
            </a:r>
            <a:endParaRPr lang="en-GB" b="1" dirty="0">
              <a:solidFill>
                <a:schemeClr val="bg1"/>
              </a:solidFill>
            </a:endParaRPr>
          </a:p>
        </p:txBody>
      </p:sp>
      <p:pic>
        <p:nvPicPr>
          <p:cNvPr id="9218" name="Picture 2" descr="Image result for fred frog/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260648"/>
            <a:ext cx="1872655" cy="1253440"/>
          </a:xfrm>
          <a:prstGeom prst="rect">
            <a:avLst/>
          </a:prstGeom>
          <a:noFill/>
        </p:spPr>
      </p:pic>
      <p:sp>
        <p:nvSpPr>
          <p:cNvPr id="5" name="Rounded Rectangular Callout 4"/>
          <p:cNvSpPr/>
          <p:nvPr/>
        </p:nvSpPr>
        <p:spPr>
          <a:xfrm>
            <a:off x="6839744" y="836712"/>
            <a:ext cx="2304256" cy="1008112"/>
          </a:xfrm>
          <a:prstGeom prst="wedgeRoundRectCallout">
            <a:avLst>
              <a:gd name="adj1" fmla="val -81173"/>
              <a:gd name="adj2" fmla="val 41377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400" dirty="0" smtClean="0">
                <a:solidFill>
                  <a:schemeClr val="tx1"/>
                </a:solidFill>
              </a:rPr>
              <a:t>c-a-t</a:t>
            </a:r>
            <a:endParaRPr lang="en-GB" sz="4400" dirty="0">
              <a:solidFill>
                <a:schemeClr val="tx1"/>
              </a:solidFill>
            </a:endParaRPr>
          </a:p>
        </p:txBody>
      </p:sp>
      <p:sp>
        <p:nvSpPr>
          <p:cNvPr id="7" name="Text Box 158"/>
          <p:cNvSpPr txBox="1">
            <a:spLocks noChangeArrowheads="1"/>
          </p:cNvSpPr>
          <p:nvPr/>
        </p:nvSpPr>
        <p:spPr bwMode="auto">
          <a:xfrm>
            <a:off x="683568" y="1988840"/>
            <a:ext cx="7776864" cy="4680520"/>
          </a:xfrm>
          <a:prstGeom prst="rect">
            <a:avLst/>
          </a:prstGeom>
          <a:ln>
            <a:solidFill>
              <a:srgbClr val="882D8D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vert="horz" wrap="square" lIns="0" tIns="0" rIns="0" bIns="0" anchor="t" anchorCtr="0" upright="1">
            <a:noAutofit/>
          </a:bodyPr>
          <a:lstStyle/>
          <a:p>
            <a:pPr marL="342900" marR="356870" lvl="0" indent="-342900" eaLnBrk="0" hangingPunct="0">
              <a:lnSpc>
                <a:spcPct val="130000"/>
              </a:lnSpc>
              <a:spcBef>
                <a:spcPts val="295"/>
              </a:spcBef>
              <a:spcAft>
                <a:spcPts val="0"/>
              </a:spcAft>
              <a:buFont typeface="Symbol"/>
              <a:buChar char=""/>
            </a:pPr>
            <a:r>
              <a:rPr lang="en-US" dirty="0" smtClean="0">
                <a:solidFill>
                  <a:srgbClr val="231F20"/>
                </a:solidFill>
                <a:effectLst/>
                <a:latin typeface="Comic Sans MS" panose="030F0702030302020204" pitchFamily="66" charset="0"/>
                <a:ea typeface="Times New Roman"/>
              </a:rPr>
              <a:t>When </a:t>
            </a:r>
            <a:r>
              <a:rPr lang="en-US" dirty="0">
                <a:solidFill>
                  <a:srgbClr val="231F20"/>
                </a:solidFill>
                <a:effectLst/>
                <a:latin typeface="Comic Sans MS" panose="030F0702030302020204" pitchFamily="66" charset="0"/>
                <a:ea typeface="Times New Roman"/>
              </a:rPr>
              <a:t>your child reads the </a:t>
            </a:r>
            <a:r>
              <a:rPr lang="en-US" spc="-15" dirty="0">
                <a:solidFill>
                  <a:srgbClr val="231F20"/>
                </a:solidFill>
                <a:effectLst/>
                <a:latin typeface="Comic Sans MS" panose="030F0702030302020204" pitchFamily="66" charset="0"/>
                <a:ea typeface="Times New Roman"/>
              </a:rPr>
              <a:t>story, </a:t>
            </a:r>
            <a:r>
              <a:rPr lang="en-US" dirty="0">
                <a:solidFill>
                  <a:srgbClr val="231F20"/>
                </a:solidFill>
                <a:effectLst/>
                <a:latin typeface="Comic Sans MS" panose="030F0702030302020204" pitchFamily="66" charset="0"/>
                <a:ea typeface="Times New Roman"/>
              </a:rPr>
              <a:t>ask him or her to sound out the</a:t>
            </a:r>
            <a:r>
              <a:rPr lang="en-US" spc="-25" dirty="0">
                <a:solidFill>
                  <a:srgbClr val="231F20"/>
                </a:solidFill>
                <a:effectLst/>
                <a:latin typeface="Comic Sans MS" panose="030F0702030302020204" pitchFamily="66" charset="0"/>
                <a:ea typeface="Times New Roman"/>
              </a:rPr>
              <a:t> </a:t>
            </a:r>
            <a:r>
              <a:rPr lang="en-US" dirty="0">
                <a:solidFill>
                  <a:srgbClr val="231F20"/>
                </a:solidFill>
                <a:effectLst/>
                <a:latin typeface="Comic Sans MS" panose="030F0702030302020204" pitchFamily="66" charset="0"/>
                <a:ea typeface="Times New Roman"/>
              </a:rPr>
              <a:t>words</a:t>
            </a:r>
            <a:r>
              <a:rPr lang="en-US" spc="-20" dirty="0">
                <a:solidFill>
                  <a:srgbClr val="231F20"/>
                </a:solidFill>
                <a:effectLst/>
                <a:latin typeface="Comic Sans MS" panose="030F0702030302020204" pitchFamily="66" charset="0"/>
                <a:ea typeface="Times New Roman"/>
              </a:rPr>
              <a:t> </a:t>
            </a:r>
            <a:r>
              <a:rPr lang="en-US" dirty="0">
                <a:solidFill>
                  <a:srgbClr val="231F20"/>
                </a:solidFill>
                <a:effectLst/>
                <a:latin typeface="Comic Sans MS" panose="030F0702030302020204" pitchFamily="66" charset="0"/>
                <a:ea typeface="Times New Roman"/>
              </a:rPr>
              <a:t>that</a:t>
            </a:r>
            <a:r>
              <a:rPr lang="en-US" spc="-25" dirty="0">
                <a:solidFill>
                  <a:srgbClr val="231F20"/>
                </a:solidFill>
                <a:effectLst/>
                <a:latin typeface="Comic Sans MS" panose="030F0702030302020204" pitchFamily="66" charset="0"/>
                <a:ea typeface="Times New Roman"/>
              </a:rPr>
              <a:t> </a:t>
            </a:r>
            <a:r>
              <a:rPr lang="en-US" dirty="0">
                <a:solidFill>
                  <a:srgbClr val="231F20"/>
                </a:solidFill>
                <a:effectLst/>
                <a:latin typeface="Comic Sans MS" panose="030F0702030302020204" pitchFamily="66" charset="0"/>
                <a:ea typeface="Times New Roman"/>
              </a:rPr>
              <a:t>he</a:t>
            </a:r>
            <a:r>
              <a:rPr lang="en-US" spc="-20" dirty="0">
                <a:solidFill>
                  <a:srgbClr val="231F20"/>
                </a:solidFill>
                <a:effectLst/>
                <a:latin typeface="Comic Sans MS" panose="030F0702030302020204" pitchFamily="66" charset="0"/>
                <a:ea typeface="Times New Roman"/>
              </a:rPr>
              <a:t> </a:t>
            </a:r>
            <a:r>
              <a:rPr lang="en-US" dirty="0">
                <a:solidFill>
                  <a:srgbClr val="231F20"/>
                </a:solidFill>
                <a:effectLst/>
                <a:latin typeface="Comic Sans MS" panose="030F0702030302020204" pitchFamily="66" charset="0"/>
                <a:ea typeface="Times New Roman"/>
              </a:rPr>
              <a:t>or</a:t>
            </a:r>
            <a:r>
              <a:rPr lang="en-US" spc="-20" dirty="0">
                <a:solidFill>
                  <a:srgbClr val="231F20"/>
                </a:solidFill>
                <a:effectLst/>
                <a:latin typeface="Comic Sans MS" panose="030F0702030302020204" pitchFamily="66" charset="0"/>
                <a:ea typeface="Times New Roman"/>
              </a:rPr>
              <a:t> </a:t>
            </a:r>
            <a:r>
              <a:rPr lang="en-US" dirty="0">
                <a:solidFill>
                  <a:srgbClr val="231F20"/>
                </a:solidFill>
                <a:effectLst/>
                <a:latin typeface="Comic Sans MS" panose="030F0702030302020204" pitchFamily="66" charset="0"/>
                <a:ea typeface="Times New Roman"/>
              </a:rPr>
              <a:t>she</a:t>
            </a:r>
            <a:r>
              <a:rPr lang="en-US" spc="-25" dirty="0">
                <a:solidFill>
                  <a:srgbClr val="231F20"/>
                </a:solidFill>
                <a:effectLst/>
                <a:latin typeface="Comic Sans MS" panose="030F0702030302020204" pitchFamily="66" charset="0"/>
                <a:ea typeface="Times New Roman"/>
              </a:rPr>
              <a:t> </a:t>
            </a:r>
            <a:r>
              <a:rPr lang="en-US" dirty="0">
                <a:solidFill>
                  <a:srgbClr val="231F20"/>
                </a:solidFill>
                <a:effectLst/>
                <a:latin typeface="Comic Sans MS" panose="030F0702030302020204" pitchFamily="66" charset="0"/>
                <a:ea typeface="Times New Roman"/>
              </a:rPr>
              <a:t>can’t</a:t>
            </a:r>
            <a:r>
              <a:rPr lang="en-US" spc="-25" dirty="0">
                <a:solidFill>
                  <a:srgbClr val="231F20"/>
                </a:solidFill>
                <a:effectLst/>
                <a:latin typeface="Comic Sans MS" panose="030F0702030302020204" pitchFamily="66" charset="0"/>
                <a:ea typeface="Times New Roman"/>
              </a:rPr>
              <a:t> </a:t>
            </a:r>
            <a:r>
              <a:rPr lang="en-US" dirty="0">
                <a:solidFill>
                  <a:srgbClr val="231F20"/>
                </a:solidFill>
                <a:effectLst/>
                <a:latin typeface="Comic Sans MS" panose="030F0702030302020204" pitchFamily="66" charset="0"/>
                <a:ea typeface="Times New Roman"/>
              </a:rPr>
              <a:t>read</a:t>
            </a:r>
            <a:r>
              <a:rPr lang="en-US" spc="-25" dirty="0">
                <a:solidFill>
                  <a:srgbClr val="231F20"/>
                </a:solidFill>
                <a:effectLst/>
                <a:latin typeface="Comic Sans MS" panose="030F0702030302020204" pitchFamily="66" charset="0"/>
                <a:ea typeface="Times New Roman"/>
              </a:rPr>
              <a:t> </a:t>
            </a:r>
            <a:r>
              <a:rPr lang="en-US" dirty="0">
                <a:solidFill>
                  <a:srgbClr val="231F20"/>
                </a:solidFill>
                <a:effectLst/>
                <a:latin typeface="Comic Sans MS" panose="030F0702030302020204" pitchFamily="66" charset="0"/>
                <a:ea typeface="Times New Roman"/>
              </a:rPr>
              <a:t>automatically.</a:t>
            </a:r>
            <a:r>
              <a:rPr lang="en-US" spc="-20" dirty="0">
                <a:solidFill>
                  <a:srgbClr val="231F20"/>
                </a:solidFill>
                <a:effectLst/>
                <a:latin typeface="Comic Sans MS" panose="030F0702030302020204" pitchFamily="66" charset="0"/>
                <a:ea typeface="Times New Roman"/>
              </a:rPr>
              <a:t> </a:t>
            </a:r>
            <a:r>
              <a:rPr lang="en-US" dirty="0">
                <a:solidFill>
                  <a:srgbClr val="231F20"/>
                </a:solidFill>
                <a:effectLst/>
                <a:latin typeface="Comic Sans MS" panose="030F0702030302020204" pitchFamily="66" charset="0"/>
                <a:ea typeface="Times New Roman"/>
              </a:rPr>
              <a:t>Don’t</a:t>
            </a:r>
            <a:r>
              <a:rPr lang="en-US" spc="-20" dirty="0">
                <a:solidFill>
                  <a:srgbClr val="231F20"/>
                </a:solidFill>
                <a:effectLst/>
                <a:latin typeface="Comic Sans MS" panose="030F0702030302020204" pitchFamily="66" charset="0"/>
                <a:ea typeface="Times New Roman"/>
              </a:rPr>
              <a:t> </a:t>
            </a:r>
            <a:r>
              <a:rPr lang="en-US" dirty="0">
                <a:solidFill>
                  <a:srgbClr val="231F20"/>
                </a:solidFill>
                <a:effectLst/>
                <a:latin typeface="Comic Sans MS" panose="030F0702030302020204" pitchFamily="66" charset="0"/>
                <a:ea typeface="Times New Roman"/>
              </a:rPr>
              <a:t>allow your child to struggle too much. </a:t>
            </a:r>
            <a:r>
              <a:rPr lang="en-US" dirty="0" smtClean="0">
                <a:solidFill>
                  <a:srgbClr val="231F20"/>
                </a:solidFill>
                <a:effectLst/>
                <a:latin typeface="Comic Sans MS" panose="030F0702030302020204" pitchFamily="66" charset="0"/>
                <a:ea typeface="Times New Roman"/>
              </a:rPr>
              <a:t>Remind them to use </a:t>
            </a:r>
            <a:r>
              <a:rPr lang="en-US" dirty="0" smtClean="0">
                <a:solidFill>
                  <a:srgbClr val="231F20"/>
                </a:solidFill>
                <a:latin typeface="Comic Sans MS" panose="030F0702030302020204" pitchFamily="66" charset="0"/>
                <a:ea typeface="Times New Roman"/>
              </a:rPr>
              <a:t>F</a:t>
            </a:r>
            <a:r>
              <a:rPr lang="en-US" dirty="0" smtClean="0">
                <a:solidFill>
                  <a:srgbClr val="231F20"/>
                </a:solidFill>
                <a:effectLst/>
                <a:latin typeface="Comic Sans MS" panose="030F0702030302020204" pitchFamily="66" charset="0"/>
                <a:ea typeface="Times New Roman"/>
              </a:rPr>
              <a:t>red talk. Praise </a:t>
            </a:r>
            <a:r>
              <a:rPr lang="en-US" dirty="0">
                <a:solidFill>
                  <a:srgbClr val="231F20"/>
                </a:solidFill>
                <a:effectLst/>
                <a:latin typeface="Comic Sans MS" panose="030F0702030302020204" pitchFamily="66" charset="0"/>
                <a:ea typeface="Times New Roman"/>
              </a:rPr>
              <a:t>your child when he or she</a:t>
            </a:r>
            <a:r>
              <a:rPr lang="en-US" spc="-5" dirty="0">
                <a:solidFill>
                  <a:srgbClr val="231F20"/>
                </a:solidFill>
                <a:effectLst/>
                <a:latin typeface="Comic Sans MS" panose="030F0702030302020204" pitchFamily="66" charset="0"/>
                <a:ea typeface="Times New Roman"/>
              </a:rPr>
              <a:t> </a:t>
            </a:r>
            <a:r>
              <a:rPr lang="en-US" dirty="0">
                <a:solidFill>
                  <a:srgbClr val="231F20"/>
                </a:solidFill>
                <a:effectLst/>
                <a:latin typeface="Comic Sans MS" panose="030F0702030302020204" pitchFamily="66" charset="0"/>
                <a:ea typeface="Times New Roman"/>
              </a:rPr>
              <a:t>succeeds.</a:t>
            </a:r>
            <a:endParaRPr lang="en-GB" dirty="0">
              <a:effectLst/>
              <a:latin typeface="Comic Sans MS" panose="030F0702030302020204" pitchFamily="66" charset="0"/>
              <a:ea typeface="Times New Roman"/>
            </a:endParaRPr>
          </a:p>
          <a:p>
            <a:pPr marL="342900" marR="452755" lvl="0" indent="-342900" eaLnBrk="0" hangingPunct="0">
              <a:lnSpc>
                <a:spcPct val="130000"/>
              </a:lnSpc>
              <a:spcBef>
                <a:spcPts val="295"/>
              </a:spcBef>
              <a:spcAft>
                <a:spcPts val="0"/>
              </a:spcAft>
              <a:buFont typeface="Symbol"/>
              <a:buChar char=""/>
            </a:pPr>
            <a:r>
              <a:rPr lang="en-US" dirty="0">
                <a:solidFill>
                  <a:srgbClr val="231F20"/>
                </a:solidFill>
                <a:effectLst/>
                <a:latin typeface="Comic Sans MS" panose="030F0702030302020204" pitchFamily="66" charset="0"/>
                <a:ea typeface="Times New Roman"/>
              </a:rPr>
              <a:t>Read back each sentence or page to keep the plot moving. </a:t>
            </a:r>
            <a:r>
              <a:rPr lang="en-US" spc="-25" dirty="0">
                <a:solidFill>
                  <a:srgbClr val="231F20"/>
                </a:solidFill>
                <a:effectLst/>
                <a:latin typeface="Comic Sans MS" panose="030F0702030302020204" pitchFamily="66" charset="0"/>
                <a:ea typeface="Times New Roman"/>
              </a:rPr>
              <a:t>(Your </a:t>
            </a:r>
            <a:r>
              <a:rPr lang="en-US" dirty="0">
                <a:solidFill>
                  <a:srgbClr val="231F20"/>
                </a:solidFill>
                <a:effectLst/>
                <a:latin typeface="Comic Sans MS" panose="030F0702030302020204" pitchFamily="66" charset="0"/>
                <a:ea typeface="Times New Roman"/>
              </a:rPr>
              <a:t>child’s energy is going into reading the words</a:t>
            </a:r>
            <a:r>
              <a:rPr lang="en-US" spc="-85" dirty="0">
                <a:solidFill>
                  <a:srgbClr val="231F20"/>
                </a:solidFill>
                <a:effectLst/>
                <a:latin typeface="Comic Sans MS" panose="030F0702030302020204" pitchFamily="66" charset="0"/>
                <a:ea typeface="Times New Roman"/>
              </a:rPr>
              <a:t> </a:t>
            </a:r>
            <a:r>
              <a:rPr lang="en-US" dirty="0">
                <a:solidFill>
                  <a:srgbClr val="231F20"/>
                </a:solidFill>
                <a:effectLst/>
                <a:latin typeface="Comic Sans MS" panose="030F0702030302020204" pitchFamily="66" charset="0"/>
                <a:ea typeface="Times New Roman"/>
              </a:rPr>
              <a:t>not the</a:t>
            </a:r>
            <a:r>
              <a:rPr lang="en-US" spc="25" dirty="0">
                <a:solidFill>
                  <a:srgbClr val="231F20"/>
                </a:solidFill>
                <a:effectLst/>
                <a:latin typeface="Comic Sans MS" panose="030F0702030302020204" pitchFamily="66" charset="0"/>
                <a:ea typeface="Times New Roman"/>
              </a:rPr>
              <a:t> </a:t>
            </a:r>
            <a:r>
              <a:rPr lang="en-US" spc="-15" dirty="0">
                <a:solidFill>
                  <a:srgbClr val="231F20"/>
                </a:solidFill>
                <a:effectLst/>
                <a:latin typeface="Comic Sans MS" panose="030F0702030302020204" pitchFamily="66" charset="0"/>
                <a:ea typeface="Times New Roman"/>
              </a:rPr>
              <a:t>story.)</a:t>
            </a:r>
            <a:endParaRPr lang="en-GB" dirty="0">
              <a:effectLst/>
              <a:latin typeface="Comic Sans MS" panose="030F0702030302020204" pitchFamily="66" charset="0"/>
              <a:ea typeface="Times New Roman"/>
            </a:endParaRPr>
          </a:p>
          <a:p>
            <a:pPr marL="342900" lvl="0" indent="-342900" eaLnBrk="0" hangingPunct="0">
              <a:spcBef>
                <a:spcPts val="630"/>
              </a:spcBef>
              <a:spcAft>
                <a:spcPts val="0"/>
              </a:spcAft>
              <a:buFont typeface="Symbol"/>
              <a:buChar char=""/>
            </a:pPr>
            <a:r>
              <a:rPr lang="en-US" dirty="0" smtClean="0">
                <a:solidFill>
                  <a:srgbClr val="231F20"/>
                </a:solidFill>
                <a:latin typeface="Comic Sans MS" panose="030F0702030302020204" pitchFamily="66" charset="0"/>
                <a:ea typeface="Times New Roman"/>
              </a:rPr>
              <a:t>Help </a:t>
            </a:r>
            <a:r>
              <a:rPr lang="en-US" dirty="0" smtClean="0">
                <a:solidFill>
                  <a:srgbClr val="231F20"/>
                </a:solidFill>
                <a:effectLst/>
                <a:latin typeface="Comic Sans MS" panose="030F0702030302020204" pitchFamily="66" charset="0"/>
                <a:ea typeface="Times New Roman"/>
              </a:rPr>
              <a:t>your </a:t>
            </a:r>
            <a:r>
              <a:rPr lang="en-US" dirty="0">
                <a:solidFill>
                  <a:srgbClr val="231F20"/>
                </a:solidFill>
                <a:effectLst/>
                <a:latin typeface="Comic Sans MS" panose="030F0702030302020204" pitchFamily="66" charset="0"/>
                <a:ea typeface="Times New Roman"/>
              </a:rPr>
              <a:t>child to </a:t>
            </a:r>
            <a:r>
              <a:rPr lang="en-US" dirty="0" smtClean="0">
                <a:solidFill>
                  <a:srgbClr val="231F20"/>
                </a:solidFill>
                <a:latin typeface="Comic Sans MS" panose="030F0702030302020204" pitchFamily="66" charset="0"/>
                <a:ea typeface="Times New Roman"/>
              </a:rPr>
              <a:t>use the pictures and context to read the word</a:t>
            </a:r>
          </a:p>
          <a:p>
            <a:pPr marL="342900" lvl="0" indent="-342900" eaLnBrk="0" hangingPunct="0">
              <a:spcBef>
                <a:spcPts val="630"/>
              </a:spcBef>
              <a:spcAft>
                <a:spcPts val="0"/>
              </a:spcAft>
              <a:buFont typeface="Symbol"/>
              <a:buChar char=""/>
            </a:pPr>
            <a:r>
              <a:rPr lang="en-US" dirty="0" smtClean="0">
                <a:solidFill>
                  <a:srgbClr val="231F20"/>
                </a:solidFill>
                <a:effectLst/>
                <a:latin typeface="Comic Sans MS" panose="030F0702030302020204" pitchFamily="66" charset="0"/>
                <a:ea typeface="Times New Roman"/>
              </a:rPr>
              <a:t>Ask your child questions about the book/story </a:t>
            </a:r>
            <a:r>
              <a:rPr lang="en-US" dirty="0" err="1" smtClean="0">
                <a:solidFill>
                  <a:srgbClr val="231F20"/>
                </a:solidFill>
                <a:effectLst/>
                <a:latin typeface="Comic Sans MS" panose="030F0702030302020204" pitchFamily="66" charset="0"/>
                <a:ea typeface="Times New Roman"/>
              </a:rPr>
              <a:t>eg</a:t>
            </a:r>
            <a:r>
              <a:rPr lang="en-US" dirty="0" smtClean="0">
                <a:solidFill>
                  <a:srgbClr val="231F20"/>
                </a:solidFill>
                <a:effectLst/>
                <a:latin typeface="Comic Sans MS" panose="030F0702030302020204" pitchFamily="66" charset="0"/>
                <a:ea typeface="Times New Roman"/>
              </a:rPr>
              <a:t>.  What do they think will happen next?  Can they relate it to their ow</a:t>
            </a:r>
            <a:r>
              <a:rPr lang="en-US" dirty="0" smtClean="0">
                <a:solidFill>
                  <a:srgbClr val="231F20"/>
                </a:solidFill>
                <a:latin typeface="Comic Sans MS" panose="030F0702030302020204" pitchFamily="66" charset="0"/>
                <a:ea typeface="Times New Roman"/>
              </a:rPr>
              <a:t>n life</a:t>
            </a:r>
          </a:p>
          <a:p>
            <a:pPr marL="342900" lvl="0" indent="-342900" eaLnBrk="0" hangingPunct="0">
              <a:spcBef>
                <a:spcPts val="630"/>
              </a:spcBef>
              <a:spcAft>
                <a:spcPts val="0"/>
              </a:spcAft>
              <a:buFont typeface="Symbol"/>
              <a:buChar char=""/>
            </a:pPr>
            <a:r>
              <a:rPr lang="en-US" dirty="0" smtClean="0">
                <a:solidFill>
                  <a:srgbClr val="231F20"/>
                </a:solidFill>
                <a:effectLst/>
                <a:latin typeface="Comic Sans MS" panose="030F0702030302020204" pitchFamily="66" charset="0"/>
                <a:ea typeface="Times New Roman"/>
              </a:rPr>
              <a:t>Read the story more than once so that children become more confident and fluent readers</a:t>
            </a:r>
          </a:p>
          <a:p>
            <a:pPr marL="342900" lvl="0" indent="-342900" eaLnBrk="0" hangingPunct="0">
              <a:spcBef>
                <a:spcPts val="630"/>
              </a:spcBef>
              <a:spcAft>
                <a:spcPts val="0"/>
              </a:spcAft>
            </a:pPr>
            <a:endParaRPr lang="en-GB" dirty="0">
              <a:effectLst/>
              <a:latin typeface="Comic Sans MS" panose="030F0702030302020204" pitchFamily="66" charset="0"/>
              <a:ea typeface="Times New Roman"/>
            </a:endParaRPr>
          </a:p>
          <a:p>
            <a:pPr lvl="0" algn="ctr" eaLnBrk="0" hangingPunct="0">
              <a:spcBef>
                <a:spcPts val="630"/>
              </a:spcBef>
              <a:spcAft>
                <a:spcPts val="0"/>
              </a:spcAft>
            </a:pPr>
            <a:r>
              <a:rPr lang="en-US" sz="2000" dirty="0">
                <a:solidFill>
                  <a:srgbClr val="FF0000"/>
                </a:solidFill>
                <a:effectLst/>
                <a:latin typeface="Comic Sans MS" panose="030F0702030302020204" pitchFamily="66" charset="0"/>
                <a:ea typeface="Times New Roman"/>
              </a:rPr>
              <a:t>Do it all with patience and</a:t>
            </a:r>
            <a:r>
              <a:rPr lang="en-US" sz="2000" spc="-105" dirty="0">
                <a:solidFill>
                  <a:srgbClr val="FF0000"/>
                </a:solidFill>
                <a:effectLst/>
                <a:latin typeface="Comic Sans MS" panose="030F0702030302020204" pitchFamily="66" charset="0"/>
                <a:ea typeface="Times New Roman"/>
              </a:rPr>
              <a:t> </a:t>
            </a:r>
            <a:r>
              <a:rPr lang="en-US" sz="2000" dirty="0">
                <a:solidFill>
                  <a:srgbClr val="FF0000"/>
                </a:solidFill>
                <a:effectLst/>
                <a:latin typeface="Comic Sans MS" panose="030F0702030302020204" pitchFamily="66" charset="0"/>
                <a:ea typeface="Times New Roman"/>
              </a:rPr>
              <a:t>love</a:t>
            </a:r>
            <a:r>
              <a:rPr lang="en-US" sz="2000" dirty="0" smtClean="0">
                <a:solidFill>
                  <a:srgbClr val="FF0000"/>
                </a:solidFill>
                <a:effectLst/>
                <a:latin typeface="Comic Sans MS" panose="030F0702030302020204" pitchFamily="66" charset="0"/>
                <a:ea typeface="Times New Roman"/>
              </a:rPr>
              <a:t>! </a:t>
            </a:r>
            <a:endParaRPr lang="en-GB" sz="2000" dirty="0">
              <a:solidFill>
                <a:srgbClr val="FF0000"/>
              </a:solidFill>
              <a:effectLst/>
              <a:latin typeface="Comic Sans MS" panose="030F0702030302020204" pitchFamily="66" charset="0"/>
              <a:ea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412776"/>
            <a:ext cx="8229600" cy="4968552"/>
          </a:xfrm>
        </p:spPr>
        <p:txBody>
          <a:bodyPr>
            <a:normAutofit fontScale="70000" lnSpcReduction="20000"/>
          </a:bodyPr>
          <a:lstStyle/>
          <a:p>
            <a:endParaRPr lang="en-GB" dirty="0" smtClean="0">
              <a:solidFill>
                <a:schemeClr val="bg1"/>
              </a:solidFill>
            </a:endParaRPr>
          </a:p>
          <a:p>
            <a:r>
              <a:rPr lang="en-GB" sz="5800" dirty="0" smtClean="0">
                <a:solidFill>
                  <a:schemeClr val="bg1"/>
                </a:solidFill>
              </a:rPr>
              <a:t>Fred Fingers – Hold a word</a:t>
            </a:r>
          </a:p>
          <a:p>
            <a:endParaRPr lang="en-GB" sz="5800" dirty="0" smtClean="0">
              <a:solidFill>
                <a:schemeClr val="bg1"/>
              </a:solidFill>
            </a:endParaRPr>
          </a:p>
          <a:p>
            <a:r>
              <a:rPr lang="en-GB" sz="5800" dirty="0" smtClean="0">
                <a:solidFill>
                  <a:schemeClr val="bg1"/>
                </a:solidFill>
              </a:rPr>
              <a:t>Hold a sentence in your head</a:t>
            </a:r>
          </a:p>
          <a:p>
            <a:pPr>
              <a:buNone/>
            </a:pPr>
            <a:endParaRPr lang="en-GB" sz="5800" dirty="0" smtClean="0">
              <a:solidFill>
                <a:schemeClr val="bg1"/>
              </a:solidFill>
            </a:endParaRPr>
          </a:p>
          <a:p>
            <a:r>
              <a:rPr lang="en-GB" sz="5800" dirty="0" smtClean="0">
                <a:solidFill>
                  <a:schemeClr val="bg1"/>
                </a:solidFill>
              </a:rPr>
              <a:t>Children’s </a:t>
            </a:r>
            <a:r>
              <a:rPr lang="en-GB" sz="5800" dirty="0">
                <a:solidFill>
                  <a:schemeClr val="bg1"/>
                </a:solidFill>
              </a:rPr>
              <a:t>spelling may still be a bit unconventional at times but should start to be phonetically </a:t>
            </a:r>
            <a:r>
              <a:rPr lang="en-GB" sz="5800" dirty="0" smtClean="0">
                <a:solidFill>
                  <a:schemeClr val="bg1"/>
                </a:solidFill>
              </a:rPr>
              <a:t>accurate</a:t>
            </a:r>
            <a:endParaRPr lang="en-GB" sz="5800" dirty="0">
              <a:solidFill>
                <a:schemeClr val="bg1"/>
              </a:solidFill>
            </a:endParaRPr>
          </a:p>
          <a:p>
            <a:pPr>
              <a:buNone/>
            </a:pPr>
            <a:endParaRPr lang="en-GB" dirty="0"/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GB" dirty="0" smtClean="0"/>
              <a:t> </a:t>
            </a:r>
            <a:r>
              <a:rPr lang="en-GB" b="1" dirty="0" smtClean="0">
                <a:solidFill>
                  <a:schemeClr val="bg1"/>
                </a:solidFill>
              </a:rPr>
              <a:t>Segmenting</a:t>
            </a:r>
            <a:endParaRPr lang="en-GB" b="1" dirty="0">
              <a:solidFill>
                <a:schemeClr val="bg1"/>
              </a:solidFill>
            </a:endParaRPr>
          </a:p>
        </p:txBody>
      </p:sp>
      <p:sp>
        <p:nvSpPr>
          <p:cNvPr id="1026" name="AutoShape 2" descr="Image result for fred finger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028" name="AutoShape 4" descr="Image result for fred finger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030" name="AutoShape 6" descr="Image result for fred finger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1033" name="Picture 9" descr="Image result for fred fingers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36296" y="476672"/>
            <a:ext cx="1647825" cy="33147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chemeClr val="bg1"/>
                </a:solidFill>
              </a:rPr>
              <a:t>Our Spelling Scheme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dirty="0">
                <a:solidFill>
                  <a:schemeClr val="bg1"/>
                </a:solidFill>
              </a:rPr>
              <a:t>We are using the Read Write Inc. spelling </a:t>
            </a:r>
            <a:r>
              <a:rPr lang="en-GB" dirty="0" smtClean="0">
                <a:solidFill>
                  <a:schemeClr val="bg1"/>
                </a:solidFill>
              </a:rPr>
              <a:t>programme. </a:t>
            </a:r>
            <a:endParaRPr lang="en-GB" dirty="0">
              <a:solidFill>
                <a:schemeClr val="bg1"/>
              </a:solidFill>
            </a:endParaRPr>
          </a:p>
          <a:p>
            <a:r>
              <a:rPr lang="en-GB" dirty="0">
                <a:solidFill>
                  <a:schemeClr val="bg1"/>
                </a:solidFill>
              </a:rPr>
              <a:t>It is a robust, fast paced systematic spelling </a:t>
            </a:r>
            <a:r>
              <a:rPr lang="en-GB" dirty="0" smtClean="0">
                <a:solidFill>
                  <a:schemeClr val="bg1"/>
                </a:solidFill>
              </a:rPr>
              <a:t>programme (starting </a:t>
            </a:r>
            <a:r>
              <a:rPr lang="en-GB" dirty="0">
                <a:solidFill>
                  <a:schemeClr val="bg1"/>
                </a:solidFill>
              </a:rPr>
              <a:t>in Year </a:t>
            </a:r>
            <a:r>
              <a:rPr lang="en-GB" dirty="0" smtClean="0">
                <a:solidFill>
                  <a:schemeClr val="bg1"/>
                </a:solidFill>
              </a:rPr>
              <a:t>2).</a:t>
            </a:r>
            <a:endParaRPr lang="en-GB" dirty="0">
              <a:solidFill>
                <a:schemeClr val="bg1"/>
              </a:solidFill>
            </a:endParaRPr>
          </a:p>
          <a:p>
            <a:r>
              <a:rPr lang="en-GB" dirty="0" smtClean="0">
                <a:solidFill>
                  <a:schemeClr val="bg1"/>
                </a:solidFill>
              </a:rPr>
              <a:t>One </a:t>
            </a:r>
            <a:r>
              <a:rPr lang="en-GB" dirty="0">
                <a:solidFill>
                  <a:schemeClr val="bg1"/>
                </a:solidFill>
              </a:rPr>
              <a:t>of the </a:t>
            </a:r>
            <a:r>
              <a:rPr lang="en-GB" dirty="0" smtClean="0">
                <a:solidFill>
                  <a:schemeClr val="bg1"/>
                </a:solidFill>
              </a:rPr>
              <a:t>main keys </a:t>
            </a:r>
            <a:r>
              <a:rPr lang="en-GB" dirty="0">
                <a:solidFill>
                  <a:schemeClr val="bg1"/>
                </a:solidFill>
              </a:rPr>
              <a:t>to spelling is to remember how to spell these sounds in different words. </a:t>
            </a:r>
          </a:p>
          <a:p>
            <a:pPr marL="0" indent="0" algn="ctr">
              <a:buNone/>
            </a:pPr>
            <a:r>
              <a:rPr lang="en-GB" dirty="0">
                <a:solidFill>
                  <a:schemeClr val="bg1"/>
                </a:solidFill>
              </a:rPr>
              <a:t>T</a:t>
            </a:r>
            <a:r>
              <a:rPr lang="en-GB" dirty="0" smtClean="0">
                <a:solidFill>
                  <a:schemeClr val="bg1"/>
                </a:solidFill>
              </a:rPr>
              <a:t>his </a:t>
            </a:r>
            <a:r>
              <a:rPr lang="en-GB" dirty="0">
                <a:solidFill>
                  <a:schemeClr val="bg1"/>
                </a:solidFill>
              </a:rPr>
              <a:t>does not happen </a:t>
            </a:r>
            <a:r>
              <a:rPr lang="en-GB" dirty="0" smtClean="0">
                <a:solidFill>
                  <a:schemeClr val="bg1"/>
                </a:solidFill>
              </a:rPr>
              <a:t>overnight!</a:t>
            </a:r>
            <a:endParaRPr lang="en-GB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153523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503498" cy="1143000"/>
          </a:xfrm>
        </p:spPr>
        <p:txBody>
          <a:bodyPr>
            <a:normAutofit fontScale="90000"/>
          </a:bodyPr>
          <a:lstStyle/>
          <a:p>
            <a:r>
              <a:rPr lang="en-GB" b="1" dirty="0">
                <a:solidFill>
                  <a:schemeClr val="bg1"/>
                </a:solidFill>
              </a:rPr>
              <a:t>How can you help your child at home?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25144"/>
          </a:xfrm>
        </p:spPr>
        <p:txBody>
          <a:bodyPr>
            <a:normAutofit lnSpcReduction="10000"/>
          </a:bodyPr>
          <a:lstStyle/>
          <a:p>
            <a:r>
              <a:rPr lang="en-GB" dirty="0" smtClean="0">
                <a:solidFill>
                  <a:schemeClr val="bg1"/>
                </a:solidFill>
              </a:rPr>
              <a:t>Listen to your child read at least x5 a week</a:t>
            </a:r>
          </a:p>
          <a:p>
            <a:r>
              <a:rPr lang="en-GB" dirty="0" smtClean="0">
                <a:solidFill>
                  <a:schemeClr val="bg1"/>
                </a:solidFill>
              </a:rPr>
              <a:t>Regularly </a:t>
            </a:r>
            <a:r>
              <a:rPr lang="en-GB" dirty="0">
                <a:solidFill>
                  <a:schemeClr val="bg1"/>
                </a:solidFill>
              </a:rPr>
              <a:t>read </a:t>
            </a:r>
            <a:r>
              <a:rPr lang="en-GB" dirty="0" smtClean="0">
                <a:solidFill>
                  <a:schemeClr val="bg1"/>
                </a:solidFill>
              </a:rPr>
              <a:t>to </a:t>
            </a:r>
            <a:r>
              <a:rPr lang="en-GB" dirty="0">
                <a:solidFill>
                  <a:schemeClr val="bg1"/>
                </a:solidFill>
              </a:rPr>
              <a:t>your child </a:t>
            </a:r>
          </a:p>
          <a:p>
            <a:r>
              <a:rPr lang="en-GB" dirty="0" smtClean="0">
                <a:solidFill>
                  <a:schemeClr val="bg1"/>
                </a:solidFill>
              </a:rPr>
              <a:t>Tricky </a:t>
            </a:r>
            <a:r>
              <a:rPr lang="en-GB" dirty="0">
                <a:solidFill>
                  <a:schemeClr val="bg1"/>
                </a:solidFill>
              </a:rPr>
              <a:t>word/phoneme </a:t>
            </a:r>
            <a:r>
              <a:rPr lang="en-GB" dirty="0" smtClean="0">
                <a:solidFill>
                  <a:schemeClr val="bg1"/>
                </a:solidFill>
              </a:rPr>
              <a:t>bingo/word building games</a:t>
            </a:r>
            <a:endParaRPr lang="en-GB" dirty="0">
              <a:solidFill>
                <a:schemeClr val="bg1"/>
              </a:solidFill>
            </a:endParaRPr>
          </a:p>
          <a:p>
            <a:r>
              <a:rPr lang="en-GB" dirty="0">
                <a:solidFill>
                  <a:schemeClr val="bg1"/>
                </a:solidFill>
              </a:rPr>
              <a:t>I-Spy with initial </a:t>
            </a:r>
            <a:r>
              <a:rPr lang="en-GB" dirty="0" smtClean="0">
                <a:solidFill>
                  <a:schemeClr val="bg1"/>
                </a:solidFill>
              </a:rPr>
              <a:t>sounds/Fred Games</a:t>
            </a:r>
          </a:p>
          <a:p>
            <a:r>
              <a:rPr lang="en-GB" dirty="0" smtClean="0">
                <a:solidFill>
                  <a:schemeClr val="bg1"/>
                </a:solidFill>
              </a:rPr>
              <a:t>Read Write Inc resources</a:t>
            </a:r>
            <a:endParaRPr lang="en-GB" dirty="0">
              <a:solidFill>
                <a:schemeClr val="bg1"/>
              </a:solidFill>
            </a:endParaRPr>
          </a:p>
          <a:p>
            <a:r>
              <a:rPr lang="en-GB" dirty="0" smtClean="0">
                <a:solidFill>
                  <a:schemeClr val="bg1"/>
                </a:solidFill>
              </a:rPr>
              <a:t>Play </a:t>
            </a:r>
            <a:r>
              <a:rPr lang="en-GB" dirty="0">
                <a:solidFill>
                  <a:schemeClr val="bg1"/>
                </a:solidFill>
              </a:rPr>
              <a:t>phonic games on the following websites</a:t>
            </a:r>
            <a:r>
              <a:rPr lang="en-GB" dirty="0" smtClean="0">
                <a:solidFill>
                  <a:schemeClr val="bg1"/>
                </a:solidFill>
              </a:rPr>
              <a:t>:</a:t>
            </a:r>
          </a:p>
          <a:p>
            <a:pPr>
              <a:buNone/>
            </a:pPr>
            <a:r>
              <a:rPr lang="en-GB" dirty="0" smtClean="0">
                <a:solidFill>
                  <a:schemeClr val="bg1"/>
                </a:solidFill>
              </a:rPr>
              <a:t> </a:t>
            </a:r>
          </a:p>
          <a:p>
            <a:pPr>
              <a:buNone/>
            </a:pPr>
            <a:r>
              <a:rPr lang="en-GB" sz="2000" dirty="0" smtClean="0">
                <a:solidFill>
                  <a:schemeClr val="bg1"/>
                </a:solidFill>
                <a:hlinkClick r:id="rId2"/>
              </a:rPr>
              <a:t>https://www.phonicsplay.co.uk/BuriedTreasure2.html</a:t>
            </a:r>
            <a:endParaRPr lang="en-GB" sz="2000" dirty="0" smtClean="0">
              <a:solidFill>
                <a:schemeClr val="bg1"/>
              </a:solidFill>
            </a:endParaRPr>
          </a:p>
          <a:p>
            <a:pPr>
              <a:buNone/>
            </a:pPr>
            <a:endParaRPr lang="en-GB" dirty="0">
              <a:solidFill>
                <a:schemeClr val="bg1"/>
              </a:solidFill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0352" y="4941168"/>
            <a:ext cx="1220346" cy="14401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2556302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891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296653"/>
            <a:ext cx="8748463" cy="65613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789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753600" cy="731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 smtClean="0">
                <a:solidFill>
                  <a:schemeClr val="bg1"/>
                </a:solidFill>
              </a:rPr>
              <a:t>Phonics and Reading</a:t>
            </a:r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25144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dirty="0">
                <a:solidFill>
                  <a:schemeClr val="bg1"/>
                </a:solidFill>
              </a:rPr>
              <a:t>At </a:t>
            </a:r>
            <a:r>
              <a:rPr lang="en-GB" dirty="0" err="1">
                <a:solidFill>
                  <a:schemeClr val="bg1"/>
                </a:solidFill>
              </a:rPr>
              <a:t>Hawridge</a:t>
            </a:r>
            <a:r>
              <a:rPr lang="en-GB" dirty="0">
                <a:solidFill>
                  <a:schemeClr val="bg1"/>
                </a:solidFill>
              </a:rPr>
              <a:t> and </a:t>
            </a:r>
            <a:r>
              <a:rPr lang="en-GB" dirty="0" err="1">
                <a:solidFill>
                  <a:schemeClr val="bg1"/>
                </a:solidFill>
              </a:rPr>
              <a:t>Cholesbury</a:t>
            </a:r>
            <a:r>
              <a:rPr lang="en-GB" dirty="0">
                <a:solidFill>
                  <a:schemeClr val="bg1"/>
                </a:solidFill>
              </a:rPr>
              <a:t>  we aim to develop a reading community where children become confident and enthusiastic readers. For us to achieve this we need to take reading beyond the classroom. We want to create a rich reading environment where reading is encouraged by everyone and everywhere</a:t>
            </a:r>
            <a:r>
              <a:rPr lang="en-GB" dirty="0" smtClean="0">
                <a:solidFill>
                  <a:schemeClr val="bg1"/>
                </a:solidFill>
              </a:rPr>
              <a:t>.</a:t>
            </a:r>
            <a:endParaRPr lang="en-GB" dirty="0">
              <a:solidFill>
                <a:schemeClr val="bg1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51520" y="5229200"/>
            <a:ext cx="1824238" cy="1196752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267744" y="5373216"/>
            <a:ext cx="1346200" cy="125049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851920" y="5157192"/>
            <a:ext cx="1591940" cy="1550698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724129" y="5141430"/>
            <a:ext cx="2808312" cy="1442106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7740352" y="188640"/>
            <a:ext cx="1222896" cy="1280275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539552" y="24492"/>
            <a:ext cx="1091952" cy="16288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199184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s-IS" b="1" dirty="0" smtClean="0"/>
              <a:t>…and finally!</a:t>
            </a:r>
            <a:endParaRPr lang="en-GB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25144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sz="4800" b="1" dirty="0">
                <a:solidFill>
                  <a:srgbClr val="FFFFFF"/>
                </a:solidFill>
              </a:rPr>
              <a:t>"The more that you read, the more things you will know. The more you learn, the more places you'll go</a:t>
            </a:r>
            <a:r>
              <a:rPr lang="en-GB" sz="4800" b="1" dirty="0" smtClean="0">
                <a:solidFill>
                  <a:srgbClr val="FFFFFF"/>
                </a:solidFill>
              </a:rPr>
              <a:t>.” </a:t>
            </a:r>
          </a:p>
          <a:p>
            <a:pPr marL="0" indent="0" algn="ctr">
              <a:buNone/>
            </a:pPr>
            <a:r>
              <a:rPr lang="en-GB" sz="4800" b="1" dirty="0" err="1" smtClean="0">
                <a:solidFill>
                  <a:srgbClr val="FFFFFF"/>
                </a:solidFill>
              </a:rPr>
              <a:t>Dr</a:t>
            </a:r>
            <a:r>
              <a:rPr lang="en-GB" sz="4800" b="1" dirty="0" err="1">
                <a:solidFill>
                  <a:srgbClr val="FFFFFF"/>
                </a:solidFill>
              </a:rPr>
              <a:t>.</a:t>
            </a:r>
            <a:r>
              <a:rPr lang="en-GB" sz="4800" b="1" dirty="0">
                <a:solidFill>
                  <a:srgbClr val="FFFFFF"/>
                </a:solidFill>
              </a:rPr>
              <a:t> Seuss </a:t>
            </a:r>
          </a:p>
          <a:p>
            <a:pPr marL="0" indent="0" algn="ctr">
              <a:buNone/>
            </a:pPr>
            <a:endParaRPr lang="en-GB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804248" y="4005064"/>
            <a:ext cx="2057400" cy="2628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57096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8229600" cy="850106"/>
          </a:xfrm>
        </p:spPr>
        <p:txBody>
          <a:bodyPr>
            <a:normAutofit fontScale="90000"/>
          </a:bodyPr>
          <a:lstStyle/>
          <a:p>
            <a:r>
              <a:rPr lang="en-GB" b="1" u="sng" dirty="0">
                <a:solidFill>
                  <a:schemeClr val="bg1"/>
                </a:solidFill>
              </a:rPr>
              <a:t>Aim:</a:t>
            </a:r>
            <a:r>
              <a:rPr lang="en-GB" b="1" dirty="0"/>
              <a:t/>
            </a:r>
            <a:br>
              <a:rPr lang="en-GB" b="1" dirty="0"/>
            </a:b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817440"/>
            <a:ext cx="8229600" cy="3555776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sz="3600" dirty="0">
                <a:solidFill>
                  <a:schemeClr val="bg1"/>
                </a:solidFill>
              </a:rPr>
              <a:t>To explain our approach to teaching phonics and early reading, enabling you as a parent/carer to support your child more easily and more effectively at home</a:t>
            </a:r>
            <a:r>
              <a:rPr lang="en-GB" sz="3600" dirty="0" smtClean="0">
                <a:solidFill>
                  <a:schemeClr val="bg1"/>
                </a:solidFill>
              </a:rPr>
              <a:t>.</a:t>
            </a:r>
          </a:p>
          <a:p>
            <a:pPr marL="0" indent="0" algn="ctr">
              <a:buNone/>
            </a:pPr>
            <a:endParaRPr lang="en-GB" sz="3600" dirty="0" smtClean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en-GB" sz="1300" dirty="0"/>
          </a:p>
          <a:p>
            <a:pPr marL="0" indent="0">
              <a:buNone/>
            </a:pPr>
            <a:endParaRPr lang="en-GB" dirty="0"/>
          </a:p>
        </p:txBody>
      </p:sp>
      <p:sp>
        <p:nvSpPr>
          <p:cNvPr id="4" name="Rectangle 3"/>
          <p:cNvSpPr/>
          <p:nvPr/>
        </p:nvSpPr>
        <p:spPr>
          <a:xfrm>
            <a:off x="6372200" y="5661248"/>
            <a:ext cx="2286000" cy="954107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>
              <a:spcBef>
                <a:spcPct val="20000"/>
              </a:spcBef>
            </a:pPr>
            <a:r>
              <a:rPr lang="en-GB" sz="1400" dirty="0" smtClean="0">
                <a:solidFill>
                  <a:prstClr val="white"/>
                </a:solidFill>
                <a:hlinkClick r:id="rId2"/>
              </a:rPr>
              <a:t>https://www.oxfordowl.co.uk/for-home/find-a-book/read-write-inc-phonics--1/</a:t>
            </a:r>
            <a:endParaRPr lang="en-GB" sz="14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59217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66651934"/>
              </p:ext>
            </p:extLst>
          </p:nvPr>
        </p:nvGraphicFramePr>
        <p:xfrm>
          <a:off x="971600" y="980728"/>
          <a:ext cx="6696744" cy="5616622"/>
        </p:xfrm>
        <a:graphic>
          <a:graphicData uri="http://schemas.openxmlformats.org/drawingml/2006/table">
            <a:tbl>
              <a:tblPr/>
              <a:tblGrid>
                <a:gridCol w="1833632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4863112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624068">
                <a:tc>
                  <a:txBody>
                    <a:bodyPr/>
                    <a:lstStyle/>
                    <a:p>
                      <a:r>
                        <a:rPr lang="en-GB" sz="1500" dirty="0">
                          <a:solidFill>
                            <a:schemeClr val="bg1"/>
                          </a:solidFill>
                          <a:effectLst/>
                          <a:latin typeface="Arial"/>
                        </a:rPr>
                        <a:t>phoneme</a:t>
                      </a:r>
                      <a:endParaRPr lang="en-GB" sz="1000" dirty="0">
                        <a:solidFill>
                          <a:schemeClr val="bg1"/>
                        </a:solidFill>
                      </a:endParaRPr>
                    </a:p>
                  </a:txBody>
                  <a:tcPr marL="52832" marR="52832" marT="26416" marB="2641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200" dirty="0">
                          <a:solidFill>
                            <a:schemeClr val="bg1"/>
                          </a:solidFill>
                          <a:effectLst/>
                          <a:latin typeface="Arial"/>
                        </a:rPr>
                        <a:t>the smallest unit of sound that can be heard in a word</a:t>
                      </a:r>
                      <a:endParaRPr lang="en-GB" sz="1000" dirty="0">
                        <a:solidFill>
                          <a:schemeClr val="bg1"/>
                        </a:solidFill>
                      </a:endParaRPr>
                    </a:p>
                  </a:txBody>
                  <a:tcPr marL="52832" marR="52832" marT="26416" marB="2641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624070">
                <a:tc>
                  <a:txBody>
                    <a:bodyPr/>
                    <a:lstStyle/>
                    <a:p>
                      <a:r>
                        <a:rPr lang="en-GB" sz="1500" dirty="0">
                          <a:solidFill>
                            <a:schemeClr val="bg1"/>
                          </a:solidFill>
                          <a:effectLst/>
                          <a:latin typeface="Arial"/>
                        </a:rPr>
                        <a:t>grapheme</a:t>
                      </a:r>
                      <a:endParaRPr lang="en-GB" sz="1000" dirty="0">
                        <a:solidFill>
                          <a:schemeClr val="bg1"/>
                        </a:solidFill>
                      </a:endParaRPr>
                    </a:p>
                  </a:txBody>
                  <a:tcPr marL="52832" marR="52832" marT="26416" marB="2641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200" dirty="0">
                          <a:solidFill>
                            <a:schemeClr val="bg1"/>
                          </a:solidFill>
                          <a:effectLst/>
                          <a:latin typeface="Arial"/>
                        </a:rPr>
                        <a:t>the recorded letters representing a phoneme, e.g. </a:t>
                      </a:r>
                      <a:r>
                        <a:rPr lang="en-GB" sz="1200" dirty="0" err="1">
                          <a:solidFill>
                            <a:schemeClr val="bg1"/>
                          </a:solidFill>
                          <a:effectLst/>
                          <a:latin typeface="Arial"/>
                        </a:rPr>
                        <a:t>ai</a:t>
                      </a:r>
                      <a:r>
                        <a:rPr lang="en-GB" sz="1200" dirty="0">
                          <a:solidFill>
                            <a:schemeClr val="bg1"/>
                          </a:solidFill>
                          <a:effectLst/>
                          <a:latin typeface="Arial"/>
                        </a:rPr>
                        <a:t>, </a:t>
                      </a:r>
                      <a:r>
                        <a:rPr lang="en-GB" sz="1200" dirty="0" err="1">
                          <a:solidFill>
                            <a:schemeClr val="bg1"/>
                          </a:solidFill>
                          <a:effectLst/>
                          <a:latin typeface="Arial"/>
                        </a:rPr>
                        <a:t>igh</a:t>
                      </a:r>
                      <a:r>
                        <a:rPr lang="en-GB" sz="1200" dirty="0">
                          <a:solidFill>
                            <a:schemeClr val="bg1"/>
                          </a:solidFill>
                          <a:effectLst/>
                          <a:latin typeface="Arial"/>
                        </a:rPr>
                        <a:t>, m</a:t>
                      </a:r>
                      <a:endParaRPr lang="en-GB" sz="1000" dirty="0">
                        <a:solidFill>
                          <a:schemeClr val="bg1"/>
                        </a:solidFill>
                      </a:endParaRPr>
                    </a:p>
                  </a:txBody>
                  <a:tcPr marL="52832" marR="52832" marT="26416" marB="2641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624070">
                <a:tc>
                  <a:txBody>
                    <a:bodyPr/>
                    <a:lstStyle/>
                    <a:p>
                      <a:endParaRPr lang="en-GB" sz="1000" dirty="0">
                        <a:solidFill>
                          <a:schemeClr val="bg1"/>
                        </a:solidFill>
                      </a:endParaRPr>
                    </a:p>
                  </a:txBody>
                  <a:tcPr marL="52832" marR="52832" marT="26416" marB="2641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00" dirty="0">
                        <a:solidFill>
                          <a:schemeClr val="bg1"/>
                        </a:solidFill>
                      </a:endParaRPr>
                    </a:p>
                  </a:txBody>
                  <a:tcPr marL="52832" marR="52832" marT="26416" marB="2641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59070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dirty="0" smtClean="0">
                          <a:solidFill>
                            <a:schemeClr val="bg1"/>
                          </a:solidFill>
                          <a:effectLst/>
                          <a:latin typeface="Arial"/>
                        </a:rPr>
                        <a:t>CVC words</a:t>
                      </a:r>
                      <a:endParaRPr lang="en-GB" sz="1200" dirty="0" smtClean="0">
                        <a:solidFill>
                          <a:schemeClr val="bg1"/>
                        </a:solidFill>
                      </a:endParaRPr>
                    </a:p>
                    <a:p>
                      <a:endParaRPr lang="en-GB" sz="1000" dirty="0">
                        <a:solidFill>
                          <a:schemeClr val="bg1"/>
                        </a:solidFill>
                      </a:endParaRPr>
                    </a:p>
                  </a:txBody>
                  <a:tcPr marL="52832" marR="52832" marT="26416" marB="2641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dirty="0" smtClean="0">
                          <a:solidFill>
                            <a:schemeClr val="bg1"/>
                          </a:solidFill>
                          <a:effectLst/>
                          <a:latin typeface="Arial"/>
                        </a:rPr>
                        <a:t>consonant-vowel-consonant words, e.g. c-a-t, </a:t>
                      </a:r>
                      <a:r>
                        <a:rPr lang="en-GB" sz="1200" dirty="0" err="1" smtClean="0">
                          <a:solidFill>
                            <a:schemeClr val="bg1"/>
                          </a:solidFill>
                          <a:effectLst/>
                          <a:latin typeface="Arial"/>
                        </a:rPr>
                        <a:t>sh</a:t>
                      </a:r>
                      <a:r>
                        <a:rPr lang="en-GB" sz="1200" dirty="0" smtClean="0">
                          <a:solidFill>
                            <a:schemeClr val="bg1"/>
                          </a:solidFill>
                          <a:effectLst/>
                          <a:latin typeface="Arial"/>
                        </a:rPr>
                        <a:t>-</a:t>
                      </a:r>
                      <a:r>
                        <a:rPr lang="en-GB" sz="1200" dirty="0" err="1" smtClean="0">
                          <a:solidFill>
                            <a:schemeClr val="bg1"/>
                          </a:solidFill>
                          <a:effectLst/>
                          <a:latin typeface="Arial"/>
                        </a:rPr>
                        <a:t>ee</a:t>
                      </a:r>
                      <a:r>
                        <a:rPr lang="en-GB" sz="1200" dirty="0" smtClean="0">
                          <a:solidFill>
                            <a:schemeClr val="bg1"/>
                          </a:solidFill>
                          <a:effectLst/>
                          <a:latin typeface="Arial"/>
                        </a:rPr>
                        <a:t>-p</a:t>
                      </a:r>
                      <a:endParaRPr lang="en-GB" sz="1200" dirty="0" smtClean="0">
                        <a:solidFill>
                          <a:schemeClr val="bg1"/>
                        </a:solidFill>
                      </a:endParaRPr>
                    </a:p>
                    <a:p>
                      <a:endParaRPr lang="en-GB" sz="1000" dirty="0">
                        <a:solidFill>
                          <a:schemeClr val="bg1"/>
                        </a:solidFill>
                      </a:endParaRPr>
                    </a:p>
                  </a:txBody>
                  <a:tcPr marL="52832" marR="52832" marT="26416" marB="2641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590701">
                <a:tc>
                  <a:txBody>
                    <a:bodyPr/>
                    <a:lstStyle/>
                    <a:p>
                      <a:r>
                        <a:rPr lang="en-GB" sz="1500">
                          <a:solidFill>
                            <a:schemeClr val="bg1"/>
                          </a:solidFill>
                          <a:effectLst/>
                          <a:latin typeface="Arial"/>
                        </a:rPr>
                        <a:t>blend</a:t>
                      </a:r>
                      <a:endParaRPr lang="en-GB" sz="1000">
                        <a:solidFill>
                          <a:schemeClr val="bg1"/>
                        </a:solidFill>
                      </a:endParaRPr>
                    </a:p>
                  </a:txBody>
                  <a:tcPr marL="52832" marR="52832" marT="26416" marB="2641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200" dirty="0">
                          <a:solidFill>
                            <a:schemeClr val="bg1"/>
                          </a:solidFill>
                          <a:effectLst/>
                          <a:latin typeface="Arial"/>
                        </a:rPr>
                        <a:t>joining phonemes together to read a word</a:t>
                      </a:r>
                      <a:endParaRPr lang="en-GB" sz="1000" dirty="0">
                        <a:solidFill>
                          <a:schemeClr val="bg1"/>
                        </a:solidFill>
                      </a:endParaRPr>
                    </a:p>
                  </a:txBody>
                  <a:tcPr marL="52832" marR="52832" marT="26416" marB="2641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612796">
                <a:tc>
                  <a:txBody>
                    <a:bodyPr/>
                    <a:lstStyle/>
                    <a:p>
                      <a:r>
                        <a:rPr lang="en-GB" sz="1500">
                          <a:solidFill>
                            <a:schemeClr val="bg1"/>
                          </a:solidFill>
                          <a:effectLst/>
                          <a:latin typeface="Arial"/>
                        </a:rPr>
                        <a:t>segment</a:t>
                      </a:r>
                      <a:endParaRPr lang="en-GB" sz="1000">
                        <a:solidFill>
                          <a:schemeClr val="bg1"/>
                        </a:solidFill>
                      </a:endParaRPr>
                    </a:p>
                  </a:txBody>
                  <a:tcPr marL="52832" marR="52832" marT="26416" marB="2641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200" dirty="0">
                          <a:solidFill>
                            <a:schemeClr val="bg1"/>
                          </a:solidFill>
                          <a:effectLst/>
                          <a:latin typeface="Arial"/>
                        </a:rPr>
                        <a:t>using phonetic knowledge to break down a word to read it</a:t>
                      </a:r>
                      <a:endParaRPr lang="en-GB" sz="1000" dirty="0">
                        <a:solidFill>
                          <a:schemeClr val="bg1"/>
                        </a:solidFill>
                      </a:endParaRPr>
                    </a:p>
                  </a:txBody>
                  <a:tcPr marL="52832" marR="52832" marT="26416" marB="2641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702078">
                <a:tc>
                  <a:txBody>
                    <a:bodyPr/>
                    <a:lstStyle/>
                    <a:p>
                      <a:r>
                        <a:rPr lang="en-GB" sz="1500" dirty="0">
                          <a:solidFill>
                            <a:schemeClr val="bg1"/>
                          </a:solidFill>
                          <a:effectLst/>
                          <a:latin typeface="Arial"/>
                        </a:rPr>
                        <a:t>tricky words</a:t>
                      </a:r>
                      <a:endParaRPr lang="en-GB" sz="1000" dirty="0">
                        <a:solidFill>
                          <a:schemeClr val="bg1"/>
                        </a:solidFill>
                      </a:endParaRPr>
                    </a:p>
                  </a:txBody>
                  <a:tcPr marL="52832" marR="52832" marT="26416" marB="2641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200" dirty="0">
                          <a:solidFill>
                            <a:schemeClr val="bg1"/>
                          </a:solidFill>
                          <a:effectLst/>
                          <a:latin typeface="Arial"/>
                        </a:rPr>
                        <a:t>words that cannot be segmented or blended using only phonics</a:t>
                      </a:r>
                      <a:endParaRPr lang="en-GB" sz="1000" dirty="0">
                        <a:solidFill>
                          <a:schemeClr val="bg1"/>
                        </a:solidFill>
                      </a:endParaRPr>
                    </a:p>
                  </a:txBody>
                  <a:tcPr marL="52832" marR="52832" marT="26416" marB="2641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590701">
                <a:tc>
                  <a:txBody>
                    <a:bodyPr/>
                    <a:lstStyle/>
                    <a:p>
                      <a:r>
                        <a:rPr lang="en-GB" sz="1500">
                          <a:solidFill>
                            <a:schemeClr val="bg1"/>
                          </a:solidFill>
                          <a:effectLst/>
                          <a:latin typeface="Arial"/>
                        </a:rPr>
                        <a:t>digraph</a:t>
                      </a:r>
                      <a:endParaRPr lang="en-GB" sz="1000">
                        <a:solidFill>
                          <a:schemeClr val="bg1"/>
                        </a:solidFill>
                      </a:endParaRPr>
                    </a:p>
                  </a:txBody>
                  <a:tcPr marL="52832" marR="52832" marT="26416" marB="2641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200" dirty="0">
                          <a:solidFill>
                            <a:schemeClr val="bg1"/>
                          </a:solidFill>
                          <a:effectLst/>
                          <a:latin typeface="Arial"/>
                        </a:rPr>
                        <a:t>a phoneme made of two letters e.g. </a:t>
                      </a:r>
                      <a:r>
                        <a:rPr lang="en-GB" sz="1200" dirty="0" err="1">
                          <a:solidFill>
                            <a:schemeClr val="bg1"/>
                          </a:solidFill>
                          <a:effectLst/>
                          <a:latin typeface="Arial"/>
                        </a:rPr>
                        <a:t>sh</a:t>
                      </a:r>
                      <a:r>
                        <a:rPr lang="en-GB" sz="1200" dirty="0">
                          <a:solidFill>
                            <a:schemeClr val="bg1"/>
                          </a:solidFill>
                          <a:effectLst/>
                          <a:latin typeface="Arial"/>
                        </a:rPr>
                        <a:t>, </a:t>
                      </a:r>
                      <a:r>
                        <a:rPr lang="en-GB" sz="1200" dirty="0" err="1">
                          <a:solidFill>
                            <a:schemeClr val="bg1"/>
                          </a:solidFill>
                          <a:effectLst/>
                          <a:latin typeface="Arial"/>
                        </a:rPr>
                        <a:t>ee</a:t>
                      </a:r>
                      <a:r>
                        <a:rPr lang="en-GB" sz="1200" dirty="0">
                          <a:solidFill>
                            <a:schemeClr val="bg1"/>
                          </a:solidFill>
                          <a:effectLst/>
                          <a:latin typeface="Arial"/>
                        </a:rPr>
                        <a:t>, </a:t>
                      </a:r>
                      <a:r>
                        <a:rPr lang="en-GB" sz="1200" dirty="0" err="1">
                          <a:solidFill>
                            <a:schemeClr val="bg1"/>
                          </a:solidFill>
                          <a:effectLst/>
                          <a:latin typeface="Arial"/>
                        </a:rPr>
                        <a:t>oi</a:t>
                      </a:r>
                      <a:r>
                        <a:rPr lang="en-GB" sz="1200" dirty="0">
                          <a:solidFill>
                            <a:schemeClr val="bg1"/>
                          </a:solidFill>
                          <a:effectLst/>
                          <a:latin typeface="Arial"/>
                        </a:rPr>
                        <a:t>.</a:t>
                      </a:r>
                      <a:endParaRPr lang="en-GB" sz="1000" dirty="0">
                        <a:solidFill>
                          <a:schemeClr val="bg1"/>
                        </a:solidFill>
                      </a:endParaRPr>
                    </a:p>
                  </a:txBody>
                  <a:tcPr marL="52832" marR="52832" marT="26416" marB="2641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657437">
                <a:tc>
                  <a:txBody>
                    <a:bodyPr/>
                    <a:lstStyle/>
                    <a:p>
                      <a:r>
                        <a:rPr lang="en-GB" sz="1500" dirty="0" err="1">
                          <a:solidFill>
                            <a:schemeClr val="bg1"/>
                          </a:solidFill>
                          <a:effectLst/>
                          <a:latin typeface="Arial"/>
                        </a:rPr>
                        <a:t>trigraph</a:t>
                      </a:r>
                      <a:endParaRPr lang="en-GB" sz="1000" dirty="0">
                        <a:solidFill>
                          <a:schemeClr val="bg1"/>
                        </a:solidFill>
                      </a:endParaRPr>
                    </a:p>
                  </a:txBody>
                  <a:tcPr marL="52832" marR="52832" marT="26416" marB="2641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200" dirty="0">
                          <a:solidFill>
                            <a:schemeClr val="bg1"/>
                          </a:solidFill>
                          <a:effectLst/>
                          <a:latin typeface="Arial"/>
                        </a:rPr>
                        <a:t>a phoneme made of three or more letters e.g. </a:t>
                      </a:r>
                      <a:r>
                        <a:rPr lang="en-GB" sz="1200" dirty="0" err="1">
                          <a:solidFill>
                            <a:schemeClr val="bg1"/>
                          </a:solidFill>
                          <a:effectLst/>
                          <a:latin typeface="Arial"/>
                        </a:rPr>
                        <a:t>igh</a:t>
                      </a:r>
                      <a:r>
                        <a:rPr lang="en-GB" sz="1200" dirty="0">
                          <a:solidFill>
                            <a:schemeClr val="bg1"/>
                          </a:solidFill>
                          <a:effectLst/>
                          <a:latin typeface="Arial"/>
                        </a:rPr>
                        <a:t>, air, </a:t>
                      </a:r>
                      <a:r>
                        <a:rPr lang="en-GB" sz="1200" dirty="0" err="1">
                          <a:solidFill>
                            <a:schemeClr val="bg1"/>
                          </a:solidFill>
                          <a:effectLst/>
                          <a:latin typeface="Arial"/>
                        </a:rPr>
                        <a:t>eigh</a:t>
                      </a:r>
                      <a:r>
                        <a:rPr lang="en-GB" sz="1200" dirty="0">
                          <a:solidFill>
                            <a:schemeClr val="bg1"/>
                          </a:solidFill>
                          <a:effectLst/>
                          <a:latin typeface="Arial"/>
                        </a:rPr>
                        <a:t>.</a:t>
                      </a:r>
                      <a:endParaRPr lang="en-GB" sz="1000" dirty="0">
                        <a:solidFill>
                          <a:schemeClr val="bg1"/>
                        </a:solidFill>
                      </a:endParaRPr>
                    </a:p>
                  </a:txBody>
                  <a:tcPr marL="52832" marR="52832" marT="26416" marB="2641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1331640" y="188640"/>
            <a:ext cx="62646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>
                <a:solidFill>
                  <a:schemeClr val="bg1"/>
                </a:solidFill>
              </a:rPr>
              <a:t>Summary of Phonics terminology</a:t>
            </a:r>
          </a:p>
        </p:txBody>
      </p:sp>
    </p:spTree>
    <p:extLst>
      <p:ext uri="{BB962C8B-B14F-4D97-AF65-F5344CB8AC3E}">
        <p14:creationId xmlns:p14="http://schemas.microsoft.com/office/powerpoint/2010/main" val="42874572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/>
              <a:t> </a:t>
            </a:r>
            <a:r>
              <a:rPr lang="en-GB" b="1" dirty="0">
                <a:solidFill>
                  <a:schemeClr val="bg1"/>
                </a:solidFill>
              </a:rPr>
              <a:t>Phonics teaching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141168"/>
          </a:xfrm>
        </p:spPr>
        <p:txBody>
          <a:bodyPr>
            <a:normAutofit/>
          </a:bodyPr>
          <a:lstStyle/>
          <a:p>
            <a:r>
              <a:rPr lang="en-GB" sz="3600" dirty="0">
                <a:solidFill>
                  <a:schemeClr val="bg1"/>
                </a:solidFill>
              </a:rPr>
              <a:t>In our school we use Read Write Inc. Phonics programme. This is </a:t>
            </a:r>
            <a:r>
              <a:rPr lang="en-GB" sz="3600" dirty="0" smtClean="0">
                <a:solidFill>
                  <a:schemeClr val="bg1"/>
                </a:solidFill>
              </a:rPr>
              <a:t>a national programme we find the children enjoy. </a:t>
            </a:r>
            <a:endParaRPr lang="en-GB" sz="3600" dirty="0">
              <a:solidFill>
                <a:schemeClr val="bg1"/>
              </a:solidFill>
            </a:endParaRPr>
          </a:p>
          <a:p>
            <a:endParaRPr lang="en-GB" dirty="0"/>
          </a:p>
          <a:p>
            <a:r>
              <a:rPr lang="en-GB" sz="3600" dirty="0">
                <a:solidFill>
                  <a:schemeClr val="bg1"/>
                </a:solidFill>
              </a:rPr>
              <a:t>It also links in with our spelling programme which they begin in Year 2. </a:t>
            </a:r>
          </a:p>
          <a:p>
            <a:endParaRPr lang="en-GB" dirty="0"/>
          </a:p>
          <a:p>
            <a:pPr marL="0" indent="0">
              <a:buNone/>
            </a:pPr>
            <a:endParaRPr lang="en-GB" dirty="0"/>
          </a:p>
        </p:txBody>
      </p:sp>
      <p:sp>
        <p:nvSpPr>
          <p:cNvPr id="4" name="AutoShape 2" descr="Image result for bug club"/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454854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>
                <a:solidFill>
                  <a:schemeClr val="bg1"/>
                </a:solidFill>
              </a:rPr>
              <a:t>Pre Set 1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97152"/>
          </a:xfrm>
        </p:spPr>
        <p:txBody>
          <a:bodyPr>
            <a:normAutofit/>
          </a:bodyPr>
          <a:lstStyle/>
          <a:p>
            <a:r>
              <a:rPr lang="en-GB" b="1" dirty="0">
                <a:solidFill>
                  <a:schemeClr val="bg1"/>
                </a:solidFill>
              </a:rPr>
              <a:t>In this phase the children will develop their speaking and listening skills. </a:t>
            </a:r>
          </a:p>
          <a:p>
            <a:r>
              <a:rPr lang="en-GB" b="1" dirty="0">
                <a:solidFill>
                  <a:schemeClr val="bg1"/>
                </a:solidFill>
              </a:rPr>
              <a:t>Some of the activities that the children will take part in during this phase are:</a:t>
            </a:r>
          </a:p>
          <a:p>
            <a:r>
              <a:rPr lang="en-GB" sz="3000" dirty="0">
                <a:solidFill>
                  <a:schemeClr val="bg1"/>
                </a:solidFill>
              </a:rPr>
              <a:t>Going on a listening walk- ‘What can you hear?’</a:t>
            </a:r>
          </a:p>
          <a:p>
            <a:r>
              <a:rPr lang="en-GB" sz="3000" dirty="0">
                <a:solidFill>
                  <a:schemeClr val="bg1"/>
                </a:solidFill>
              </a:rPr>
              <a:t>Listening to and joining in with rhyming stories</a:t>
            </a:r>
          </a:p>
          <a:p>
            <a:r>
              <a:rPr lang="en-GB" sz="3000" dirty="0">
                <a:solidFill>
                  <a:schemeClr val="bg1"/>
                </a:solidFill>
              </a:rPr>
              <a:t>Playing I-Spy</a:t>
            </a:r>
          </a:p>
          <a:p>
            <a:r>
              <a:rPr lang="en-GB" sz="3000" dirty="0">
                <a:solidFill>
                  <a:schemeClr val="bg1"/>
                </a:solidFill>
              </a:rPr>
              <a:t>Experimenting with different musical </a:t>
            </a:r>
            <a:r>
              <a:rPr lang="en-GB" sz="3000" dirty="0" smtClean="0">
                <a:solidFill>
                  <a:schemeClr val="bg1"/>
                </a:solidFill>
              </a:rPr>
              <a:t>instruments</a:t>
            </a:r>
            <a:endParaRPr lang="en-GB" sz="3000" dirty="0">
              <a:solidFill>
                <a:schemeClr val="bg1"/>
              </a:solidFill>
            </a:endParaRPr>
          </a:p>
          <a:p>
            <a:r>
              <a:rPr lang="en-GB" sz="3000" dirty="0" smtClean="0">
                <a:solidFill>
                  <a:schemeClr val="bg1"/>
                </a:solidFill>
              </a:rPr>
              <a:t>Using Fred Frog games</a:t>
            </a:r>
            <a:endParaRPr lang="en-GB" sz="3000" dirty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en-GB" sz="2400" dirty="0"/>
          </a:p>
          <a:p>
            <a:pPr algn="ctr"/>
            <a:endParaRPr lang="en-GB" dirty="0"/>
          </a:p>
          <a:p>
            <a:pPr marL="0" indent="0">
              <a:buNone/>
            </a:pPr>
            <a:endParaRPr lang="en-GB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10423" y="188640"/>
            <a:ext cx="1097166" cy="13076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 descr="http://thumbs.dreamstime.com/z/cartoon-musical-instruments-15005035.jpg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8566" y="151481"/>
            <a:ext cx="1258669" cy="13447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231770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         </a:t>
            </a:r>
            <a:r>
              <a:rPr lang="en-GB" b="1" dirty="0">
                <a:solidFill>
                  <a:schemeClr val="bg1"/>
                </a:solidFill>
              </a:rPr>
              <a:t>A Phonics Lesson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556792"/>
            <a:ext cx="8229600" cy="4525963"/>
          </a:xfrm>
        </p:spPr>
        <p:txBody>
          <a:bodyPr>
            <a:noAutofit/>
          </a:bodyPr>
          <a:lstStyle/>
          <a:p>
            <a:r>
              <a:rPr lang="en-GB" sz="3600" b="1" dirty="0">
                <a:solidFill>
                  <a:schemeClr val="bg1"/>
                </a:solidFill>
              </a:rPr>
              <a:t>Phonics lessons are taught using the following structure</a:t>
            </a:r>
            <a:r>
              <a:rPr lang="en-GB" sz="3600" b="1" dirty="0" smtClean="0">
                <a:solidFill>
                  <a:schemeClr val="bg1"/>
                </a:solidFill>
              </a:rPr>
              <a:t>:</a:t>
            </a:r>
            <a:endParaRPr lang="en-GB" sz="3600" b="1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en-GB" sz="3600" dirty="0">
                <a:solidFill>
                  <a:schemeClr val="bg1"/>
                </a:solidFill>
              </a:rPr>
              <a:t> - </a:t>
            </a:r>
            <a:r>
              <a:rPr lang="en-GB" sz="3600" dirty="0" smtClean="0">
                <a:solidFill>
                  <a:schemeClr val="bg1"/>
                </a:solidFill>
              </a:rPr>
              <a:t>See/hear </a:t>
            </a:r>
            <a:r>
              <a:rPr lang="en-GB" sz="3600" dirty="0">
                <a:solidFill>
                  <a:schemeClr val="bg1"/>
                </a:solidFill>
              </a:rPr>
              <a:t>the new sound </a:t>
            </a:r>
          </a:p>
          <a:p>
            <a:pPr>
              <a:buFontTx/>
              <a:buChar char="-"/>
            </a:pPr>
            <a:r>
              <a:rPr lang="en-GB" sz="3600" dirty="0" smtClean="0">
                <a:solidFill>
                  <a:schemeClr val="bg1"/>
                </a:solidFill>
              </a:rPr>
              <a:t>Recognise </a:t>
            </a:r>
            <a:r>
              <a:rPr lang="en-GB" sz="3600" dirty="0">
                <a:solidFill>
                  <a:schemeClr val="bg1"/>
                </a:solidFill>
              </a:rPr>
              <a:t>the new sound</a:t>
            </a:r>
          </a:p>
          <a:p>
            <a:pPr>
              <a:buFontTx/>
              <a:buChar char="-"/>
            </a:pPr>
            <a:r>
              <a:rPr lang="en-GB" sz="3600" dirty="0">
                <a:solidFill>
                  <a:schemeClr val="bg1"/>
                </a:solidFill>
              </a:rPr>
              <a:t>Write the new sound </a:t>
            </a:r>
          </a:p>
          <a:p>
            <a:pPr>
              <a:buFontTx/>
              <a:buChar char="-"/>
            </a:pPr>
            <a:r>
              <a:rPr lang="en-GB" sz="3600" dirty="0">
                <a:solidFill>
                  <a:schemeClr val="bg1"/>
                </a:solidFill>
              </a:rPr>
              <a:t>Write previous sounds</a:t>
            </a:r>
          </a:p>
        </p:txBody>
      </p:sp>
      <p:pic>
        <p:nvPicPr>
          <p:cNvPr id="3074" name="Picture 2" descr="http://www.goldfield.herts.sch.uk/images/curriculum/phonics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28981" y="4365105"/>
            <a:ext cx="3315019" cy="24928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677550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chemeClr val="bg1"/>
                </a:solidFill>
              </a:rPr>
              <a:t>Speed Sounds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2800" dirty="0">
                <a:solidFill>
                  <a:schemeClr val="bg1"/>
                </a:solidFill>
              </a:rPr>
              <a:t>In this phase the children will learn groups of </a:t>
            </a:r>
            <a:r>
              <a:rPr lang="en-GB" sz="2800" dirty="0" smtClean="0">
                <a:solidFill>
                  <a:schemeClr val="bg1"/>
                </a:solidFill>
              </a:rPr>
              <a:t>sounds </a:t>
            </a:r>
            <a:r>
              <a:rPr lang="en-GB" sz="2800" dirty="0">
                <a:solidFill>
                  <a:schemeClr val="bg1"/>
                </a:solidFill>
              </a:rPr>
              <a:t>each week:</a:t>
            </a:r>
          </a:p>
          <a:p>
            <a:r>
              <a:rPr lang="en-GB" sz="2800" b="1" dirty="0">
                <a:solidFill>
                  <a:schemeClr val="bg1"/>
                </a:solidFill>
              </a:rPr>
              <a:t>Set 1:</a:t>
            </a:r>
            <a:r>
              <a:rPr lang="en-GB" sz="2800" dirty="0">
                <a:solidFill>
                  <a:schemeClr val="bg1"/>
                </a:solidFill>
              </a:rPr>
              <a:t>m – </a:t>
            </a:r>
            <a:r>
              <a:rPr lang="en-GB" sz="2800" dirty="0" err="1">
                <a:solidFill>
                  <a:schemeClr val="bg1"/>
                </a:solidFill>
              </a:rPr>
              <a:t>nk</a:t>
            </a:r>
            <a:r>
              <a:rPr lang="en-GB" sz="2800" dirty="0">
                <a:solidFill>
                  <a:schemeClr val="bg1"/>
                </a:solidFill>
              </a:rPr>
              <a:t> </a:t>
            </a:r>
            <a:br>
              <a:rPr lang="en-GB" sz="2800" dirty="0">
                <a:solidFill>
                  <a:schemeClr val="bg1"/>
                </a:solidFill>
              </a:rPr>
            </a:br>
            <a:r>
              <a:rPr lang="en-GB" sz="2800" b="1" dirty="0">
                <a:solidFill>
                  <a:schemeClr val="bg1"/>
                </a:solidFill>
              </a:rPr>
              <a:t>Set 2:</a:t>
            </a:r>
            <a:r>
              <a:rPr lang="en-GB" sz="2800" dirty="0">
                <a:solidFill>
                  <a:schemeClr val="bg1"/>
                </a:solidFill>
              </a:rPr>
              <a:t> ay - oy</a:t>
            </a:r>
            <a:br>
              <a:rPr lang="en-GB" sz="2800" dirty="0">
                <a:solidFill>
                  <a:schemeClr val="bg1"/>
                </a:solidFill>
              </a:rPr>
            </a:br>
            <a:r>
              <a:rPr lang="en-GB" sz="2800" b="1" dirty="0">
                <a:solidFill>
                  <a:schemeClr val="bg1"/>
                </a:solidFill>
              </a:rPr>
              <a:t>Set 3:</a:t>
            </a:r>
            <a:r>
              <a:rPr lang="en-GB" sz="2800" dirty="0">
                <a:solidFill>
                  <a:schemeClr val="bg1"/>
                </a:solidFill>
              </a:rPr>
              <a:t> </a:t>
            </a:r>
            <a:r>
              <a:rPr lang="en-GB" sz="2800" dirty="0" err="1">
                <a:solidFill>
                  <a:schemeClr val="bg1"/>
                </a:solidFill>
              </a:rPr>
              <a:t>ea</a:t>
            </a:r>
            <a:r>
              <a:rPr lang="en-GB" sz="2800" dirty="0">
                <a:solidFill>
                  <a:schemeClr val="bg1"/>
                </a:solidFill>
              </a:rPr>
              <a:t> – </a:t>
            </a:r>
            <a:r>
              <a:rPr lang="en-GB" sz="2800" dirty="0" err="1">
                <a:solidFill>
                  <a:schemeClr val="bg1"/>
                </a:solidFill>
              </a:rPr>
              <a:t>tious</a:t>
            </a:r>
            <a:r>
              <a:rPr lang="en-GB" sz="2800" dirty="0">
                <a:solidFill>
                  <a:schemeClr val="bg1"/>
                </a:solidFill>
              </a:rPr>
              <a:t>/</a:t>
            </a:r>
            <a:r>
              <a:rPr lang="en-GB" sz="2800" dirty="0" err="1">
                <a:solidFill>
                  <a:schemeClr val="bg1"/>
                </a:solidFill>
              </a:rPr>
              <a:t>cious</a:t>
            </a:r>
            <a:r>
              <a:rPr lang="en-GB" sz="2800" dirty="0">
                <a:solidFill>
                  <a:schemeClr val="bg1"/>
                </a:solidFill>
              </a:rPr>
              <a:t> </a:t>
            </a:r>
            <a:br>
              <a:rPr lang="en-GB" sz="2800" dirty="0">
                <a:solidFill>
                  <a:schemeClr val="bg1"/>
                </a:solidFill>
              </a:rPr>
            </a:br>
            <a:endParaRPr lang="en-GB" sz="2800" dirty="0">
              <a:solidFill>
                <a:schemeClr val="bg1"/>
              </a:solidFill>
            </a:endParaRPr>
          </a:p>
          <a:p>
            <a:endParaRPr lang="en-GB" sz="2800" dirty="0">
              <a:solidFill>
                <a:schemeClr val="bg1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444208" y="2204864"/>
            <a:ext cx="2311400" cy="232410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6372200" y="5661248"/>
            <a:ext cx="2286000" cy="954107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>
              <a:spcBef>
                <a:spcPct val="20000"/>
              </a:spcBef>
            </a:pPr>
            <a:r>
              <a:rPr lang="en-GB" sz="1400" dirty="0" smtClean="0">
                <a:solidFill>
                  <a:prstClr val="white"/>
                </a:solidFill>
                <a:hlinkClick r:id="rId4"/>
              </a:rPr>
              <a:t>https://www.oxfordowl.co.uk/for-home/find-a-book/read-write-inc-phonics--1/</a:t>
            </a:r>
            <a:endParaRPr lang="en-GB" sz="14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67219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700808"/>
            <a:ext cx="8229600" cy="4525963"/>
          </a:xfrm>
        </p:spPr>
        <p:txBody>
          <a:bodyPr>
            <a:normAutofit fontScale="85000" lnSpcReduction="20000"/>
          </a:bodyPr>
          <a:lstStyle/>
          <a:p>
            <a:r>
              <a:rPr lang="en-GB" dirty="0" smtClean="0">
                <a:solidFill>
                  <a:schemeClr val="bg1"/>
                </a:solidFill>
              </a:rPr>
              <a:t>The children will begin to blend simple words e.g. s-a-t, </a:t>
            </a:r>
          </a:p>
          <a:p>
            <a:pPr>
              <a:buNone/>
            </a:pPr>
            <a:r>
              <a:rPr lang="en-GB" dirty="0" smtClean="0">
                <a:solidFill>
                  <a:schemeClr val="bg1"/>
                </a:solidFill>
              </a:rPr>
              <a:t>     s-</a:t>
            </a:r>
            <a:r>
              <a:rPr lang="en-GB" dirty="0" err="1" smtClean="0">
                <a:solidFill>
                  <a:schemeClr val="bg1"/>
                </a:solidFill>
              </a:rPr>
              <a:t>i</a:t>
            </a:r>
            <a:r>
              <a:rPr lang="en-GB" dirty="0" smtClean="0">
                <a:solidFill>
                  <a:schemeClr val="bg1"/>
                </a:solidFill>
              </a:rPr>
              <a:t>-t, m-a-t using Fred talk/sound buttons.</a:t>
            </a:r>
          </a:p>
          <a:p>
            <a:r>
              <a:rPr lang="en-GB" dirty="0" smtClean="0">
                <a:solidFill>
                  <a:schemeClr val="bg1"/>
                </a:solidFill>
              </a:rPr>
              <a:t>The children will then blend more complex words e.g. </a:t>
            </a:r>
          </a:p>
          <a:p>
            <a:pPr>
              <a:buNone/>
            </a:pPr>
            <a:r>
              <a:rPr lang="en-GB" dirty="0" smtClean="0">
                <a:solidFill>
                  <a:schemeClr val="bg1"/>
                </a:solidFill>
              </a:rPr>
              <a:t>    b-l-</a:t>
            </a:r>
            <a:r>
              <a:rPr lang="en-GB" dirty="0" err="1" smtClean="0">
                <a:solidFill>
                  <a:schemeClr val="bg1"/>
                </a:solidFill>
              </a:rPr>
              <a:t>ew</a:t>
            </a:r>
            <a:r>
              <a:rPr lang="en-GB" dirty="0" smtClean="0">
                <a:solidFill>
                  <a:schemeClr val="bg1"/>
                </a:solidFill>
              </a:rPr>
              <a:t>, z-</a:t>
            </a:r>
            <a:r>
              <a:rPr lang="en-GB" dirty="0" err="1" smtClean="0">
                <a:solidFill>
                  <a:schemeClr val="bg1"/>
                </a:solidFill>
              </a:rPr>
              <a:t>oo</a:t>
            </a:r>
            <a:r>
              <a:rPr lang="en-GB" dirty="0" smtClean="0">
                <a:solidFill>
                  <a:schemeClr val="bg1"/>
                </a:solidFill>
              </a:rPr>
              <a:t>-m, s-n-</a:t>
            </a:r>
            <a:r>
              <a:rPr lang="en-GB" dirty="0" err="1" smtClean="0">
                <a:solidFill>
                  <a:schemeClr val="bg1"/>
                </a:solidFill>
              </a:rPr>
              <a:t>ai</a:t>
            </a:r>
            <a:r>
              <a:rPr lang="en-GB" dirty="0" smtClean="0">
                <a:solidFill>
                  <a:schemeClr val="bg1"/>
                </a:solidFill>
              </a:rPr>
              <a:t>-l, y-aw-n, b-</a:t>
            </a:r>
            <a:r>
              <a:rPr lang="en-GB" dirty="0" err="1" smtClean="0">
                <a:solidFill>
                  <a:schemeClr val="bg1"/>
                </a:solidFill>
              </a:rPr>
              <a:t>oo</a:t>
            </a:r>
            <a:r>
              <a:rPr lang="en-GB" dirty="0" smtClean="0">
                <a:solidFill>
                  <a:schemeClr val="bg1"/>
                </a:solidFill>
              </a:rPr>
              <a:t>-k</a:t>
            </a:r>
          </a:p>
          <a:p>
            <a:endParaRPr lang="en-GB" dirty="0" smtClean="0">
              <a:solidFill>
                <a:schemeClr val="bg1"/>
              </a:solidFill>
            </a:endParaRPr>
          </a:p>
          <a:p>
            <a:r>
              <a:rPr lang="en-GB" dirty="0" smtClean="0">
                <a:solidFill>
                  <a:schemeClr val="bg1"/>
                </a:solidFill>
              </a:rPr>
              <a:t>They </a:t>
            </a:r>
            <a:r>
              <a:rPr lang="en-GB" dirty="0">
                <a:solidFill>
                  <a:schemeClr val="bg1"/>
                </a:solidFill>
              </a:rPr>
              <a:t>will be able to read hundreds of words using the following 3 methods;</a:t>
            </a:r>
          </a:p>
          <a:p>
            <a:pPr lvl="1"/>
            <a:r>
              <a:rPr lang="en-GB" dirty="0" smtClean="0">
                <a:solidFill>
                  <a:schemeClr val="bg1"/>
                </a:solidFill>
              </a:rPr>
              <a:t>Blending </a:t>
            </a:r>
            <a:r>
              <a:rPr lang="en-GB" dirty="0">
                <a:solidFill>
                  <a:schemeClr val="bg1"/>
                </a:solidFill>
              </a:rPr>
              <a:t>them </a:t>
            </a:r>
            <a:r>
              <a:rPr lang="en-GB" dirty="0" smtClean="0">
                <a:solidFill>
                  <a:schemeClr val="bg1"/>
                </a:solidFill>
              </a:rPr>
              <a:t>aloud (Fred talk)</a:t>
            </a:r>
          </a:p>
          <a:p>
            <a:pPr lvl="1"/>
            <a:r>
              <a:rPr lang="en-GB" dirty="0" smtClean="0">
                <a:solidFill>
                  <a:schemeClr val="bg1"/>
                </a:solidFill>
              </a:rPr>
              <a:t>Blending quickly and silently as blending and sounding is routine (Fred in your head)</a:t>
            </a:r>
          </a:p>
          <a:p>
            <a:pPr lvl="1"/>
            <a:r>
              <a:rPr lang="en-GB" dirty="0" smtClean="0">
                <a:solidFill>
                  <a:schemeClr val="bg1"/>
                </a:solidFill>
              </a:rPr>
              <a:t>Automatically </a:t>
            </a:r>
            <a:r>
              <a:rPr lang="en-GB" dirty="0">
                <a:solidFill>
                  <a:schemeClr val="bg1"/>
                </a:solidFill>
              </a:rPr>
              <a:t>reading familiar </a:t>
            </a:r>
            <a:r>
              <a:rPr lang="en-GB" dirty="0" smtClean="0">
                <a:solidFill>
                  <a:schemeClr val="bg1"/>
                </a:solidFill>
              </a:rPr>
              <a:t>words (including red words)</a:t>
            </a:r>
            <a:endParaRPr lang="en-GB" dirty="0">
              <a:solidFill>
                <a:schemeClr val="bg1"/>
              </a:solidFill>
            </a:endParaRPr>
          </a:p>
          <a:p>
            <a:pPr>
              <a:buNone/>
            </a:pPr>
            <a:endParaRPr lang="en-GB" sz="2800" dirty="0">
              <a:solidFill>
                <a:schemeClr val="bg1"/>
              </a:solidFill>
            </a:endParaRPr>
          </a:p>
          <a:p>
            <a:pPr>
              <a:buNone/>
            </a:pPr>
            <a:endParaRPr lang="en-GB" dirty="0"/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GB" dirty="0" smtClean="0"/>
              <a:t> </a:t>
            </a:r>
            <a:r>
              <a:rPr lang="en-GB" b="1" dirty="0" smtClean="0">
                <a:solidFill>
                  <a:schemeClr val="bg1"/>
                </a:solidFill>
              </a:rPr>
              <a:t>Blending</a:t>
            </a:r>
            <a:br>
              <a:rPr lang="en-GB" b="1" dirty="0" smtClean="0">
                <a:solidFill>
                  <a:schemeClr val="bg1"/>
                </a:solidFill>
              </a:rPr>
            </a:br>
            <a:r>
              <a:rPr lang="en-GB" b="1" dirty="0" smtClean="0">
                <a:solidFill>
                  <a:schemeClr val="bg1"/>
                </a:solidFill>
              </a:rPr>
              <a:t>Green Words</a:t>
            </a:r>
            <a:endParaRPr lang="en-GB" b="1" dirty="0">
              <a:solidFill>
                <a:schemeClr val="bg1"/>
              </a:solidFill>
            </a:endParaRPr>
          </a:p>
        </p:txBody>
      </p:sp>
      <p:pic>
        <p:nvPicPr>
          <p:cNvPr id="9218" name="Picture 2" descr="Image result for fred frog/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43608" y="332656"/>
            <a:ext cx="1872655" cy="1253440"/>
          </a:xfrm>
          <a:prstGeom prst="rect">
            <a:avLst/>
          </a:prstGeom>
          <a:noFill/>
        </p:spPr>
      </p:pic>
      <p:sp>
        <p:nvSpPr>
          <p:cNvPr id="5" name="Rounded Rectangular Callout 4"/>
          <p:cNvSpPr/>
          <p:nvPr/>
        </p:nvSpPr>
        <p:spPr>
          <a:xfrm>
            <a:off x="6660232" y="548680"/>
            <a:ext cx="2304256" cy="1008112"/>
          </a:xfrm>
          <a:prstGeom prst="wedgeRoundRectCallout">
            <a:avLst>
              <a:gd name="adj1" fmla="val -81173"/>
              <a:gd name="adj2" fmla="val 41377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400" dirty="0" smtClean="0">
                <a:solidFill>
                  <a:schemeClr val="tx1"/>
                </a:solidFill>
              </a:rPr>
              <a:t>c-a-t</a:t>
            </a:r>
            <a:endParaRPr lang="en-GB" sz="4400" dirty="0">
              <a:solidFill>
                <a:schemeClr val="tx1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491880" y="5877272"/>
            <a:ext cx="538234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Bef>
                <a:spcPct val="20000"/>
              </a:spcBef>
            </a:pPr>
            <a:r>
              <a:rPr lang="en-GB" sz="1400" dirty="0" smtClean="0">
                <a:solidFill>
                  <a:prstClr val="white"/>
                </a:solidFill>
                <a:hlinkClick r:id="rId4"/>
              </a:rPr>
              <a:t>https://www.oxfordowl.co.uk/for-home/find-a-book/read-write-inc-phonics--1/</a:t>
            </a:r>
            <a:endParaRPr lang="en-GB" sz="1400" dirty="0">
              <a:solidFill>
                <a:prstClr val="black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>
                <a:solidFill>
                  <a:schemeClr val="bg1"/>
                </a:solidFill>
              </a:rPr>
              <a:t>Phonics Screening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9552" y="1988840"/>
            <a:ext cx="8229600" cy="4525963"/>
          </a:xfrm>
        </p:spPr>
        <p:txBody>
          <a:bodyPr>
            <a:normAutofit/>
          </a:bodyPr>
          <a:lstStyle/>
          <a:p>
            <a:r>
              <a:rPr lang="en-GB" dirty="0">
                <a:solidFill>
                  <a:schemeClr val="bg1"/>
                </a:solidFill>
              </a:rPr>
              <a:t>Takes place during the Summer term (June) for children in Year 1. </a:t>
            </a:r>
          </a:p>
          <a:p>
            <a:r>
              <a:rPr lang="en-GB" dirty="0">
                <a:solidFill>
                  <a:schemeClr val="bg1"/>
                </a:solidFill>
              </a:rPr>
              <a:t>The check consists of 20 real words and 20 pseudo-words (which we call alien words) that a pupil reads aloud to the teacher.</a:t>
            </a:r>
          </a:p>
          <a:p>
            <a:r>
              <a:rPr lang="en-GB" dirty="0">
                <a:solidFill>
                  <a:schemeClr val="bg1"/>
                </a:solidFill>
              </a:rPr>
              <a:t>Although this is a test we try to keep it as low key as possible for the children</a:t>
            </a:r>
            <a:r>
              <a:rPr lang="en-GB" dirty="0"/>
              <a:t>.</a:t>
            </a:r>
          </a:p>
          <a:p>
            <a:pPr marL="0" indent="0">
              <a:buNone/>
            </a:pPr>
            <a:endParaRPr lang="en-GB" dirty="0"/>
          </a:p>
        </p:txBody>
      </p:sp>
      <p:pic>
        <p:nvPicPr>
          <p:cNvPr id="6146" name="Picture 2" descr="https://www.gov.uk/government/uploads/system/uploads/attachment_data/file/715823/thumbnail_2018_phonics_pupils_materials_standard.pdf.pdf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544" y="188640"/>
            <a:ext cx="1368152" cy="182420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1346364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1462</TotalTime>
  <Words>903</Words>
  <Application>Microsoft Office PowerPoint</Application>
  <PresentationFormat>On-screen Show (4:3)</PresentationFormat>
  <Paragraphs>112</Paragraphs>
  <Slides>18</Slides>
  <Notes>6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19" baseType="lpstr">
      <vt:lpstr>Office Theme</vt:lpstr>
      <vt:lpstr>Phonics workshop for Parents/Carers </vt:lpstr>
      <vt:lpstr>Aim: </vt:lpstr>
      <vt:lpstr>PowerPoint Presentation</vt:lpstr>
      <vt:lpstr> Phonics teaching </vt:lpstr>
      <vt:lpstr>Pre Set 1 </vt:lpstr>
      <vt:lpstr>         A Phonics Lesson</vt:lpstr>
      <vt:lpstr>Speed Sounds</vt:lpstr>
      <vt:lpstr> Blending Green Words</vt:lpstr>
      <vt:lpstr>Phonics Screening </vt:lpstr>
      <vt:lpstr>PowerPoint Presentation</vt:lpstr>
      <vt:lpstr> Blending Supporting reading</vt:lpstr>
      <vt:lpstr> Segmenting</vt:lpstr>
      <vt:lpstr>Our Spelling Scheme</vt:lpstr>
      <vt:lpstr>How can you help your child at home?</vt:lpstr>
      <vt:lpstr>PowerPoint Presentation</vt:lpstr>
      <vt:lpstr>PowerPoint Presentation</vt:lpstr>
      <vt:lpstr>Phonics and Reading</vt:lpstr>
      <vt:lpstr>…and finally!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Phonics workshop for Parents/Carers</dc:title>
  <dc:creator>Teacher</dc:creator>
  <cp:lastModifiedBy>Corinne Barnes</cp:lastModifiedBy>
  <cp:revision>70</cp:revision>
  <cp:lastPrinted>2018-10-08T21:16:56Z</cp:lastPrinted>
  <dcterms:created xsi:type="dcterms:W3CDTF">2013-10-19T19:53:38Z</dcterms:created>
  <dcterms:modified xsi:type="dcterms:W3CDTF">2020-02-11T08:34:17Z</dcterms:modified>
</cp:coreProperties>
</file>