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2" r:id="rId4"/>
    <p:sldId id="257" r:id="rId5"/>
    <p:sldId id="258" r:id="rId6"/>
    <p:sldId id="268" r:id="rId7"/>
    <p:sldId id="260" r:id="rId8"/>
    <p:sldId id="270" r:id="rId9"/>
    <p:sldId id="273" r:id="rId10"/>
    <p:sldId id="280" r:id="rId11"/>
    <p:sldId id="279" r:id="rId12"/>
    <p:sldId id="278" r:id="rId13"/>
    <p:sldId id="272" r:id="rId14"/>
    <p:sldId id="265" r:id="rId15"/>
    <p:sldId id="282" r:id="rId16"/>
    <p:sldId id="281" r:id="rId17"/>
    <p:sldId id="276" r:id="rId18"/>
    <p:sldId id="277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6" autoAdjust="0"/>
    <p:restoredTop sz="94624"/>
  </p:normalViewPr>
  <p:slideViewPr>
    <p:cSldViewPr>
      <p:cViewPr>
        <p:scale>
          <a:sx n="76" d="100"/>
          <a:sy n="76" d="100"/>
        </p:scale>
        <p:origin x="-203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83E80-DDD3-4BCE-ABEA-C960E9A1E1C6}" type="datetimeFigureOut">
              <a:rPr lang="en-GB" smtClean="0"/>
              <a:pPr/>
              <a:t>11/02/2020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2C225-D444-41D3-8F7C-D533B273A1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129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E50B4-D1B9-476B-846F-6B7B0EC4CE7E}" type="datetimeFigureOut">
              <a:rPr lang="en-GB" smtClean="0"/>
              <a:pPr/>
              <a:t>11/02/2020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550EA-FD25-4B82-BD71-FC60D00545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03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550EA-FD25-4B82-BD71-FC60D00545D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5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Pure sounds</a:t>
            </a:r>
          </a:p>
          <a:p>
            <a:r>
              <a:rPr lang="en-GB" dirty="0" smtClean="0"/>
              <a:t>Cards on table – explore the sounds they make – Set 1,</a:t>
            </a:r>
            <a:r>
              <a:rPr lang="en-GB" baseline="0" dirty="0" smtClean="0"/>
              <a:t> 2, 3</a:t>
            </a:r>
          </a:p>
          <a:p>
            <a:r>
              <a:rPr lang="en-GB" baseline="0" dirty="0" smtClean="0"/>
              <a:t>JW/CM lead demo (in packs words to good with it)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550EA-FD25-4B82-BD71-FC60D00545D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Word</a:t>
            </a:r>
            <a:r>
              <a:rPr lang="en-GB" baseline="0" dirty="0" smtClean="0"/>
              <a:t> build</a:t>
            </a:r>
          </a:p>
          <a:p>
            <a:r>
              <a:rPr lang="en-GB" baseline="0" dirty="0" smtClean="0"/>
              <a:t>Green word – </a:t>
            </a:r>
            <a:r>
              <a:rPr lang="en-GB" baseline="0" dirty="0" err="1" smtClean="0"/>
              <a:t>fred</a:t>
            </a:r>
            <a:r>
              <a:rPr lang="en-GB" baseline="0" dirty="0" smtClean="0"/>
              <a:t> talk, </a:t>
            </a:r>
            <a:r>
              <a:rPr lang="en-GB" baseline="0" dirty="0" err="1" smtClean="0"/>
              <a:t>fred</a:t>
            </a:r>
            <a:r>
              <a:rPr lang="en-GB" baseline="0" dirty="0" smtClean="0"/>
              <a:t> in your head, read the words</a:t>
            </a:r>
          </a:p>
          <a:p>
            <a:r>
              <a:rPr lang="en-GB" baseline="0" dirty="0" smtClean="0"/>
              <a:t>Teaching blending video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550EA-FD25-4B82-BD71-FC60D00545DA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CM to share examples of test.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550EA-FD25-4B82-BD71-FC60D00545DA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JW and CS act!!! Reading a book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550EA-FD25-4B82-BD71-FC60D00545DA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 frequency</a:t>
            </a:r>
            <a:r>
              <a:rPr lang="en-GB" baseline="0" dirty="0" smtClean="0"/>
              <a:t> words for Year 1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550EA-FD25-4B82-BD71-FC60D00545DA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2C29-FFA8-4647-9D9D-911D14698F66}" type="datetimeFigureOut">
              <a:rPr lang="en-GB" smtClean="0"/>
              <a:pPr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390F-24E7-4DFE-B48A-BC2E5B884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5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2C29-FFA8-4647-9D9D-911D14698F66}" type="datetimeFigureOut">
              <a:rPr lang="en-GB" smtClean="0"/>
              <a:pPr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390F-24E7-4DFE-B48A-BC2E5B884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55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2C29-FFA8-4647-9D9D-911D14698F66}" type="datetimeFigureOut">
              <a:rPr lang="en-GB" smtClean="0"/>
              <a:pPr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390F-24E7-4DFE-B48A-BC2E5B884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8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2C29-FFA8-4647-9D9D-911D14698F66}" type="datetimeFigureOut">
              <a:rPr lang="en-GB" smtClean="0"/>
              <a:pPr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390F-24E7-4DFE-B48A-BC2E5B884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53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2C29-FFA8-4647-9D9D-911D14698F66}" type="datetimeFigureOut">
              <a:rPr lang="en-GB" smtClean="0"/>
              <a:pPr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390F-24E7-4DFE-B48A-BC2E5B884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2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2C29-FFA8-4647-9D9D-911D14698F66}" type="datetimeFigureOut">
              <a:rPr lang="en-GB" smtClean="0"/>
              <a:pPr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390F-24E7-4DFE-B48A-BC2E5B884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98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2C29-FFA8-4647-9D9D-911D14698F66}" type="datetimeFigureOut">
              <a:rPr lang="en-GB" smtClean="0"/>
              <a:pPr/>
              <a:t>11/02/2020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390F-24E7-4DFE-B48A-BC2E5B884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47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2C29-FFA8-4647-9D9D-911D14698F66}" type="datetimeFigureOut">
              <a:rPr lang="en-GB" smtClean="0"/>
              <a:pPr/>
              <a:t>11/02/2020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390F-24E7-4DFE-B48A-BC2E5B884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81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2C29-FFA8-4647-9D9D-911D14698F66}" type="datetimeFigureOut">
              <a:rPr lang="en-GB" smtClean="0"/>
              <a:pPr/>
              <a:t>11/02/2020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390F-24E7-4DFE-B48A-BC2E5B884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2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2C29-FFA8-4647-9D9D-911D14698F66}" type="datetimeFigureOut">
              <a:rPr lang="en-GB" smtClean="0"/>
              <a:pPr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390F-24E7-4DFE-B48A-BC2E5B884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57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2C29-FFA8-4647-9D9D-911D14698F66}" type="datetimeFigureOut">
              <a:rPr lang="en-GB" smtClean="0"/>
              <a:pPr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390F-24E7-4DFE-B48A-BC2E5B884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51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82C29-FFA8-4647-9D9D-911D14698F66}" type="datetimeFigureOut">
              <a:rPr lang="en-GB" smtClean="0"/>
              <a:pPr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4390F-24E7-4DFE-B48A-BC2E5B8846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106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phonicsplay.co.uk/BuriedTreasure2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xfordowl.co.uk/for-home/find-a-book/read-write-inc-phonics--1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IRyKNmy0q7BtLM&amp;tbnid=i3u0WivDEq8HTM:&amp;ved=0CAUQjRw&amp;url=http://www.dreamstime.com/royalty-free-stock-photo-cartoon-musical-instruments-image15005035&amp;ei=gOpiUqOcM_Ha0QX3yoBQ&amp;psig=AFQjCNFhlpJhW7VGl53yqGY67phd66tVZg&amp;ust=138230063199053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xfordowl.co.uk/for-home/find-a-book/read-write-inc-phonics--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xfordowl.co.uk/for-home/find-a-book/read-write-inc-phonics--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Phonics workshop for Parents/Carers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2852936"/>
            <a:ext cx="6400800" cy="1752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Thursday </a:t>
            </a:r>
            <a:r>
              <a:rPr lang="en-GB" dirty="0" smtClean="0">
                <a:solidFill>
                  <a:schemeClr val="bg1"/>
                </a:solidFill>
              </a:rPr>
              <a:t>24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>
                <a:solidFill>
                  <a:schemeClr val="bg1"/>
                </a:solidFill>
              </a:rPr>
              <a:t>October </a:t>
            </a:r>
            <a:r>
              <a:rPr lang="en-GB" smtClean="0">
                <a:solidFill>
                  <a:schemeClr val="bg1"/>
                </a:solidFill>
              </a:rPr>
              <a:t>2019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005064"/>
            <a:ext cx="2544315" cy="2665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05064"/>
            <a:ext cx="3631206" cy="26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7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Image result for phonics screening t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868" name="AutoShape 4" descr="Image result for phonics screening t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6870" name="Picture 6" descr="Image result for phonics screening 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401" y="764704"/>
            <a:ext cx="3989775" cy="57606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5736" y="1052736"/>
            <a:ext cx="37444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endParaRPr lang="en-GB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b="1" dirty="0" smtClean="0">
                <a:solidFill>
                  <a:schemeClr val="bg1"/>
                </a:solidFill>
              </a:rPr>
              <a:t>Blending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Supporting reading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Image result for fred frog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872655" cy="1253440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6839744" y="836712"/>
            <a:ext cx="2304256" cy="1008112"/>
          </a:xfrm>
          <a:prstGeom prst="wedgeRoundRectCallout">
            <a:avLst>
              <a:gd name="adj1" fmla="val -81173"/>
              <a:gd name="adj2" fmla="val 413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c-a-t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7" name="Text Box 158"/>
          <p:cNvSpPr txBox="1">
            <a:spLocks noChangeArrowheads="1"/>
          </p:cNvSpPr>
          <p:nvPr/>
        </p:nvSpPr>
        <p:spPr bwMode="auto">
          <a:xfrm>
            <a:off x="683568" y="1988840"/>
            <a:ext cx="7776864" cy="4680520"/>
          </a:xfrm>
          <a:prstGeom prst="rect">
            <a:avLst/>
          </a:prstGeom>
          <a:ln>
            <a:solidFill>
              <a:srgbClr val="882D8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0" tIns="0" rIns="0" bIns="0" anchor="t" anchorCtr="0" upright="1">
            <a:noAutofit/>
          </a:bodyPr>
          <a:lstStyle/>
          <a:p>
            <a:pPr marL="342900" marR="356870" lvl="0" indent="-342900" eaLnBrk="0" hangingPunct="0">
              <a:lnSpc>
                <a:spcPct val="130000"/>
              </a:lnSpc>
              <a:spcBef>
                <a:spcPts val="295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When </a:t>
            </a:r>
            <a:r>
              <a:rPr lang="en-US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your child reads the </a:t>
            </a:r>
            <a:r>
              <a:rPr lang="en-US" spc="-15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story, </a:t>
            </a:r>
            <a:r>
              <a:rPr lang="en-US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ask him or her to sound out the</a:t>
            </a:r>
            <a:r>
              <a:rPr lang="en-US" spc="-25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 </a:t>
            </a:r>
            <a:r>
              <a:rPr lang="en-US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words</a:t>
            </a:r>
            <a:r>
              <a:rPr lang="en-US" spc="-20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 </a:t>
            </a:r>
            <a:r>
              <a:rPr lang="en-US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that</a:t>
            </a:r>
            <a:r>
              <a:rPr lang="en-US" spc="-25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 </a:t>
            </a:r>
            <a:r>
              <a:rPr lang="en-US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he</a:t>
            </a:r>
            <a:r>
              <a:rPr lang="en-US" spc="-20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 </a:t>
            </a:r>
            <a:r>
              <a:rPr lang="en-US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or</a:t>
            </a:r>
            <a:r>
              <a:rPr lang="en-US" spc="-20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 </a:t>
            </a:r>
            <a:r>
              <a:rPr lang="en-US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she</a:t>
            </a:r>
            <a:r>
              <a:rPr lang="en-US" spc="-25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 </a:t>
            </a:r>
            <a:r>
              <a:rPr lang="en-US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can’t</a:t>
            </a:r>
            <a:r>
              <a:rPr lang="en-US" spc="-25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 </a:t>
            </a:r>
            <a:r>
              <a:rPr lang="en-US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read</a:t>
            </a:r>
            <a:r>
              <a:rPr lang="en-US" spc="-25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 </a:t>
            </a:r>
            <a:r>
              <a:rPr lang="en-US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automatically.</a:t>
            </a:r>
            <a:r>
              <a:rPr lang="en-US" spc="-20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 </a:t>
            </a:r>
            <a:r>
              <a:rPr lang="en-US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Don’t</a:t>
            </a:r>
            <a:r>
              <a:rPr lang="en-US" spc="-20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 </a:t>
            </a:r>
            <a:r>
              <a:rPr lang="en-US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allow your child to struggle too much. </a:t>
            </a:r>
            <a:r>
              <a:rPr lang="en-US" dirty="0" smtClean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Remind them to use </a:t>
            </a:r>
            <a:r>
              <a:rPr lang="en-US" dirty="0" smtClean="0">
                <a:solidFill>
                  <a:srgbClr val="231F20"/>
                </a:solidFill>
                <a:latin typeface="Comic Sans MS" panose="030F0702030302020204" pitchFamily="66" charset="0"/>
                <a:ea typeface="Times New Roman"/>
              </a:rPr>
              <a:t>F</a:t>
            </a:r>
            <a:r>
              <a:rPr lang="en-US" dirty="0" smtClean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red talk. Praise </a:t>
            </a:r>
            <a:r>
              <a:rPr lang="en-US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your child when he or she</a:t>
            </a:r>
            <a:r>
              <a:rPr lang="en-US" spc="-5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 </a:t>
            </a:r>
            <a:r>
              <a:rPr lang="en-US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succeeds.</a:t>
            </a:r>
            <a:endParaRPr lang="en-GB" dirty="0">
              <a:effectLst/>
              <a:latin typeface="Comic Sans MS" panose="030F0702030302020204" pitchFamily="66" charset="0"/>
              <a:ea typeface="Times New Roman"/>
            </a:endParaRPr>
          </a:p>
          <a:p>
            <a:pPr marL="342900" marR="452755" lvl="0" indent="-342900" eaLnBrk="0" hangingPunct="0">
              <a:lnSpc>
                <a:spcPct val="130000"/>
              </a:lnSpc>
              <a:spcBef>
                <a:spcPts val="295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Read back each sentence or page to keep the plot moving. </a:t>
            </a:r>
            <a:r>
              <a:rPr lang="en-US" spc="-25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(Your </a:t>
            </a:r>
            <a:r>
              <a:rPr lang="en-US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child’s energy is going into reading the words</a:t>
            </a:r>
            <a:r>
              <a:rPr lang="en-US" spc="-85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 </a:t>
            </a:r>
            <a:r>
              <a:rPr lang="en-US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not the</a:t>
            </a:r>
            <a:r>
              <a:rPr lang="en-US" spc="25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 </a:t>
            </a:r>
            <a:r>
              <a:rPr lang="en-US" spc="-15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story.)</a:t>
            </a:r>
            <a:endParaRPr lang="en-GB" dirty="0">
              <a:effectLst/>
              <a:latin typeface="Comic Sans MS" panose="030F0702030302020204" pitchFamily="66" charset="0"/>
              <a:ea typeface="Times New Roman"/>
            </a:endParaRPr>
          </a:p>
          <a:p>
            <a:pPr marL="342900" lvl="0" indent="-342900" eaLnBrk="0" hangingPunct="0">
              <a:spcBef>
                <a:spcPts val="63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231F20"/>
                </a:solidFill>
                <a:latin typeface="Comic Sans MS" panose="030F0702030302020204" pitchFamily="66" charset="0"/>
                <a:ea typeface="Times New Roman"/>
              </a:rPr>
              <a:t>Help </a:t>
            </a:r>
            <a:r>
              <a:rPr lang="en-US" dirty="0" smtClean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your </a:t>
            </a:r>
            <a:r>
              <a:rPr lang="en-US" dirty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child to </a:t>
            </a:r>
            <a:r>
              <a:rPr lang="en-US" dirty="0" smtClean="0">
                <a:solidFill>
                  <a:srgbClr val="231F20"/>
                </a:solidFill>
                <a:latin typeface="Comic Sans MS" panose="030F0702030302020204" pitchFamily="66" charset="0"/>
                <a:ea typeface="Times New Roman"/>
              </a:rPr>
              <a:t>use the pictures and context to read the word</a:t>
            </a:r>
          </a:p>
          <a:p>
            <a:pPr marL="342900" lvl="0" indent="-342900" eaLnBrk="0" hangingPunct="0">
              <a:spcBef>
                <a:spcPts val="63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Ask your child questions about the book/story </a:t>
            </a:r>
            <a:r>
              <a:rPr lang="en-US" dirty="0" err="1" smtClean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eg</a:t>
            </a:r>
            <a:r>
              <a:rPr lang="en-US" dirty="0" smtClean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.  What do they think will happen next?  Can they relate it to their ow</a:t>
            </a:r>
            <a:r>
              <a:rPr lang="en-US" dirty="0" smtClean="0">
                <a:solidFill>
                  <a:srgbClr val="231F20"/>
                </a:solidFill>
                <a:latin typeface="Comic Sans MS" panose="030F0702030302020204" pitchFamily="66" charset="0"/>
                <a:ea typeface="Times New Roman"/>
              </a:rPr>
              <a:t>n life</a:t>
            </a:r>
          </a:p>
          <a:p>
            <a:pPr marL="342900" lvl="0" indent="-342900" eaLnBrk="0" hangingPunct="0">
              <a:spcBef>
                <a:spcPts val="630"/>
              </a:spcBef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231F20"/>
                </a:solidFill>
                <a:effectLst/>
                <a:latin typeface="Comic Sans MS" panose="030F0702030302020204" pitchFamily="66" charset="0"/>
                <a:ea typeface="Times New Roman"/>
              </a:rPr>
              <a:t>Read the story more than once so that children become more confident and fluent readers</a:t>
            </a:r>
          </a:p>
          <a:p>
            <a:pPr marL="342900" lvl="0" indent="-342900" eaLnBrk="0" hangingPunct="0">
              <a:spcBef>
                <a:spcPts val="630"/>
              </a:spcBef>
              <a:spcAft>
                <a:spcPts val="0"/>
              </a:spcAft>
            </a:pPr>
            <a:endParaRPr lang="en-GB" dirty="0">
              <a:effectLst/>
              <a:latin typeface="Comic Sans MS" panose="030F0702030302020204" pitchFamily="66" charset="0"/>
              <a:ea typeface="Times New Roman"/>
            </a:endParaRPr>
          </a:p>
          <a:p>
            <a:pPr lvl="0" algn="ctr" eaLnBrk="0" hangingPunct="0">
              <a:spcBef>
                <a:spcPts val="63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/>
              </a:rPr>
              <a:t>Do it all with patience and</a:t>
            </a:r>
            <a:r>
              <a:rPr lang="en-US" sz="2000" spc="-105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/>
              </a:rPr>
              <a:t>love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/>
              </a:rPr>
              <a:t>! </a:t>
            </a:r>
            <a:endParaRPr lang="en-GB" sz="20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68552"/>
          </a:xfrm>
        </p:spPr>
        <p:txBody>
          <a:bodyPr>
            <a:normAutofit fontScale="70000" lnSpcReduction="20000"/>
          </a:bodyPr>
          <a:lstStyle/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sz="5800" dirty="0" smtClean="0">
                <a:solidFill>
                  <a:schemeClr val="bg1"/>
                </a:solidFill>
              </a:rPr>
              <a:t>Fred Fingers – Hold a word</a:t>
            </a:r>
          </a:p>
          <a:p>
            <a:endParaRPr lang="en-GB" sz="5800" dirty="0" smtClean="0">
              <a:solidFill>
                <a:schemeClr val="bg1"/>
              </a:solidFill>
            </a:endParaRPr>
          </a:p>
          <a:p>
            <a:r>
              <a:rPr lang="en-GB" sz="5800" dirty="0" smtClean="0">
                <a:solidFill>
                  <a:schemeClr val="bg1"/>
                </a:solidFill>
              </a:rPr>
              <a:t>Hold a sentence in your head</a:t>
            </a:r>
          </a:p>
          <a:p>
            <a:pPr>
              <a:buNone/>
            </a:pPr>
            <a:endParaRPr lang="en-GB" sz="5800" dirty="0" smtClean="0">
              <a:solidFill>
                <a:schemeClr val="bg1"/>
              </a:solidFill>
            </a:endParaRPr>
          </a:p>
          <a:p>
            <a:r>
              <a:rPr lang="en-GB" sz="5800" dirty="0" smtClean="0">
                <a:solidFill>
                  <a:schemeClr val="bg1"/>
                </a:solidFill>
              </a:rPr>
              <a:t>Children’s </a:t>
            </a:r>
            <a:r>
              <a:rPr lang="en-GB" sz="5800" dirty="0">
                <a:solidFill>
                  <a:schemeClr val="bg1"/>
                </a:solidFill>
              </a:rPr>
              <a:t>spelling may still be a bit unconventional at times but should start to be phonetically </a:t>
            </a:r>
            <a:r>
              <a:rPr lang="en-GB" sz="5800" dirty="0" smtClean="0">
                <a:solidFill>
                  <a:schemeClr val="bg1"/>
                </a:solidFill>
              </a:rPr>
              <a:t>accurate</a:t>
            </a:r>
            <a:endParaRPr lang="en-GB" sz="5800" dirty="0">
              <a:solidFill>
                <a:schemeClr val="bg1"/>
              </a:solidFill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b="1" dirty="0" smtClean="0">
                <a:solidFill>
                  <a:schemeClr val="bg1"/>
                </a:solidFill>
              </a:rPr>
              <a:t>Segmenting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26" name="AutoShape 2" descr="Image result for fred fing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Image result for fred fing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Image result for fred fing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 descr="Image result for fred fing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76672"/>
            <a:ext cx="1647825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Our Spelling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We are using the Read Write Inc. spelling </a:t>
            </a:r>
            <a:r>
              <a:rPr lang="en-GB" dirty="0" smtClean="0">
                <a:solidFill>
                  <a:schemeClr val="bg1"/>
                </a:solidFill>
              </a:rPr>
              <a:t>programme. 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It is a robust, fast paced systematic spelling </a:t>
            </a:r>
            <a:r>
              <a:rPr lang="en-GB" dirty="0" smtClean="0">
                <a:solidFill>
                  <a:schemeClr val="bg1"/>
                </a:solidFill>
              </a:rPr>
              <a:t>programme (starting </a:t>
            </a:r>
            <a:r>
              <a:rPr lang="en-GB" dirty="0">
                <a:solidFill>
                  <a:schemeClr val="bg1"/>
                </a:solidFill>
              </a:rPr>
              <a:t>in Year </a:t>
            </a:r>
            <a:r>
              <a:rPr lang="en-GB" dirty="0" smtClean="0">
                <a:solidFill>
                  <a:schemeClr val="bg1"/>
                </a:solidFill>
              </a:rPr>
              <a:t>2).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One </a:t>
            </a:r>
            <a:r>
              <a:rPr lang="en-GB" dirty="0">
                <a:solidFill>
                  <a:schemeClr val="bg1"/>
                </a:solidFill>
              </a:rPr>
              <a:t>of the </a:t>
            </a:r>
            <a:r>
              <a:rPr lang="en-GB" dirty="0" smtClean="0">
                <a:solidFill>
                  <a:schemeClr val="bg1"/>
                </a:solidFill>
              </a:rPr>
              <a:t>main keys </a:t>
            </a:r>
            <a:r>
              <a:rPr lang="en-GB" dirty="0">
                <a:solidFill>
                  <a:schemeClr val="bg1"/>
                </a:solidFill>
              </a:rPr>
              <a:t>to spelling is to remember how to spell these sounds in different words. 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</a:t>
            </a:r>
            <a:r>
              <a:rPr lang="en-GB" dirty="0" smtClean="0">
                <a:solidFill>
                  <a:schemeClr val="bg1"/>
                </a:solidFill>
              </a:rPr>
              <a:t>his </a:t>
            </a:r>
            <a:r>
              <a:rPr lang="en-GB" dirty="0">
                <a:solidFill>
                  <a:schemeClr val="bg1"/>
                </a:solidFill>
              </a:rPr>
              <a:t>does not happen </a:t>
            </a:r>
            <a:r>
              <a:rPr lang="en-GB" dirty="0" smtClean="0">
                <a:solidFill>
                  <a:schemeClr val="bg1"/>
                </a:solidFill>
              </a:rPr>
              <a:t>overnight!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3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3498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How can you help your child at home?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Listen to your child read at least x5 a week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Regularly </a:t>
            </a:r>
            <a:r>
              <a:rPr lang="en-GB" dirty="0">
                <a:solidFill>
                  <a:schemeClr val="bg1"/>
                </a:solidFill>
              </a:rPr>
              <a:t>read </a:t>
            </a:r>
            <a:r>
              <a:rPr lang="en-GB" dirty="0" smtClean="0">
                <a:solidFill>
                  <a:schemeClr val="bg1"/>
                </a:solidFill>
              </a:rPr>
              <a:t>to </a:t>
            </a:r>
            <a:r>
              <a:rPr lang="en-GB" dirty="0">
                <a:solidFill>
                  <a:schemeClr val="bg1"/>
                </a:solidFill>
              </a:rPr>
              <a:t>your child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Tricky </a:t>
            </a:r>
            <a:r>
              <a:rPr lang="en-GB" dirty="0">
                <a:solidFill>
                  <a:schemeClr val="bg1"/>
                </a:solidFill>
              </a:rPr>
              <a:t>word/phoneme </a:t>
            </a:r>
            <a:r>
              <a:rPr lang="en-GB" dirty="0" smtClean="0">
                <a:solidFill>
                  <a:schemeClr val="bg1"/>
                </a:solidFill>
              </a:rPr>
              <a:t>bingo/word building games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I-Spy with initial </a:t>
            </a:r>
            <a:r>
              <a:rPr lang="en-GB" dirty="0" smtClean="0">
                <a:solidFill>
                  <a:schemeClr val="bg1"/>
                </a:solidFill>
              </a:rPr>
              <a:t>sounds/Fred Games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Read Write Inc resources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Play </a:t>
            </a:r>
            <a:r>
              <a:rPr lang="en-GB" dirty="0">
                <a:solidFill>
                  <a:schemeClr val="bg1"/>
                </a:solidFill>
              </a:rPr>
              <a:t>phonic games on the following websites</a:t>
            </a:r>
            <a:r>
              <a:rPr lang="en-GB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GB" sz="2000" dirty="0" smtClean="0">
                <a:solidFill>
                  <a:schemeClr val="bg1"/>
                </a:solidFill>
                <a:hlinkClick r:id="rId2"/>
              </a:rPr>
              <a:t>https://www.phonicsplay.co.uk/BuriedTreasure2.html</a:t>
            </a:r>
            <a:endParaRPr lang="en-GB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941168"/>
            <a:ext cx="122034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563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6653"/>
            <a:ext cx="8748463" cy="656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Phonics and Reading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At </a:t>
            </a:r>
            <a:r>
              <a:rPr lang="en-GB" dirty="0" err="1">
                <a:solidFill>
                  <a:schemeClr val="bg1"/>
                </a:solidFill>
              </a:rPr>
              <a:t>Hawridge</a:t>
            </a:r>
            <a:r>
              <a:rPr lang="en-GB" dirty="0">
                <a:solidFill>
                  <a:schemeClr val="bg1"/>
                </a:solidFill>
              </a:rPr>
              <a:t> and </a:t>
            </a:r>
            <a:r>
              <a:rPr lang="en-GB" dirty="0" err="1">
                <a:solidFill>
                  <a:schemeClr val="bg1"/>
                </a:solidFill>
              </a:rPr>
              <a:t>Cholesbury</a:t>
            </a:r>
            <a:r>
              <a:rPr lang="en-GB" dirty="0">
                <a:solidFill>
                  <a:schemeClr val="bg1"/>
                </a:solidFill>
              </a:rPr>
              <a:t>  we aim to develop a reading community where children become confident and enthusiastic readers. For us to achieve this we need to take reading beyond the classroom. We want to create a rich reading environment where reading is encouraged by everyone and everywhere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229200"/>
            <a:ext cx="1824238" cy="1196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5373216"/>
            <a:ext cx="1346200" cy="1250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5157192"/>
            <a:ext cx="1591940" cy="1550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9" y="5141430"/>
            <a:ext cx="2808312" cy="1442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188640"/>
            <a:ext cx="1222896" cy="1280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24492"/>
            <a:ext cx="1091952" cy="16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91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b="1" dirty="0" smtClean="0"/>
              <a:t>…and finally!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>
                <a:solidFill>
                  <a:srgbClr val="FFFFFF"/>
                </a:solidFill>
              </a:rPr>
              <a:t>"The more that you read, the more things you will know. The more you learn, the more places you'll go</a:t>
            </a:r>
            <a:r>
              <a:rPr lang="en-GB" sz="4800" b="1" dirty="0" smtClean="0">
                <a:solidFill>
                  <a:srgbClr val="FFFFFF"/>
                </a:solidFill>
              </a:rPr>
              <a:t>.” </a:t>
            </a:r>
          </a:p>
          <a:p>
            <a:pPr marL="0" indent="0" algn="ctr">
              <a:buNone/>
            </a:pPr>
            <a:r>
              <a:rPr lang="en-GB" sz="4800" b="1" dirty="0" err="1" smtClean="0">
                <a:solidFill>
                  <a:srgbClr val="FFFFFF"/>
                </a:solidFill>
              </a:rPr>
              <a:t>Dr</a:t>
            </a:r>
            <a:r>
              <a:rPr lang="en-GB" sz="4800" b="1" dirty="0" err="1">
                <a:solidFill>
                  <a:srgbClr val="FFFFFF"/>
                </a:solidFill>
              </a:rPr>
              <a:t>.</a:t>
            </a:r>
            <a:r>
              <a:rPr lang="en-GB" sz="4800" b="1" dirty="0">
                <a:solidFill>
                  <a:srgbClr val="FFFFFF"/>
                </a:solidFill>
              </a:rPr>
              <a:t> Seuss </a:t>
            </a:r>
          </a:p>
          <a:p>
            <a:pPr marL="0" indent="0" algn="ctr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005064"/>
            <a:ext cx="20574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0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Aim: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17440"/>
            <a:ext cx="8229600" cy="3555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To explain our approach to teaching phonics and early reading, enabling you as a parent/carer to support your child more easily and more effectively at home</a:t>
            </a:r>
            <a:r>
              <a:rPr lang="en-GB" sz="3600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en-GB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372200" y="5661248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GB" sz="1400" dirty="0" smtClean="0">
                <a:solidFill>
                  <a:prstClr val="white"/>
                </a:solidFill>
                <a:hlinkClick r:id="rId2"/>
              </a:rPr>
              <a:t>https://www.oxfordowl.co.uk/for-home/find-a-book/read-write-inc-phonics--1/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2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651934"/>
              </p:ext>
            </p:extLst>
          </p:nvPr>
        </p:nvGraphicFramePr>
        <p:xfrm>
          <a:off x="971600" y="980728"/>
          <a:ext cx="6696744" cy="5616622"/>
        </p:xfrm>
        <a:graphic>
          <a:graphicData uri="http://schemas.openxmlformats.org/drawingml/2006/table">
            <a:tbl>
              <a:tblPr/>
              <a:tblGrid>
                <a:gridCol w="18336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63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4068"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phoneme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52832" marR="52832" marT="26416" marB="26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the smallest unit of sound that can be heard in a word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52832" marR="52832" marT="26416" marB="26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grapheme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52832" marR="52832" marT="26416" marB="26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the recorded letters representing a phoneme, e.g. </a:t>
                      </a: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ai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igh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, 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52832" marR="52832" marT="26416" marB="26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52832" marR="52832" marT="26416" marB="26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52832" marR="52832" marT="26416" marB="26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0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CVC words</a:t>
                      </a:r>
                      <a:endParaRPr lang="en-GB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52832" marR="52832" marT="26416" marB="26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consonant-vowel-consonant words, e.g. c-a-t, </a:t>
                      </a:r>
                      <a:r>
                        <a:rPr lang="en-GB" sz="1200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sh</a:t>
                      </a:r>
                      <a:r>
                        <a:rPr lang="en-GB" sz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en-GB" sz="1200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ee</a:t>
                      </a:r>
                      <a:r>
                        <a:rPr lang="en-GB" sz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-p</a:t>
                      </a:r>
                      <a:endParaRPr lang="en-GB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52832" marR="52832" marT="26416" marB="26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0701">
                <a:tc>
                  <a:txBody>
                    <a:bodyPr/>
                    <a:lstStyle/>
                    <a:p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blend</a:t>
                      </a:r>
                      <a:endParaRPr lang="en-GB" sz="1000">
                        <a:solidFill>
                          <a:schemeClr val="bg1"/>
                        </a:solidFill>
                      </a:endParaRPr>
                    </a:p>
                  </a:txBody>
                  <a:tcPr marL="52832" marR="52832" marT="26416" marB="26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joining phonemes together to read a word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52832" marR="52832" marT="26416" marB="26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2796">
                <a:tc>
                  <a:txBody>
                    <a:bodyPr/>
                    <a:lstStyle/>
                    <a:p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segment</a:t>
                      </a:r>
                      <a:endParaRPr lang="en-GB" sz="1000">
                        <a:solidFill>
                          <a:schemeClr val="bg1"/>
                        </a:solidFill>
                      </a:endParaRPr>
                    </a:p>
                  </a:txBody>
                  <a:tcPr marL="52832" marR="52832" marT="26416" marB="26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using phonetic knowledge to break down a word to read it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52832" marR="52832" marT="26416" marB="26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tricky words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52832" marR="52832" marT="26416" marB="26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words that cannot be segmented or blended using only phonics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52832" marR="52832" marT="26416" marB="26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0701">
                <a:tc>
                  <a:txBody>
                    <a:bodyPr/>
                    <a:lstStyle/>
                    <a:p>
                      <a:r>
                        <a:rPr lang="en-GB" sz="150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digraph</a:t>
                      </a:r>
                      <a:endParaRPr lang="en-GB" sz="1000">
                        <a:solidFill>
                          <a:schemeClr val="bg1"/>
                        </a:solidFill>
                      </a:endParaRPr>
                    </a:p>
                  </a:txBody>
                  <a:tcPr marL="52832" marR="52832" marT="26416" marB="26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 phoneme made of two letters e.g. </a:t>
                      </a: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sh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ee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oi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52832" marR="52832" marT="26416" marB="26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57437">
                <a:tc>
                  <a:txBody>
                    <a:bodyPr/>
                    <a:lstStyle/>
                    <a:p>
                      <a:r>
                        <a:rPr lang="en-GB" sz="1500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trigraph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52832" marR="52832" marT="26416" marB="26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 phoneme made of three or more letters e.g. </a:t>
                      </a: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igh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, air, </a:t>
                      </a: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eigh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marL="52832" marR="52832" marT="26416" marB="264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18864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Summary of Phonics terminology</a:t>
            </a:r>
          </a:p>
        </p:txBody>
      </p:sp>
    </p:spTree>
    <p:extLst>
      <p:ext uri="{BB962C8B-B14F-4D97-AF65-F5344CB8AC3E}">
        <p14:creationId xmlns:p14="http://schemas.microsoft.com/office/powerpoint/2010/main" val="42874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b="1" dirty="0">
                <a:solidFill>
                  <a:schemeClr val="bg1"/>
                </a:solidFill>
              </a:rPr>
              <a:t>Phonics teaching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In our school we use Read Write Inc. Phonics programme. This is </a:t>
            </a:r>
            <a:r>
              <a:rPr lang="en-GB" sz="3600" dirty="0" smtClean="0">
                <a:solidFill>
                  <a:schemeClr val="bg1"/>
                </a:solidFill>
              </a:rPr>
              <a:t>a national programme we find the children enjoy. </a:t>
            </a:r>
            <a:endParaRPr lang="en-GB" sz="3600" dirty="0">
              <a:solidFill>
                <a:schemeClr val="bg1"/>
              </a:solidFill>
            </a:endParaRPr>
          </a:p>
          <a:p>
            <a:endParaRPr lang="en-GB" dirty="0"/>
          </a:p>
          <a:p>
            <a:r>
              <a:rPr lang="en-GB" sz="3600" dirty="0">
                <a:solidFill>
                  <a:schemeClr val="bg1"/>
                </a:solidFill>
              </a:rPr>
              <a:t>It also links in with our spelling programme which they begin in Year 2.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2" descr="Image result for bug clu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4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Pre Set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In this phase the children will develop their speaking and listening skills. </a:t>
            </a:r>
          </a:p>
          <a:p>
            <a:r>
              <a:rPr lang="en-GB" b="1" dirty="0">
                <a:solidFill>
                  <a:schemeClr val="bg1"/>
                </a:solidFill>
              </a:rPr>
              <a:t>Some of the activities that the children will take part in during this phase are:</a:t>
            </a:r>
          </a:p>
          <a:p>
            <a:r>
              <a:rPr lang="en-GB" sz="3000" dirty="0">
                <a:solidFill>
                  <a:schemeClr val="bg1"/>
                </a:solidFill>
              </a:rPr>
              <a:t>Going on a listening walk- ‘What can you hear?’</a:t>
            </a:r>
          </a:p>
          <a:p>
            <a:r>
              <a:rPr lang="en-GB" sz="3000" dirty="0">
                <a:solidFill>
                  <a:schemeClr val="bg1"/>
                </a:solidFill>
              </a:rPr>
              <a:t>Listening to and joining in with rhyming stories</a:t>
            </a:r>
          </a:p>
          <a:p>
            <a:r>
              <a:rPr lang="en-GB" sz="3000" dirty="0">
                <a:solidFill>
                  <a:schemeClr val="bg1"/>
                </a:solidFill>
              </a:rPr>
              <a:t>Playing I-Spy</a:t>
            </a:r>
          </a:p>
          <a:p>
            <a:r>
              <a:rPr lang="en-GB" sz="3000" dirty="0">
                <a:solidFill>
                  <a:schemeClr val="bg1"/>
                </a:solidFill>
              </a:rPr>
              <a:t>Experimenting with different musical </a:t>
            </a:r>
            <a:r>
              <a:rPr lang="en-GB" sz="3000" dirty="0" smtClean="0">
                <a:solidFill>
                  <a:schemeClr val="bg1"/>
                </a:solidFill>
              </a:rPr>
              <a:t>instruments</a:t>
            </a:r>
            <a:endParaRPr lang="en-GB" sz="3000" dirty="0">
              <a:solidFill>
                <a:schemeClr val="bg1"/>
              </a:solidFill>
            </a:endParaRPr>
          </a:p>
          <a:p>
            <a:r>
              <a:rPr lang="en-GB" sz="3000" dirty="0" smtClean="0">
                <a:solidFill>
                  <a:schemeClr val="bg1"/>
                </a:solidFill>
              </a:rPr>
              <a:t>Using Fred Frog games</a:t>
            </a:r>
            <a:endParaRPr lang="en-GB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dirty="0"/>
          </a:p>
          <a:p>
            <a:pPr algn="ctr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423" y="188640"/>
            <a:ext cx="1097166" cy="130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thumbs.dreamstime.com/z/cartoon-musical-instruments-1500503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6" y="151481"/>
            <a:ext cx="1258669" cy="13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</a:t>
            </a:r>
            <a:r>
              <a:rPr lang="en-GB" b="1" dirty="0">
                <a:solidFill>
                  <a:schemeClr val="bg1"/>
                </a:solidFill>
              </a:rPr>
              <a:t>A Phonics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Phonics lessons are taught using the following structure</a:t>
            </a:r>
            <a:r>
              <a:rPr lang="en-GB" sz="3600" b="1" dirty="0" smtClean="0">
                <a:solidFill>
                  <a:schemeClr val="bg1"/>
                </a:solidFill>
              </a:rPr>
              <a:t>:</a:t>
            </a:r>
            <a:endParaRPr lang="en-GB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</a:rPr>
              <a:t> - </a:t>
            </a:r>
            <a:r>
              <a:rPr lang="en-GB" sz="3600" dirty="0" smtClean="0">
                <a:solidFill>
                  <a:schemeClr val="bg1"/>
                </a:solidFill>
              </a:rPr>
              <a:t>See/hear </a:t>
            </a:r>
            <a:r>
              <a:rPr lang="en-GB" sz="3600" dirty="0">
                <a:solidFill>
                  <a:schemeClr val="bg1"/>
                </a:solidFill>
              </a:rPr>
              <a:t>the new sound </a:t>
            </a:r>
          </a:p>
          <a:p>
            <a:pPr>
              <a:buFontTx/>
              <a:buChar char="-"/>
            </a:pPr>
            <a:r>
              <a:rPr lang="en-GB" sz="3600" dirty="0" smtClean="0">
                <a:solidFill>
                  <a:schemeClr val="bg1"/>
                </a:solidFill>
              </a:rPr>
              <a:t>Recognise </a:t>
            </a:r>
            <a:r>
              <a:rPr lang="en-GB" sz="3600" dirty="0">
                <a:solidFill>
                  <a:schemeClr val="bg1"/>
                </a:solidFill>
              </a:rPr>
              <a:t>the new sound</a:t>
            </a:r>
          </a:p>
          <a:p>
            <a:pPr>
              <a:buFontTx/>
              <a:buChar char="-"/>
            </a:pPr>
            <a:r>
              <a:rPr lang="en-GB" sz="3600" dirty="0">
                <a:solidFill>
                  <a:schemeClr val="bg1"/>
                </a:solidFill>
              </a:rPr>
              <a:t>Write the new sound </a:t>
            </a:r>
          </a:p>
          <a:p>
            <a:pPr>
              <a:buFontTx/>
              <a:buChar char="-"/>
            </a:pPr>
            <a:r>
              <a:rPr lang="en-GB" sz="3600" dirty="0">
                <a:solidFill>
                  <a:schemeClr val="bg1"/>
                </a:solidFill>
              </a:rPr>
              <a:t>Write previous sounds</a:t>
            </a:r>
          </a:p>
        </p:txBody>
      </p:sp>
      <p:pic>
        <p:nvPicPr>
          <p:cNvPr id="3074" name="Picture 2" descr="http://www.goldfield.herts.sch.uk/images/curriculum/phoni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81" y="4365105"/>
            <a:ext cx="3315019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7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Speed Sounds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In this phase the children will learn groups of </a:t>
            </a:r>
            <a:r>
              <a:rPr lang="en-GB" sz="2800" dirty="0" smtClean="0">
                <a:solidFill>
                  <a:schemeClr val="bg1"/>
                </a:solidFill>
              </a:rPr>
              <a:t>sounds </a:t>
            </a:r>
            <a:r>
              <a:rPr lang="en-GB" sz="2800" dirty="0">
                <a:solidFill>
                  <a:schemeClr val="bg1"/>
                </a:solidFill>
              </a:rPr>
              <a:t>each week: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Set 1:</a:t>
            </a:r>
            <a:r>
              <a:rPr lang="en-GB" sz="2800" dirty="0">
                <a:solidFill>
                  <a:schemeClr val="bg1"/>
                </a:solidFill>
              </a:rPr>
              <a:t>m – </a:t>
            </a:r>
            <a:r>
              <a:rPr lang="en-GB" sz="2800" dirty="0" err="1">
                <a:solidFill>
                  <a:schemeClr val="bg1"/>
                </a:solidFill>
              </a:rPr>
              <a:t>nk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b="1" dirty="0">
                <a:solidFill>
                  <a:schemeClr val="bg1"/>
                </a:solidFill>
              </a:rPr>
              <a:t>Set 2:</a:t>
            </a:r>
            <a:r>
              <a:rPr lang="en-GB" sz="2800" dirty="0">
                <a:solidFill>
                  <a:schemeClr val="bg1"/>
                </a:solidFill>
              </a:rPr>
              <a:t> ay - oy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b="1" dirty="0">
                <a:solidFill>
                  <a:schemeClr val="bg1"/>
                </a:solidFill>
              </a:rPr>
              <a:t>Set 3: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ea</a:t>
            </a:r>
            <a:r>
              <a:rPr lang="en-GB" sz="2800" dirty="0">
                <a:solidFill>
                  <a:schemeClr val="bg1"/>
                </a:solidFill>
              </a:rPr>
              <a:t> – </a:t>
            </a:r>
            <a:r>
              <a:rPr lang="en-GB" sz="2800" dirty="0" err="1">
                <a:solidFill>
                  <a:schemeClr val="bg1"/>
                </a:solidFill>
              </a:rPr>
              <a:t>tious</a:t>
            </a:r>
            <a:r>
              <a:rPr lang="en-GB" sz="2800" dirty="0">
                <a:solidFill>
                  <a:schemeClr val="bg1"/>
                </a:solidFill>
              </a:rPr>
              <a:t>/</a:t>
            </a:r>
            <a:r>
              <a:rPr lang="en-GB" sz="2800" dirty="0" err="1">
                <a:solidFill>
                  <a:schemeClr val="bg1"/>
                </a:solidFill>
              </a:rPr>
              <a:t>cious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br>
              <a:rPr lang="en-GB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204864"/>
            <a:ext cx="2311400" cy="2324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2200" y="5661248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GB" sz="1400" dirty="0" smtClean="0">
                <a:solidFill>
                  <a:prstClr val="white"/>
                </a:solidFill>
                <a:hlinkClick r:id="rId4"/>
              </a:rPr>
              <a:t>https://www.oxfordowl.co.uk/for-home/find-a-book/read-write-inc-phonics--1/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children will begin to blend simple words e.g. s-a-t, </a:t>
            </a: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     s-</a:t>
            </a:r>
            <a:r>
              <a:rPr lang="en-GB" dirty="0" err="1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-t, m-a-t using Fred talk/sound buttons.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children will then blend more complex words e.g. </a:t>
            </a: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    b-l-</a:t>
            </a:r>
            <a:r>
              <a:rPr lang="en-GB" dirty="0" err="1" smtClean="0">
                <a:solidFill>
                  <a:schemeClr val="bg1"/>
                </a:solidFill>
              </a:rPr>
              <a:t>ew</a:t>
            </a:r>
            <a:r>
              <a:rPr lang="en-GB" dirty="0" smtClean="0">
                <a:solidFill>
                  <a:schemeClr val="bg1"/>
                </a:solidFill>
              </a:rPr>
              <a:t>, z-</a:t>
            </a:r>
            <a:r>
              <a:rPr lang="en-GB" dirty="0" err="1" smtClean="0">
                <a:solidFill>
                  <a:schemeClr val="bg1"/>
                </a:solidFill>
              </a:rPr>
              <a:t>oo</a:t>
            </a:r>
            <a:r>
              <a:rPr lang="en-GB" dirty="0" smtClean="0">
                <a:solidFill>
                  <a:schemeClr val="bg1"/>
                </a:solidFill>
              </a:rPr>
              <a:t>-m, s-n-</a:t>
            </a:r>
            <a:r>
              <a:rPr lang="en-GB" dirty="0" err="1" smtClean="0">
                <a:solidFill>
                  <a:schemeClr val="bg1"/>
                </a:solidFill>
              </a:rPr>
              <a:t>ai</a:t>
            </a:r>
            <a:r>
              <a:rPr lang="en-GB" dirty="0" smtClean="0">
                <a:solidFill>
                  <a:schemeClr val="bg1"/>
                </a:solidFill>
              </a:rPr>
              <a:t>-l, y-aw-n, b-</a:t>
            </a:r>
            <a:r>
              <a:rPr lang="en-GB" dirty="0" err="1" smtClean="0">
                <a:solidFill>
                  <a:schemeClr val="bg1"/>
                </a:solidFill>
              </a:rPr>
              <a:t>oo</a:t>
            </a:r>
            <a:r>
              <a:rPr lang="en-GB" dirty="0" smtClean="0">
                <a:solidFill>
                  <a:schemeClr val="bg1"/>
                </a:solidFill>
              </a:rPr>
              <a:t>-k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They </a:t>
            </a:r>
            <a:r>
              <a:rPr lang="en-GB" dirty="0">
                <a:solidFill>
                  <a:schemeClr val="bg1"/>
                </a:solidFill>
              </a:rPr>
              <a:t>will be able to read hundreds of words using the following 3 methods;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Blending </a:t>
            </a:r>
            <a:r>
              <a:rPr lang="en-GB" dirty="0">
                <a:solidFill>
                  <a:schemeClr val="bg1"/>
                </a:solidFill>
              </a:rPr>
              <a:t>them </a:t>
            </a:r>
            <a:r>
              <a:rPr lang="en-GB" dirty="0" smtClean="0">
                <a:solidFill>
                  <a:schemeClr val="bg1"/>
                </a:solidFill>
              </a:rPr>
              <a:t>aloud (Fred talk)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Blending quickly and silently as blending and sounding is routine (Fred in your head)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Automatically </a:t>
            </a:r>
            <a:r>
              <a:rPr lang="en-GB" dirty="0">
                <a:solidFill>
                  <a:schemeClr val="bg1"/>
                </a:solidFill>
              </a:rPr>
              <a:t>reading familiar </a:t>
            </a:r>
            <a:r>
              <a:rPr lang="en-GB" dirty="0" smtClean="0">
                <a:solidFill>
                  <a:schemeClr val="bg1"/>
                </a:solidFill>
              </a:rPr>
              <a:t>words (including red words)</a:t>
            </a:r>
            <a:endParaRPr lang="en-GB" dirty="0">
              <a:solidFill>
                <a:schemeClr val="bg1"/>
              </a:solidFill>
            </a:endParaRPr>
          </a:p>
          <a:p>
            <a:pPr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b="1" dirty="0" smtClean="0">
                <a:solidFill>
                  <a:schemeClr val="bg1"/>
                </a:solidFill>
              </a:rPr>
              <a:t>Blending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Green Words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Image result for fred frog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2656"/>
            <a:ext cx="1872655" cy="1253440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6660232" y="548680"/>
            <a:ext cx="2304256" cy="1008112"/>
          </a:xfrm>
          <a:prstGeom prst="wedgeRoundRectCallout">
            <a:avLst>
              <a:gd name="adj1" fmla="val -81173"/>
              <a:gd name="adj2" fmla="val 413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c-a-t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1880" y="5877272"/>
            <a:ext cx="538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GB" sz="1400" dirty="0" smtClean="0">
                <a:solidFill>
                  <a:prstClr val="white"/>
                </a:solidFill>
                <a:hlinkClick r:id="rId4"/>
              </a:rPr>
              <a:t>https://www.oxfordowl.co.uk/for-home/find-a-book/read-write-inc-phonics--1/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Phonics Screening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Takes place during the Summer term (June) for children in Year 1. </a:t>
            </a:r>
          </a:p>
          <a:p>
            <a:r>
              <a:rPr lang="en-GB" dirty="0">
                <a:solidFill>
                  <a:schemeClr val="bg1"/>
                </a:solidFill>
              </a:rPr>
              <a:t>The check consists of 20 real words and 20 pseudo-words (which we call alien words) that a pupil reads aloud to the teacher.</a:t>
            </a:r>
          </a:p>
          <a:p>
            <a:r>
              <a:rPr lang="en-GB" dirty="0">
                <a:solidFill>
                  <a:schemeClr val="bg1"/>
                </a:solidFill>
              </a:rPr>
              <a:t>Although this is a test we try to keep it as low key as possible for the children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 descr="https://www.gov.uk/government/uploads/system/uploads/attachment_data/file/715823/thumbnail_2018_phonics_pupils_materials_standard.pdf.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1368152" cy="1824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463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903</Words>
  <Application>Microsoft Office PowerPoint</Application>
  <PresentationFormat>On-screen Show (4:3)</PresentationFormat>
  <Paragraphs>112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Phonics workshop for Parents/Carers </vt:lpstr>
      <vt:lpstr>Aim: </vt:lpstr>
      <vt:lpstr>PowerPoint Presentation</vt:lpstr>
      <vt:lpstr> Phonics teaching </vt:lpstr>
      <vt:lpstr>Pre Set 1 </vt:lpstr>
      <vt:lpstr>         A Phonics Lesson</vt:lpstr>
      <vt:lpstr>Speed Sounds</vt:lpstr>
      <vt:lpstr> Blending Green Words</vt:lpstr>
      <vt:lpstr>Phonics Screening </vt:lpstr>
      <vt:lpstr>PowerPoint Presentation</vt:lpstr>
      <vt:lpstr> Blending Supporting reading</vt:lpstr>
      <vt:lpstr> Segmenting</vt:lpstr>
      <vt:lpstr>Our Spelling Scheme</vt:lpstr>
      <vt:lpstr>How can you help your child at home?</vt:lpstr>
      <vt:lpstr>PowerPoint Presentation</vt:lpstr>
      <vt:lpstr>PowerPoint Presentation</vt:lpstr>
      <vt:lpstr>Phonics and Reading</vt:lpstr>
      <vt:lpstr>…and finally!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workshop for Parents/Carers</dc:title>
  <dc:creator>Teacher</dc:creator>
  <cp:lastModifiedBy>Corinne Barnes</cp:lastModifiedBy>
  <cp:revision>70</cp:revision>
  <cp:lastPrinted>2018-10-08T21:16:56Z</cp:lastPrinted>
  <dcterms:created xsi:type="dcterms:W3CDTF">2013-10-19T19:53:38Z</dcterms:created>
  <dcterms:modified xsi:type="dcterms:W3CDTF">2020-02-11T08:34:17Z</dcterms:modified>
</cp:coreProperties>
</file>