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14" r:id="rId3"/>
    <p:sldId id="274" r:id="rId4"/>
    <p:sldId id="315" r:id="rId5"/>
    <p:sldId id="316" r:id="rId6"/>
    <p:sldId id="261" r:id="rId7"/>
    <p:sldId id="317" r:id="rId8"/>
    <p:sldId id="319" r:id="rId9"/>
    <p:sldId id="318" r:id="rId10"/>
    <p:sldId id="321" r:id="rId11"/>
    <p:sldId id="322" r:id="rId12"/>
    <p:sldId id="257" r:id="rId13"/>
    <p:sldId id="258" r:id="rId14"/>
    <p:sldId id="323" r:id="rId15"/>
    <p:sldId id="324" r:id="rId16"/>
    <p:sldId id="329" r:id="rId17"/>
    <p:sldId id="328" r:id="rId18"/>
    <p:sldId id="320" r:id="rId19"/>
    <p:sldId id="325" r:id="rId20"/>
    <p:sldId id="343" r:id="rId21"/>
    <p:sldId id="344" r:id="rId22"/>
    <p:sldId id="326" r:id="rId23"/>
    <p:sldId id="260" r:id="rId24"/>
    <p:sldId id="330" r:id="rId25"/>
    <p:sldId id="337" r:id="rId26"/>
    <p:sldId id="338" r:id="rId27"/>
    <p:sldId id="334" r:id="rId28"/>
    <p:sldId id="336" r:id="rId29"/>
    <p:sldId id="262" r:id="rId30"/>
    <p:sldId id="339" r:id="rId31"/>
    <p:sldId id="332" r:id="rId32"/>
    <p:sldId id="3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EBB3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611AB-218A-45E7-AE20-84402096A40B}" v="26" dt="2019-09-03T19:24:59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 autoAdjust="0"/>
    <p:restoredTop sz="83560" autoAdjust="0"/>
  </p:normalViewPr>
  <p:slideViewPr>
    <p:cSldViewPr snapToGrid="0" snapToObjects="1">
      <p:cViewPr>
        <p:scale>
          <a:sx n="67" d="100"/>
          <a:sy n="67" d="100"/>
        </p:scale>
        <p:origin x="-10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sherrington" userId="3458bb8c142e36b2" providerId="LiveId" clId="{88B611AB-218A-45E7-AE20-84402096A40B}"/>
    <pc:docChg chg="undo custSel addSld delSld modSld">
      <pc:chgData name="julie sherrington" userId="3458bb8c142e36b2" providerId="LiveId" clId="{88B611AB-218A-45E7-AE20-84402096A40B}" dt="2019-09-03T19:32:49.846" v="506" actId="20577"/>
      <pc:docMkLst>
        <pc:docMk/>
      </pc:docMkLst>
      <pc:sldChg chg="addSp delSp modSp add">
        <pc:chgData name="julie sherrington" userId="3458bb8c142e36b2" providerId="LiveId" clId="{88B611AB-218A-45E7-AE20-84402096A40B}" dt="2019-09-03T19:17:36.446" v="43"/>
        <pc:sldMkLst>
          <pc:docMk/>
          <pc:sldMk cId="0" sldId="257"/>
        </pc:sldMkLst>
        <pc:spChg chg="add mod">
          <ac:chgData name="julie sherrington" userId="3458bb8c142e36b2" providerId="LiveId" clId="{88B611AB-218A-45E7-AE20-84402096A40B}" dt="2019-09-03T19:17:19.779" v="41" actId="1076"/>
          <ac:spMkLst>
            <pc:docMk/>
            <pc:sldMk cId="0" sldId="257"/>
            <ac:spMk id="2" creationId="{60CFD34D-6F97-48D7-95DE-4C21EEC78583}"/>
          </ac:spMkLst>
        </pc:spChg>
        <pc:spChg chg="del mod">
          <ac:chgData name="julie sherrington" userId="3458bb8c142e36b2" providerId="LiveId" clId="{88B611AB-218A-45E7-AE20-84402096A40B}" dt="2019-09-03T19:17:14.463" v="40" actId="478"/>
          <ac:spMkLst>
            <pc:docMk/>
            <pc:sldMk cId="0" sldId="257"/>
            <ac:spMk id="6" creationId="{474295F8-69AA-4F18-AD11-6544012E0877}"/>
          </ac:spMkLst>
        </pc:spChg>
        <pc:spChg chg="add">
          <ac:chgData name="julie sherrington" userId="3458bb8c142e36b2" providerId="LiveId" clId="{88B611AB-218A-45E7-AE20-84402096A40B}" dt="2019-09-03T19:17:36.446" v="43"/>
          <ac:spMkLst>
            <pc:docMk/>
            <pc:sldMk cId="0" sldId="257"/>
            <ac:spMk id="10" creationId="{B27506F8-A144-43A0-8AAC-9ACA82572A45}"/>
          </ac:spMkLst>
        </pc:spChg>
        <pc:spChg chg="del">
          <ac:chgData name="julie sherrington" userId="3458bb8c142e36b2" providerId="LiveId" clId="{88B611AB-218A-45E7-AE20-84402096A40B}" dt="2019-09-03T19:17:35.867" v="42" actId="478"/>
          <ac:spMkLst>
            <pc:docMk/>
            <pc:sldMk cId="0" sldId="257"/>
            <ac:spMk id="3076" creationId="{0D644264-FC78-4F66-A80D-1E16903778C3}"/>
          </ac:spMkLst>
        </pc:spChg>
        <pc:picChg chg="add">
          <ac:chgData name="julie sherrington" userId="3458bb8c142e36b2" providerId="LiveId" clId="{88B611AB-218A-45E7-AE20-84402096A40B}" dt="2019-09-03T19:16:13.665" v="16"/>
          <ac:picMkLst>
            <pc:docMk/>
            <pc:sldMk cId="0" sldId="257"/>
            <ac:picMk id="7" creationId="{AF11C51B-3C92-41EC-AD2F-DBD304C37CC1}"/>
          </ac:picMkLst>
        </pc:picChg>
        <pc:picChg chg="add mod">
          <ac:chgData name="julie sherrington" userId="3458bb8c142e36b2" providerId="LiveId" clId="{88B611AB-218A-45E7-AE20-84402096A40B}" dt="2019-09-03T19:16:22.344" v="19" actId="1076"/>
          <ac:picMkLst>
            <pc:docMk/>
            <pc:sldMk cId="0" sldId="257"/>
            <ac:picMk id="8" creationId="{CAA501A6-F163-418C-9C59-1EB66DF52722}"/>
          </ac:picMkLst>
        </pc:picChg>
        <pc:picChg chg="del mod">
          <ac:chgData name="julie sherrington" userId="3458bb8c142e36b2" providerId="LiveId" clId="{88B611AB-218A-45E7-AE20-84402096A40B}" dt="2019-09-03T19:16:19.996" v="17" actId="478"/>
          <ac:picMkLst>
            <pc:docMk/>
            <pc:sldMk cId="0" sldId="257"/>
            <ac:picMk id="3074" creationId="{5F96B97E-17EF-4EBE-90B4-3A326DB47DA1}"/>
          </ac:picMkLst>
        </pc:picChg>
        <pc:picChg chg="del mod">
          <ac:chgData name="julie sherrington" userId="3458bb8c142e36b2" providerId="LiveId" clId="{88B611AB-218A-45E7-AE20-84402096A40B}" dt="2019-09-03T19:16:12.964" v="15" actId="478"/>
          <ac:picMkLst>
            <pc:docMk/>
            <pc:sldMk cId="0" sldId="257"/>
            <ac:picMk id="3075" creationId="{554E634B-DBEB-4EAF-85B0-3214A8E0443F}"/>
          </ac:picMkLst>
        </pc:picChg>
      </pc:sldChg>
      <pc:sldChg chg="addSp delSp modSp add">
        <pc:chgData name="julie sherrington" userId="3458bb8c142e36b2" providerId="LiveId" clId="{88B611AB-218A-45E7-AE20-84402096A40B}" dt="2019-09-03T19:24:42.149" v="346" actId="122"/>
        <pc:sldMkLst>
          <pc:docMk/>
          <pc:sldMk cId="0" sldId="258"/>
        </pc:sldMkLst>
        <pc:spChg chg="mod">
          <ac:chgData name="julie sherrington" userId="3458bb8c142e36b2" providerId="LiveId" clId="{88B611AB-218A-45E7-AE20-84402096A40B}" dt="2019-09-03T19:24:42.149" v="346" actId="122"/>
          <ac:spMkLst>
            <pc:docMk/>
            <pc:sldMk cId="0" sldId="258"/>
            <ac:spMk id="12" creationId="{2E072F57-C239-4C74-B882-0DC8A4A66C9F}"/>
          </ac:spMkLst>
        </pc:spChg>
        <pc:picChg chg="add">
          <ac:chgData name="julie sherrington" userId="3458bb8c142e36b2" providerId="LiveId" clId="{88B611AB-218A-45E7-AE20-84402096A40B}" dt="2019-09-03T19:19:10.296" v="123"/>
          <ac:picMkLst>
            <pc:docMk/>
            <pc:sldMk cId="0" sldId="258"/>
            <ac:picMk id="7" creationId="{95B6246C-445B-445A-BE78-1FA5DF66BD43}"/>
          </ac:picMkLst>
        </pc:picChg>
        <pc:picChg chg="add">
          <ac:chgData name="julie sherrington" userId="3458bb8c142e36b2" providerId="LiveId" clId="{88B611AB-218A-45E7-AE20-84402096A40B}" dt="2019-09-03T19:19:15.765" v="124"/>
          <ac:picMkLst>
            <pc:docMk/>
            <pc:sldMk cId="0" sldId="258"/>
            <ac:picMk id="8" creationId="{4A362584-8813-457D-8660-6FEFDC63F5E3}"/>
          </ac:picMkLst>
        </pc:picChg>
        <pc:picChg chg="del">
          <ac:chgData name="julie sherrington" userId="3458bb8c142e36b2" providerId="LiveId" clId="{88B611AB-218A-45E7-AE20-84402096A40B}" dt="2019-09-03T19:19:04.618" v="122" actId="478"/>
          <ac:picMkLst>
            <pc:docMk/>
            <pc:sldMk cId="0" sldId="258"/>
            <ac:picMk id="5123" creationId="{028241B8-7E36-43C6-A3B6-A3730F15110C}"/>
          </ac:picMkLst>
        </pc:picChg>
        <pc:picChg chg="del">
          <ac:chgData name="julie sherrington" userId="3458bb8c142e36b2" providerId="LiveId" clId="{88B611AB-218A-45E7-AE20-84402096A40B}" dt="2019-09-03T19:19:02.894" v="121" actId="478"/>
          <ac:picMkLst>
            <pc:docMk/>
            <pc:sldMk cId="0" sldId="258"/>
            <ac:picMk id="5124" creationId="{DE2F02A4-38F4-4339-B801-7E395FAD4961}"/>
          </ac:picMkLst>
        </pc:picChg>
        <pc:picChg chg="mod">
          <ac:chgData name="julie sherrington" userId="3458bb8c142e36b2" providerId="LiveId" clId="{88B611AB-218A-45E7-AE20-84402096A40B}" dt="2019-09-03T19:17:59.529" v="44" actId="1076"/>
          <ac:picMkLst>
            <pc:docMk/>
            <pc:sldMk cId="0" sldId="258"/>
            <ac:picMk id="5125" creationId="{94F789BD-FDE8-4DFF-9BF5-13C0B866303F}"/>
          </ac:picMkLst>
        </pc:picChg>
      </pc:sldChg>
      <pc:sldChg chg="add del">
        <pc:chgData name="julie sherrington" userId="3458bb8c142e36b2" providerId="LiveId" clId="{88B611AB-218A-45E7-AE20-84402096A40B}" dt="2019-09-03T19:24:16.062" v="343" actId="2696"/>
        <pc:sldMkLst>
          <pc:docMk/>
          <pc:sldMk cId="0" sldId="259"/>
        </pc:sldMkLst>
      </pc:sldChg>
      <pc:sldChg chg="add del">
        <pc:chgData name="julie sherrington" userId="3458bb8c142e36b2" providerId="LiveId" clId="{88B611AB-218A-45E7-AE20-84402096A40B}" dt="2019-09-03T19:31:58.120" v="487" actId="2696"/>
        <pc:sldMkLst>
          <pc:docMk/>
          <pc:sldMk cId="0" sldId="342"/>
        </pc:sldMkLst>
      </pc:sldChg>
      <pc:sldChg chg="modSp add">
        <pc:chgData name="julie sherrington" userId="3458bb8c142e36b2" providerId="LiveId" clId="{88B611AB-218A-45E7-AE20-84402096A40B}" dt="2019-09-03T19:24:06.086" v="342" actId="113"/>
        <pc:sldMkLst>
          <pc:docMk/>
          <pc:sldMk cId="2334722850" sldId="343"/>
        </pc:sldMkLst>
        <pc:spChg chg="mod">
          <ac:chgData name="julie sherrington" userId="3458bb8c142e36b2" providerId="LiveId" clId="{88B611AB-218A-45E7-AE20-84402096A40B}" dt="2019-09-03T19:24:06.086" v="342" actId="113"/>
          <ac:spMkLst>
            <pc:docMk/>
            <pc:sldMk cId="2334722850" sldId="343"/>
            <ac:spMk id="2" creationId="{60CFD34D-6F97-48D7-95DE-4C21EEC78583}"/>
          </ac:spMkLst>
        </pc:spChg>
      </pc:sldChg>
      <pc:sldChg chg="modSp add">
        <pc:chgData name="julie sherrington" userId="3458bb8c142e36b2" providerId="LiveId" clId="{88B611AB-218A-45E7-AE20-84402096A40B}" dt="2019-09-03T19:32:49.846" v="506" actId="20577"/>
        <pc:sldMkLst>
          <pc:docMk/>
          <pc:sldMk cId="3630021389" sldId="344"/>
        </pc:sldMkLst>
        <pc:spChg chg="mod">
          <ac:chgData name="julie sherrington" userId="3458bb8c142e36b2" providerId="LiveId" clId="{88B611AB-218A-45E7-AE20-84402096A40B}" dt="2019-09-03T19:32:49.846" v="506" actId="20577"/>
          <ac:spMkLst>
            <pc:docMk/>
            <pc:sldMk cId="3630021389" sldId="344"/>
            <ac:spMk id="12" creationId="{2E072F57-C239-4C74-B882-0DC8A4A66C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19/03/2020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6A19DF12-0509-4943-9704-11E9EE339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EBC51F92-62B1-40A7-B126-0FE38A231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R42c therapy 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1FAF3880-6BC9-415B-AE65-0B032F32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9AF01A-965D-4023-AB1E-25ED0319ADE8}" type="slidenum">
              <a:rPr lang="en-GB" altLang="en-US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30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6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0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49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056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9945018B-EA86-4820-8D91-F1556BC94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CD1FBBA7-507D-41AE-874D-F19AE05A7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R2c therapy after slide 11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6155855F-3A98-47A9-914A-C41AC8A16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5B386-BCD8-4B69-BD49-ADCE8138D1DD}" type="slidenum">
              <a:rPr lang="en-GB" altLang="en-US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6A19DF12-0509-4943-9704-11E9EE339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EBC51F92-62B1-40A7-B126-0FE38A231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R42c therapy 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1FAF3880-6BC9-415B-AE65-0B032F32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9AF01A-965D-4023-AB1E-25ED0319ADE8}" type="slidenum">
              <a:rPr lang="en-GB" altLang="en-US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52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3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2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92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6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515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897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349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00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12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02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616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76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0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44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9945018B-EA86-4820-8D91-F1556BC94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CD1FBBA7-507D-41AE-874D-F19AE05A7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R2c therapy after slide 11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6155855F-3A98-47A9-914A-C41AC8A16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5B386-BCD8-4B69-BD49-ADCE8138D1DD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99E886-8FA3-47AA-A500-478849FBC43B}"/>
              </a:ext>
            </a:extLst>
          </p:cNvPr>
          <p:cNvSpPr/>
          <p:nvPr/>
        </p:nvSpPr>
        <p:spPr>
          <a:xfrm>
            <a:off x="2058580" y="1850851"/>
            <a:ext cx="8712284" cy="1954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Y4. R2c: Can read and understand the meaning of words with prefixes from the Year 3/4 curriculum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0DD236-2F8F-4BB8-BD95-4C479D8975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43753" y="1810281"/>
            <a:ext cx="11228293" cy="9598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Here are some more definitions of prefixes which </a:t>
            </a:r>
            <a:r>
              <a:rPr lang="en-US" sz="2800" b="1" dirty="0">
                <a:solidFill>
                  <a:schemeClr val="tx1"/>
                </a:solidFill>
              </a:rPr>
              <a:t>do not </a:t>
            </a:r>
            <a:r>
              <a:rPr lang="en-US" sz="2800" dirty="0">
                <a:solidFill>
                  <a:schemeClr val="tx1"/>
                </a:solidFill>
              </a:rPr>
              <a:t>require any changes to spelling when added to a root word. 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6850"/>
              </p:ext>
            </p:extLst>
          </p:nvPr>
        </p:nvGraphicFramePr>
        <p:xfrm>
          <a:off x="443753" y="3098687"/>
          <a:ext cx="910365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9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again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inter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among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588" y="5260261"/>
            <a:ext cx="1882587" cy="11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examples of how these prefixes change the definition of the root word. Can you think of others?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5838"/>
              </p:ext>
            </p:extLst>
          </p:nvPr>
        </p:nvGraphicFramePr>
        <p:xfrm>
          <a:off x="325939" y="1640555"/>
          <a:ext cx="1160160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7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4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1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decorate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re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decorate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means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to make something more  attractive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By adding the prefix, the new word means to go back and do this again differently or again.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sub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means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a title for a main text. By adding the prefix, the new word means it is a title (underneath the main heading) for a part/section of the main text. 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inter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inter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means existing in a country. By adding the prefix, the new word means 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existing between or among different countries.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57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>
            <a:extLst>
              <a:ext uri="{FF2B5EF4-FFF2-40B4-BE49-F238E27FC236}">
                <a16:creationId xmlns:a16="http://schemas.microsoft.com/office/drawing/2014/main" xmlns="" id="{08924FB8-B40C-4E9C-A195-5DE8B4F8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9" y="3829050"/>
            <a:ext cx="1385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11C51B-3C92-41EC-AD2F-DBD304C37C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A501A6-F163-418C-9C59-1EB66DF52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488" y="112628"/>
            <a:ext cx="1468702" cy="970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CFD34D-6F97-48D7-95DE-4C21EEC78583}"/>
              </a:ext>
            </a:extLst>
          </p:cNvPr>
          <p:cNvSpPr/>
          <p:nvPr/>
        </p:nvSpPr>
        <p:spPr>
          <a:xfrm>
            <a:off x="3095625" y="1939330"/>
            <a:ext cx="6000749" cy="17886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How many words can you list with the prefix ‘re’?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27506F8-A144-43A0-8AAC-9ACA8257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2" y="246918"/>
            <a:ext cx="4504764" cy="882636"/>
          </a:xfr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174E4-0D15-45EE-A153-49601C2C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376238"/>
            <a:ext cx="4306888" cy="1117600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b="1">
                <a:solidFill>
                  <a:srgbClr val="002060"/>
                </a:solidFill>
                <a:latin typeface="+mn-lt"/>
              </a:rPr>
              <a:t>Check how you did.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94F789BD-FDE8-4DFF-9BF5-13C0B866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82" y="3563485"/>
            <a:ext cx="12239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E072F57-C239-4C74-B882-0DC8A4A66C9F}"/>
              </a:ext>
            </a:extLst>
          </p:cNvPr>
          <p:cNvSpPr/>
          <p:nvPr/>
        </p:nvSpPr>
        <p:spPr>
          <a:xfrm>
            <a:off x="2993911" y="1703781"/>
            <a:ext cx="6204178" cy="500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2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some suggestions: 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redo            refresh         revenge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return         retrieve        reflect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review         react            rebound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rewrite        reverse        recycle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B6246C-445B-445A-BE78-1FA5DF66BD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362584-8813-457D-8660-6FEFDC63F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488" y="112628"/>
            <a:ext cx="1468702" cy="970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43753" y="1810281"/>
            <a:ext cx="11228293" cy="9598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Here are the definitions of some more prefixes which </a:t>
            </a:r>
            <a:r>
              <a:rPr lang="en-US" sz="2800" b="1" dirty="0">
                <a:solidFill>
                  <a:schemeClr val="tx1"/>
                </a:solidFill>
              </a:rPr>
              <a:t>do not </a:t>
            </a:r>
            <a:r>
              <a:rPr lang="en-US" sz="2800" dirty="0">
                <a:solidFill>
                  <a:schemeClr val="tx1"/>
                </a:solidFill>
              </a:rPr>
              <a:t>require any changes to spelling when added to a root word. 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49205"/>
              </p:ext>
            </p:extLst>
          </p:nvPr>
        </p:nvGraphicFramePr>
        <p:xfrm>
          <a:off x="524436" y="3189367"/>
          <a:ext cx="911710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above 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beyond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auto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self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own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376" y="4779731"/>
            <a:ext cx="1959536" cy="17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examples of how these prefixes change the definition of the root word. Can you think of others?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26573"/>
              </p:ext>
            </p:extLst>
          </p:nvPr>
        </p:nvGraphicFramePr>
        <p:xfrm>
          <a:off x="231810" y="1640555"/>
          <a:ext cx="1160160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6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star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super</a:t>
                      </a:r>
                      <a:r>
                        <a:rPr lang="en-US" sz="2600" dirty="0">
                          <a:ln>
                            <a:noFill/>
                          </a:ln>
                        </a:rPr>
                        <a:t>star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The root word in this context means a famous person.</a:t>
                      </a:r>
                      <a:r>
                        <a:rPr lang="en-US" sz="2600" baseline="0" dirty="0">
                          <a:ln>
                            <a:noFill/>
                          </a:ln>
                        </a:rPr>
                        <a:t> By adding the prefix, the new word means an extremely famous person. </a:t>
                      </a:r>
                      <a:endParaRPr lang="en-US" sz="26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anti</a:t>
                      </a:r>
                      <a:r>
                        <a:rPr lang="en-US" sz="2600" dirty="0">
                          <a:ln>
                            <a:noFill/>
                          </a:ln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The root word means</a:t>
                      </a:r>
                      <a:r>
                        <a:rPr lang="en-US" sz="2600" baseline="0" dirty="0">
                          <a:ln>
                            <a:noFill/>
                          </a:ln>
                        </a:rPr>
                        <a:t> friendly, seeking companionship with others. By adding the prefix, the new word means offensive or showing unacceptable behaviour around others.  </a:t>
                      </a:r>
                      <a:endParaRPr lang="en-US" sz="26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auto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biography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auto</a:t>
                      </a:r>
                      <a:r>
                        <a:rPr lang="en-US" sz="2600" dirty="0">
                          <a:ln>
                            <a:noFill/>
                          </a:ln>
                        </a:rPr>
                        <a:t>biography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</a:rPr>
                        <a:t>The root word means</a:t>
                      </a:r>
                      <a:r>
                        <a:rPr lang="en-US" sz="2600" baseline="0" dirty="0">
                          <a:ln>
                            <a:noFill/>
                          </a:ln>
                        </a:rPr>
                        <a:t> an account of someone’s life written by someone else. By adding the prefix, the new word means an account of a person’s life written by that person. </a:t>
                      </a:r>
                      <a:endParaRPr lang="en-US" sz="26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30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43753" y="1810281"/>
            <a:ext cx="11228293" cy="9598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Here are the definitions of some more prefixes which </a:t>
            </a:r>
            <a:r>
              <a:rPr lang="en-US" sz="2800" b="1" dirty="0">
                <a:solidFill>
                  <a:schemeClr val="tx1"/>
                </a:solidFill>
              </a:rPr>
              <a:t>do not </a:t>
            </a:r>
            <a:r>
              <a:rPr lang="en-US" sz="2800" dirty="0">
                <a:solidFill>
                  <a:schemeClr val="tx1"/>
                </a:solidFill>
              </a:rPr>
              <a:t>require any changes to spelling when added to a root word.</a:t>
            </a:r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37073"/>
              </p:ext>
            </p:extLst>
          </p:nvPr>
        </p:nvGraphicFramePr>
        <p:xfrm>
          <a:off x="567985" y="3381077"/>
          <a:ext cx="876427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8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53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Means </a:t>
                      </a:r>
                      <a:r>
                        <a:rPr lang="en-US" sz="2600" b="1" dirty="0"/>
                        <a:t>not</a:t>
                      </a:r>
                      <a:r>
                        <a:rPr lang="en-US" sz="2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pre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Means </a:t>
                      </a:r>
                      <a:r>
                        <a:rPr lang="en-US" sz="2600" b="1" dirty="0"/>
                        <a:t>before</a:t>
                      </a:r>
                      <a:r>
                        <a:rPr lang="en-US" sz="2600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Means </a:t>
                      </a:r>
                      <a:r>
                        <a:rPr lang="en-US" sz="2600" b="1" dirty="0"/>
                        <a:t>with</a:t>
                      </a:r>
                      <a:r>
                        <a:rPr lang="en-US" sz="2600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Means </a:t>
                      </a:r>
                      <a:r>
                        <a:rPr lang="en-US" sz="2600" b="1" dirty="0"/>
                        <a:t>out</a:t>
                      </a:r>
                      <a:r>
                        <a:rPr lang="en-US" sz="2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376" y="4779731"/>
            <a:ext cx="1959536" cy="17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examples of how these prefixes change the definition of the root word. Can you think of others?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45856"/>
              </p:ext>
            </p:extLst>
          </p:nvPr>
        </p:nvGraphicFramePr>
        <p:xfrm>
          <a:off x="231810" y="1640555"/>
          <a:ext cx="1181455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3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en-US" sz="2600" dirty="0"/>
                        <a:t>stop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The root word means to cease moving. By adding the prefix, the new word means to never cease moving. Never stops.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pre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pre</a:t>
                      </a:r>
                      <a:r>
                        <a:rPr lang="en-US" sz="2600" dirty="0"/>
                        <a:t>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The root word means to see something. By adding the prefix, the new word means to see something before</a:t>
                      </a:r>
                      <a:r>
                        <a:rPr lang="en-US" sz="2600" baseline="0" dirty="0"/>
                        <a:t> someone else.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exist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600" dirty="0"/>
                        <a:t>exist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The root word means to live. By adding the prefix, the new new word means to live with others.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pose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ex</a:t>
                      </a:r>
                      <a:r>
                        <a:rPr lang="en-US" sz="2600" dirty="0"/>
                        <a:t>pose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The root word means to present or take position. By adding the prefix, the new word means to bring something out into the open and reveal</a:t>
                      </a:r>
                      <a:r>
                        <a:rPr lang="en-US" sz="2600" baseline="0" dirty="0"/>
                        <a:t> it.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954741" y="1810280"/>
            <a:ext cx="10219765" cy="13140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Let’s look at the definition of a prefix which sometimes changes its spelling when added to root words. 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58220"/>
              </p:ext>
            </p:extLst>
          </p:nvPr>
        </p:nvGraphicFramePr>
        <p:xfrm>
          <a:off x="231809" y="3452921"/>
          <a:ext cx="1144023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0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Means both ‘not’ and ‘in/into’. In</a:t>
                      </a:r>
                      <a:r>
                        <a:rPr lang="en-US" sz="2600" baseline="0" dirty="0"/>
                        <a:t> these slides it will mean ‘not’.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9867" y="5325902"/>
            <a:ext cx="1164291" cy="11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examples of how the prefix ‘in’ changes the definition of the root word. Can you think of others?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29368"/>
              </p:ext>
            </p:extLst>
          </p:nvPr>
        </p:nvGraphicFramePr>
        <p:xfrm>
          <a:off x="484093" y="1976733"/>
          <a:ext cx="11255189" cy="397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9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4961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</a:t>
                      </a:r>
                    </a:p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Explanation of the spelling rule 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and 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definition. </a:t>
                      </a:r>
                    </a:p>
                    <a:p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961">
                <a:tc>
                  <a:txBody>
                    <a:bodyPr/>
                    <a:lstStyle/>
                    <a:p>
                      <a:r>
                        <a:rPr lang="en-US" sz="2600" dirty="0"/>
                        <a:t>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sz="2600" dirty="0"/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The root word means right or accurate. By adding the prefix, the</a:t>
                      </a:r>
                      <a:r>
                        <a:rPr lang="en-US" sz="2600" baseline="0" dirty="0"/>
                        <a:t> new word</a:t>
                      </a:r>
                      <a:r>
                        <a:rPr lang="en-US" sz="2600" dirty="0"/>
                        <a:t> means wrong or </a:t>
                      </a:r>
                      <a:r>
                        <a:rPr lang="en-US" sz="2600" baseline="0" dirty="0"/>
                        <a:t>not </a:t>
                      </a:r>
                      <a:r>
                        <a:rPr lang="en-US" sz="2600" dirty="0"/>
                        <a:t>accurate. </a:t>
                      </a:r>
                    </a:p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025">
                <a:tc>
                  <a:txBody>
                    <a:bodyPr/>
                    <a:lstStyle/>
                    <a:p>
                      <a:r>
                        <a:rPr lang="en-US" sz="2600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legal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il</a:t>
                      </a:r>
                      <a:r>
                        <a:rPr lang="en-US" sz="2600" dirty="0"/>
                        <a:t>legal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a root word starting with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in– 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becomes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root word means</a:t>
                      </a:r>
                      <a:r>
                        <a:rPr lang="en-US" sz="2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permitted by law. By adding the prefix, the new word means not permitted by law.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623323"/>
            <a:ext cx="10681447" cy="4066278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The PiXL therapies can be taught to a whole class or a target group. Each therapy is editable so that it can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begins with a LORIC activity to develop relevant character attributes.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This is followed by a vocabulary task, which uses the PiXL 5-phase approach to teach key vocabulary. Further resources to develop vocabulary can be found in the Whole School area under the PiXL Unlock strategy.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Each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range of question types are included to promote pupils developing security by testing the same skill in different ways. 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xmlns="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>
            <a:extLst>
              <a:ext uri="{FF2B5EF4-FFF2-40B4-BE49-F238E27FC236}">
                <a16:creationId xmlns:a16="http://schemas.microsoft.com/office/drawing/2014/main" xmlns="" id="{08924FB8-B40C-4E9C-A195-5DE8B4F8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9" y="3829050"/>
            <a:ext cx="1385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11C51B-3C92-41EC-AD2F-DBD304C37C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A501A6-F163-418C-9C59-1EB66DF52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488" y="112628"/>
            <a:ext cx="1468702" cy="970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CFD34D-6F97-48D7-95DE-4C21EEC78583}"/>
              </a:ext>
            </a:extLst>
          </p:cNvPr>
          <p:cNvSpPr/>
          <p:nvPr/>
        </p:nvSpPr>
        <p:spPr>
          <a:xfrm>
            <a:off x="3095625" y="1939330"/>
            <a:ext cx="6000749" cy="17886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How many words can you list with the prefix ‘pre’?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27506F8-A144-43A0-8AAC-9ACA8257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2" y="246918"/>
            <a:ext cx="4504764" cy="882636"/>
          </a:xfr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233472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174E4-0D15-45EE-A153-49601C2C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376238"/>
            <a:ext cx="4306888" cy="1117600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b="1">
                <a:solidFill>
                  <a:srgbClr val="002060"/>
                </a:solidFill>
                <a:latin typeface="+mn-lt"/>
              </a:rPr>
              <a:t>Check how you did.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94F789BD-FDE8-4DFF-9BF5-13C0B866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82" y="3563485"/>
            <a:ext cx="12239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E072F57-C239-4C74-B882-0DC8A4A66C9F}"/>
              </a:ext>
            </a:extLst>
          </p:cNvPr>
          <p:cNvSpPr/>
          <p:nvPr/>
        </p:nvSpPr>
        <p:spPr>
          <a:xfrm>
            <a:off x="2812858" y="1688123"/>
            <a:ext cx="6282121" cy="49437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some suggestions: 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precaution            prearrange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prewrite                 predecessor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preview                  premeditate         </a:t>
            </a: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>
                <a:solidFill>
                  <a:schemeClr val="tx1"/>
                </a:solidFill>
              </a:rPr>
              <a:t>predetermine        prepaid</a:t>
            </a: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B6246C-445B-445A-BE78-1FA5DF66BD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362584-8813-457D-8660-6FEFDC63F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1488" y="112628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more examples of how the prefix ‘in’ changes the definition of the root word.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87353"/>
              </p:ext>
            </p:extLst>
          </p:nvPr>
        </p:nvGraphicFramePr>
        <p:xfrm>
          <a:off x="537881" y="1828815"/>
          <a:ext cx="1117450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6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4961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</a:t>
                      </a:r>
                    </a:p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Explanation of the spelling rule 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and 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961">
                <a:tc>
                  <a:txBody>
                    <a:bodyPr/>
                    <a:lstStyle/>
                    <a:p>
                      <a:r>
                        <a:rPr lang="en-US" sz="2600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possible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im</a:t>
                      </a:r>
                      <a:r>
                        <a:rPr lang="en-US" sz="2600" dirty="0"/>
                        <a:t>possible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a root word starting with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in– 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becomes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root word means</a:t>
                      </a:r>
                      <a:r>
                        <a:rPr lang="en-US" sz="2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able to. By adding the prefix, the new word means to not be able to.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025">
                <a:tc>
                  <a:txBody>
                    <a:bodyPr/>
                    <a:lstStyle/>
                    <a:p>
                      <a:r>
                        <a:rPr lang="en-US" sz="2600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regular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en-US" sz="2600" dirty="0"/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a root word starting with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in– </a:t>
                      </a:r>
                      <a:r>
                        <a:rPr lang="en-US" sz="2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becomes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600" dirty="0"/>
                        <a:t>The root word means</a:t>
                      </a:r>
                      <a:r>
                        <a:rPr lang="en-US" sz="2600" baseline="0" dirty="0"/>
                        <a:t> uniform, consistent and even. By adding the prefix, the new word means not consistent or non-uniform or misshapen.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68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2" y="246918"/>
            <a:ext cx="4504764" cy="882636"/>
          </a:xfr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B00F84F8-76EE-4B36-AD9D-8CEE491F8AF3}"/>
              </a:ext>
            </a:extLst>
          </p:cNvPr>
          <p:cNvSpPr/>
          <p:nvPr/>
        </p:nvSpPr>
        <p:spPr>
          <a:xfrm>
            <a:off x="733776" y="2884339"/>
            <a:ext cx="9609833" cy="35757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super-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re-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ex-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un-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co-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out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above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with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again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05318" y="1501951"/>
            <a:ext cx="7947211" cy="1138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Can you match the prefixes on the left with their meanings on the right?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0" y="3078326"/>
            <a:ext cx="1848390" cy="27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8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756" y="376793"/>
            <a:ext cx="5741894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+mn-lt"/>
              </a:rPr>
              <a:t>Check how you did.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B00F84F8-76EE-4B36-AD9D-8CEE491F8AF3}"/>
              </a:ext>
            </a:extLst>
          </p:cNvPr>
          <p:cNvSpPr/>
          <p:nvPr/>
        </p:nvSpPr>
        <p:spPr>
          <a:xfrm>
            <a:off x="470647" y="2371256"/>
            <a:ext cx="9412942" cy="35757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super-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   re-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   ex-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   un- 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   co-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out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 above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with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    again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not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58692" y="2896629"/>
            <a:ext cx="3194554" cy="6864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09" y="3693701"/>
            <a:ext cx="1632955" cy="14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807497" y="4879414"/>
            <a:ext cx="3145749" cy="6847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58692" y="2896629"/>
            <a:ext cx="3108025" cy="1299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01040" y="4195774"/>
            <a:ext cx="3128501" cy="13683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07497" y="3589286"/>
            <a:ext cx="3188097" cy="13139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0612" y="2675965"/>
            <a:ext cx="9336704" cy="40610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                        </a:t>
            </a:r>
            <a:r>
              <a:rPr lang="en-US" sz="3000" b="1" dirty="0">
                <a:solidFill>
                  <a:schemeClr val="tx1"/>
                </a:solidFill>
              </a:rPr>
              <a:t>Tick one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not steady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successful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does not have the skills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can do something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31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140" y="140433"/>
            <a:ext cx="8000999" cy="2369880"/>
          </a:xfrm>
          <a:prstGeom prst="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700" dirty="0"/>
              <a:t>The prefix </a:t>
            </a:r>
            <a:r>
              <a:rPr lang="en-GB" sz="3700" u="sng" dirty="0"/>
              <a:t>un</a:t>
            </a:r>
            <a:r>
              <a:rPr lang="en-GB" sz="3700" dirty="0"/>
              <a:t>- can be added to the word able to make the word </a:t>
            </a:r>
            <a:r>
              <a:rPr lang="en-GB" sz="3700" u="sng" dirty="0"/>
              <a:t>unable</a:t>
            </a:r>
            <a:r>
              <a:rPr lang="en-GB" sz="3700" dirty="0"/>
              <a:t>. </a:t>
            </a:r>
          </a:p>
          <a:p>
            <a:pPr algn="ctr"/>
            <a:endParaRPr lang="en-GB" sz="3700" dirty="0"/>
          </a:p>
          <a:p>
            <a:pPr algn="ctr"/>
            <a:r>
              <a:rPr lang="en-GB" sz="3700" dirty="0"/>
              <a:t>What does the word </a:t>
            </a:r>
            <a:r>
              <a:rPr lang="en-GB" sz="3700" b="1" dirty="0"/>
              <a:t>unable</a:t>
            </a:r>
            <a:r>
              <a:rPr lang="en-GB" sz="3700" dirty="0"/>
              <a:t> mean?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6278" y="3540335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16" y="3181153"/>
            <a:ext cx="1848390" cy="27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F7541CE-4BA5-4AAC-934C-75EFBE3FE8C5}"/>
              </a:ext>
            </a:extLst>
          </p:cNvPr>
          <p:cNvSpPr/>
          <p:nvPr/>
        </p:nvSpPr>
        <p:spPr>
          <a:xfrm>
            <a:off x="5916278" y="4323813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FA7A21-0CB5-4C44-86D8-8128B214AC87}"/>
              </a:ext>
            </a:extLst>
          </p:cNvPr>
          <p:cNvSpPr/>
          <p:nvPr/>
        </p:nvSpPr>
        <p:spPr>
          <a:xfrm>
            <a:off x="5916278" y="5113607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69C113-B834-44A0-9CE6-9777F0829132}"/>
              </a:ext>
            </a:extLst>
          </p:cNvPr>
          <p:cNvSpPr/>
          <p:nvPr/>
        </p:nvSpPr>
        <p:spPr>
          <a:xfrm>
            <a:off x="5916277" y="5953785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4059" y="2090057"/>
            <a:ext cx="9856694" cy="4606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           Tick one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not steady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successful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does not have the skills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can do something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31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140" y="140433"/>
            <a:ext cx="8000999" cy="1800493"/>
          </a:xfrm>
          <a:prstGeom prst="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700" dirty="0"/>
              <a:t>Check you answer.</a:t>
            </a:r>
          </a:p>
          <a:p>
            <a:pPr algn="ctr"/>
            <a:endParaRPr lang="en-GB" sz="3700" dirty="0"/>
          </a:p>
          <a:p>
            <a:pPr algn="ctr"/>
            <a:r>
              <a:rPr lang="en-GB" sz="3700" dirty="0"/>
              <a:t>What does the word </a:t>
            </a:r>
            <a:r>
              <a:rPr lang="en-GB" sz="3700" b="1" dirty="0"/>
              <a:t>unable</a:t>
            </a:r>
            <a:r>
              <a:rPr lang="en-GB" sz="3700" dirty="0"/>
              <a:t> mean?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9724" y="5018952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sym typeface="Wingdings" charset="2"/>
              </a:rPr>
              <a:t>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29725" y="3428663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29725" y="424162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29725" y="5969851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29" y="3693701"/>
            <a:ext cx="1208035" cy="14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2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961" y="2464704"/>
            <a:ext cx="9480178" cy="4016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                          </a:t>
            </a:r>
            <a:r>
              <a:rPr lang="en-US" sz="3000" b="1" dirty="0">
                <a:solidFill>
                  <a:schemeClr val="tx1"/>
                </a:solidFill>
              </a:rPr>
              <a:t>Tick one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without any faults                 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has some flaws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exact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wonderful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31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140" y="140433"/>
            <a:ext cx="8000999" cy="1231106"/>
          </a:xfrm>
          <a:prstGeom prst="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700" dirty="0"/>
              <a:t>What is the definition of the </a:t>
            </a:r>
            <a:r>
              <a:rPr lang="en-GB" sz="3700" b="1" dirty="0"/>
              <a:t>root</a:t>
            </a:r>
            <a:r>
              <a:rPr lang="en-GB" sz="3700" dirty="0"/>
              <a:t> word in the word below?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0338" y="5028471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20338" y="336091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31969" y="4145092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1969" y="5866697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7494" y="1559859"/>
            <a:ext cx="30524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imperfect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0" y="3078326"/>
            <a:ext cx="1848390" cy="27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72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4208" y="2411849"/>
            <a:ext cx="9049871" cy="41772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 Tick one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without any faults                 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has some flaws                          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exact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wonderful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970A6-72B4-43C3-914E-2039CF2273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31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140" y="140433"/>
            <a:ext cx="8000999" cy="1231106"/>
          </a:xfrm>
          <a:prstGeom prst="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700" dirty="0"/>
              <a:t>What is the definition of the </a:t>
            </a:r>
            <a:r>
              <a:rPr lang="en-GB" sz="3700" b="1" dirty="0"/>
              <a:t>root</a:t>
            </a:r>
            <a:r>
              <a:rPr lang="en-GB" sz="3700" dirty="0"/>
              <a:t> word in the word below?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1309" y="4942711"/>
            <a:ext cx="53788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01309" y="4065754"/>
            <a:ext cx="53788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22514" y="5813699"/>
            <a:ext cx="53788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7494" y="1559859"/>
            <a:ext cx="30524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imperfect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29" y="3693701"/>
            <a:ext cx="1208035" cy="14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BA598-F8D2-4F7C-9DFD-DD6C811A7B84}"/>
              </a:ext>
            </a:extLst>
          </p:cNvPr>
          <p:cNvSpPr/>
          <p:nvPr/>
        </p:nvSpPr>
        <p:spPr>
          <a:xfrm>
            <a:off x="5879144" y="324670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sym typeface="Wingdings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1810" y="3346006"/>
            <a:ext cx="11814554" cy="34044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</a:t>
            </a:r>
            <a:r>
              <a:rPr lang="en-US" sz="2600" b="1" dirty="0">
                <a:solidFill>
                  <a:schemeClr val="tx1"/>
                </a:solidFill>
              </a:rPr>
              <a:t>Tick one 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rain has really improved the appearance of the garden.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has really helped us.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will return again tomorrow.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has destroyed everything we did yesterday.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50898" y="2541494"/>
            <a:ext cx="9535349" cy="5976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 terrible rain </a:t>
            </a:r>
            <a:r>
              <a:rPr lang="en-US" sz="2600" b="1" dirty="0">
                <a:solidFill>
                  <a:schemeClr val="tx1"/>
                </a:solidFill>
              </a:rPr>
              <a:t>undid</a:t>
            </a:r>
            <a:r>
              <a:rPr lang="en-US" sz="2600" dirty="0">
                <a:solidFill>
                  <a:schemeClr val="tx1"/>
                </a:solidFill>
              </a:rPr>
              <a:t> all the work we did in the garden yesterday.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6995" y="1655649"/>
            <a:ext cx="10636758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Tick the option below which is closest in meaning to this sentence.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1713092" y="420962"/>
            <a:ext cx="8627697" cy="970048"/>
          </a:xfrm>
          <a:prstGeom prst="round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Use your understanding of the meaning of a prefix to answer the question below.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02905" y="548959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2563" y="3974595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89457" y="470036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02905" y="617988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4689F8-0C3A-4726-BA8E-75FFDFF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93700"/>
            <a:ext cx="10777538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Progress across amber – the 4 stage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AC7E47D-C58C-4734-8F8A-588C184F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45924"/>
              </p:ext>
            </p:extLst>
          </p:nvPr>
        </p:nvGraphicFramePr>
        <p:xfrm>
          <a:off x="2373306" y="2708007"/>
          <a:ext cx="939721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7218">
                  <a:extLst>
                    <a:ext uri="{9D8B030D-6E8A-4147-A177-3AD203B41FA5}">
                      <a16:colId xmlns:a16="http://schemas.microsoft.com/office/drawing/2014/main" xmlns="" val="295188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completed a therapy test independently, following a set of therapy sessions.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7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A child has successfully completed a therapy test independently, a period after the relevant therapy sessions – we would advise about 2 weeks.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25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applied their knowledge or skill in an unfamiliar context.  This may be application across the curriculum or in a problem.</a:t>
                      </a:r>
                    </a:p>
                  </a:txBody>
                  <a:tcPr>
                    <a:solidFill>
                      <a:srgbClr val="F8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pupil has </a:t>
                      </a:r>
                      <a:r>
                        <a:rPr lang="en-GB" sz="2400" b="0" u="sng" dirty="0">
                          <a:solidFill>
                            <a:schemeClr val="tx1"/>
                          </a:solidFill>
                        </a:rPr>
                        <a:t>successfully re-visited the skills at a later point, and applies these in an unfamiliar context or problem, or across the curriculum.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0181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B7C6A851-0154-48F5-8207-47FA4C6FFC67}"/>
              </a:ext>
            </a:extLst>
          </p:cNvPr>
          <p:cNvSpPr/>
          <p:nvPr/>
        </p:nvSpPr>
        <p:spPr>
          <a:xfrm>
            <a:off x="1426867" y="2742122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476F67-0853-4B67-BCBA-F468BCCBAFBC}"/>
              </a:ext>
            </a:extLst>
          </p:cNvPr>
          <p:cNvSpPr/>
          <p:nvPr/>
        </p:nvSpPr>
        <p:spPr>
          <a:xfrm>
            <a:off x="1425920" y="3576591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8C30849-73C6-4D5A-8148-C862E000E0AA}"/>
              </a:ext>
            </a:extLst>
          </p:cNvPr>
          <p:cNvSpPr/>
          <p:nvPr/>
        </p:nvSpPr>
        <p:spPr>
          <a:xfrm>
            <a:off x="1425920" y="4374839"/>
            <a:ext cx="769888" cy="724729"/>
          </a:xfrm>
          <a:prstGeom prst="ellipse">
            <a:avLst/>
          </a:prstGeom>
          <a:solidFill>
            <a:srgbClr val="F89A1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DA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2101EFF-0E1F-42A3-9F84-B574E6CBEF5C}"/>
              </a:ext>
            </a:extLst>
          </p:cNvPr>
          <p:cNvSpPr/>
          <p:nvPr/>
        </p:nvSpPr>
        <p:spPr>
          <a:xfrm>
            <a:off x="1426867" y="5231056"/>
            <a:ext cx="769888" cy="724729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5E9217-7DF5-41CB-84D4-48056C3F206A}"/>
              </a:ext>
            </a:extLst>
          </p:cNvPr>
          <p:cNvSpPr/>
          <p:nvPr/>
        </p:nvSpPr>
        <p:spPr>
          <a:xfrm>
            <a:off x="698500" y="1379620"/>
            <a:ext cx="10948068" cy="1003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The three therapy tests which accompany this resource can be used to revisit the taught skill to check that the pupil is able to perform it independently and consistently.</a:t>
            </a:r>
          </a:p>
        </p:txBody>
      </p:sp>
    </p:spTree>
    <p:extLst>
      <p:ext uri="{BB962C8B-B14F-4D97-AF65-F5344CB8AC3E}">
        <p14:creationId xmlns:p14="http://schemas.microsoft.com/office/powerpoint/2010/main" val="349507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1810" y="3346006"/>
            <a:ext cx="11814554" cy="34044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</a:t>
            </a:r>
            <a:r>
              <a:rPr lang="en-US" sz="2600" b="1" dirty="0">
                <a:solidFill>
                  <a:schemeClr val="tx1"/>
                </a:solidFill>
              </a:rPr>
              <a:t>Tick one 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rain has really improved the appearance of the garden.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has really helped us.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will return again tomorrow.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rain has destroyed everything we did yesterday.                               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50898" y="2541494"/>
            <a:ext cx="9535349" cy="5976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 terrible rain </a:t>
            </a:r>
            <a:r>
              <a:rPr lang="en-US" sz="2600" b="1" dirty="0">
                <a:solidFill>
                  <a:schemeClr val="tx1"/>
                </a:solidFill>
              </a:rPr>
              <a:t>undid</a:t>
            </a:r>
            <a:r>
              <a:rPr lang="en-US" sz="2600" dirty="0">
                <a:solidFill>
                  <a:schemeClr val="tx1"/>
                </a:solidFill>
              </a:rPr>
              <a:t> all the work we did in the garden yesterday.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6995" y="1655649"/>
            <a:ext cx="10636758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Tick the option below which is closest in meaning to this sentence.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1713092" y="420962"/>
            <a:ext cx="8627697" cy="970048"/>
          </a:xfrm>
          <a:prstGeom prst="round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Use your understanding of the meaning of a prefix to answer the question below.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02906" y="5459476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2563" y="3974595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76159" y="470036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1A1798-3F6E-40E5-8AFB-A40651AFC3F4}"/>
              </a:ext>
            </a:extLst>
          </p:cNvPr>
          <p:cNvSpPr/>
          <p:nvPr/>
        </p:nvSpPr>
        <p:spPr>
          <a:xfrm>
            <a:off x="9802906" y="6158192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sym typeface="Wingdings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6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1810" y="3346006"/>
            <a:ext cx="11814554" cy="34178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</a:rPr>
              <a:t>Tick one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children are very well behaved.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children are very young.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children behave younger than they are.                                                 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children behave as if they are adults.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47365" y="2632785"/>
            <a:ext cx="6562164" cy="4924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 children are very immature in this class.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41295" y="1858009"/>
            <a:ext cx="10636758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Tick the option below which is closest in meaning to this sentence.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1713092" y="420961"/>
            <a:ext cx="8627697" cy="1266655"/>
          </a:xfrm>
          <a:prstGeom prst="round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Use your understanding of the meaning of a prefix to answer the question below.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02903" y="5387938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02905" y="3887601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02906" y="463776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02906" y="620843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34471" y="3346006"/>
            <a:ext cx="11911893" cy="337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</a:rPr>
              <a:t>Tick one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The children are very well behaved.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The children are very young.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The children behave as if they are younger than they are. 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The children behave as if they are adults.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47365" y="2632785"/>
            <a:ext cx="6562164" cy="4924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The children are very immature in this class.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41295" y="1858009"/>
            <a:ext cx="10636758" cy="553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Tick the option below which is closest in meaning to this sentence.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1713092" y="420961"/>
            <a:ext cx="8627697" cy="1266655"/>
          </a:xfrm>
          <a:prstGeom prst="round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Use your understanding of the meaning of a prefix to answer the question below.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02903" y="3901767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02906" y="467476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02902" y="6199780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AD8592-1083-4F07-8F40-6E413FBB5199}"/>
              </a:ext>
            </a:extLst>
          </p:cNvPr>
          <p:cNvSpPr/>
          <p:nvPr/>
        </p:nvSpPr>
        <p:spPr>
          <a:xfrm>
            <a:off x="9802901" y="5460229"/>
            <a:ext cx="5378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sym typeface="Wingdings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0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1295" y="1858009"/>
            <a:ext cx="10636758" cy="1090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Remember to use these tips to help you read and understand the meaning of words with prefixes.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1713092" y="420962"/>
            <a:ext cx="8627697" cy="970048"/>
          </a:xfrm>
          <a:prstGeom prst="roundRect">
            <a:avLst/>
          </a:prstGeom>
          <a:solidFill>
            <a:srgbClr val="FDF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2060"/>
                </a:solidFill>
              </a:rPr>
              <a:t>Reflection 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41295" y="3118438"/>
            <a:ext cx="10636758" cy="31733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Adding a prefix makes a new word with a </a:t>
            </a:r>
            <a:r>
              <a:rPr lang="en-US" sz="2800" dirty="0">
                <a:solidFill>
                  <a:srgbClr val="FF0000"/>
                </a:solidFill>
              </a:rPr>
              <a:t>different meaning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Learn the </a:t>
            </a:r>
            <a:r>
              <a:rPr lang="en-US" sz="2800" b="1" dirty="0">
                <a:solidFill>
                  <a:schemeClr val="tx1"/>
                </a:solidFill>
              </a:rPr>
              <a:t>definition</a:t>
            </a:r>
            <a:r>
              <a:rPr lang="en-US" sz="2800" dirty="0">
                <a:solidFill>
                  <a:schemeClr val="tx1"/>
                </a:solidFill>
              </a:rPr>
              <a:t> of the different prefixes.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Use your knowledge of the </a:t>
            </a:r>
            <a:r>
              <a:rPr lang="en-GB" sz="2800" b="1" dirty="0">
                <a:solidFill>
                  <a:schemeClr val="tx1"/>
                </a:solidFill>
              </a:rPr>
              <a:t>root word</a:t>
            </a:r>
            <a:r>
              <a:rPr lang="en-GB" sz="2800" dirty="0">
                <a:solidFill>
                  <a:schemeClr val="tx1"/>
                </a:solidFill>
              </a:rPr>
              <a:t>, and any other words in the sentence to work out the meaning of the word with the prefix.</a:t>
            </a:r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45779" y="2144431"/>
            <a:ext cx="10659583" cy="91907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Which one of these definitions of </a:t>
            </a:r>
            <a:r>
              <a:rPr lang="en-GB" sz="2800" b="1" dirty="0">
                <a:solidFill>
                  <a:schemeClr val="tx1"/>
                </a:solidFill>
              </a:rPr>
              <a:t>resilience</a:t>
            </a:r>
            <a:r>
              <a:rPr lang="en-GB" sz="2800" dirty="0">
                <a:solidFill>
                  <a:schemeClr val="tx1"/>
                </a:solidFill>
              </a:rPr>
              <a:t> do you think is the best fit? Discuss as a class. 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55" y="3231088"/>
            <a:ext cx="2622497" cy="2785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Resilience:</a:t>
            </a:r>
          </a:p>
          <a:p>
            <a:pPr algn="ctr"/>
            <a:r>
              <a:rPr lang="en-US" sz="2500" i="1" dirty="0"/>
              <a:t>When you work incredibly hard to achieve something.  Nothing will stop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3867" y="3231088"/>
            <a:ext cx="2622497" cy="35548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Resilience:</a:t>
            </a:r>
          </a:p>
          <a:p>
            <a:pPr algn="ctr"/>
            <a:r>
              <a:rPr lang="en-US" sz="2500" i="1" dirty="0"/>
              <a:t>When you put little effort into getting better at something. You only do this if you can be bothered and it suits you.  A low priority.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700" y="3231087"/>
            <a:ext cx="2622497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Resilience:</a:t>
            </a:r>
          </a:p>
          <a:p>
            <a:pPr algn="ctr"/>
            <a:r>
              <a:rPr lang="en-US" sz="2500" i="1" dirty="0"/>
              <a:t>When you are trying incredibly hard to get better at something but it isn’t happening.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010" y="3231088"/>
            <a:ext cx="2690714" cy="2400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Resilience:</a:t>
            </a:r>
          </a:p>
          <a:p>
            <a:pPr algn="ctr"/>
            <a:r>
              <a:rPr lang="en-US" sz="2500" i="1" dirty="0"/>
              <a:t>When you give up because you </a:t>
            </a:r>
            <a:r>
              <a:rPr lang="en-US" sz="2500" i="1" dirty="0" err="1"/>
              <a:t>realise</a:t>
            </a:r>
            <a:r>
              <a:rPr lang="en-US" sz="2500" i="1" dirty="0"/>
              <a:t> that you can’t do something.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C78EECF-F20C-4778-AB4B-504C8E7B91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3407582" y="244896"/>
            <a:ext cx="5167990" cy="66826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>
                <a:solidFill>
                  <a:srgbClr val="002060"/>
                </a:solidFill>
                <a:latin typeface="+mn-lt"/>
              </a:rPr>
              <a:t>LORIC task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4FB4A2B5-BDA7-459A-9332-5956CAD21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82" y="1113266"/>
            <a:ext cx="5240931" cy="886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295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E041E-ED85-4C31-ADA8-18B6C567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7554"/>
            <a:ext cx="8503024" cy="1325563"/>
          </a:xfrm>
        </p:spPr>
        <p:txBody>
          <a:bodyPr/>
          <a:lstStyle/>
          <a:p>
            <a:r>
              <a:rPr lang="en-GB" dirty="0"/>
              <a:t>At the root of it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1936D79-54CD-495A-89C4-D8AD78484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84779" y="33941"/>
            <a:ext cx="6072555" cy="6205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3F41C7-B458-47F8-8BC8-C3CC7050BE90}"/>
              </a:ext>
            </a:extLst>
          </p:cNvPr>
          <p:cNvSpPr txBox="1"/>
          <p:nvPr/>
        </p:nvSpPr>
        <p:spPr>
          <a:xfrm>
            <a:off x="867888" y="1863026"/>
            <a:ext cx="3107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prefix ‘un’ means not. Which root words can be added to this prefix to make a new word and what do the new words mean?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C1DF910-D272-4B2D-9FDF-99D2E48CD938}"/>
              </a:ext>
            </a:extLst>
          </p:cNvPr>
          <p:cNvSpPr/>
          <p:nvPr/>
        </p:nvSpPr>
        <p:spPr>
          <a:xfrm>
            <a:off x="6441825" y="1747320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500"/>
              <a:t>un</a:t>
            </a:r>
            <a:endParaRPr lang="en-GB" sz="35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69D25A0-BFF6-4798-9EAF-21C56436748B}"/>
              </a:ext>
            </a:extLst>
          </p:cNvPr>
          <p:cNvSpPr/>
          <p:nvPr/>
        </p:nvSpPr>
        <p:spPr>
          <a:xfrm>
            <a:off x="4337538" y="5426212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1D9174B-6E6E-47CF-82BF-53626C0BA37F}"/>
              </a:ext>
            </a:extLst>
          </p:cNvPr>
          <p:cNvSpPr/>
          <p:nvPr/>
        </p:nvSpPr>
        <p:spPr>
          <a:xfrm>
            <a:off x="6641123" y="6099282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7CE3BD7-34C7-41D3-B9D7-31D030939EC7}"/>
              </a:ext>
            </a:extLst>
          </p:cNvPr>
          <p:cNvSpPr/>
          <p:nvPr/>
        </p:nvSpPr>
        <p:spPr>
          <a:xfrm>
            <a:off x="8591022" y="5426212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5DBC20A-B71A-47F4-9704-6CE0ACBCC5F1}"/>
              </a:ext>
            </a:extLst>
          </p:cNvPr>
          <p:cNvSpPr/>
          <p:nvPr/>
        </p:nvSpPr>
        <p:spPr>
          <a:xfrm>
            <a:off x="9304249" y="3949263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5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53621CF-EFF4-4C65-955C-FE7ECA806333}"/>
              </a:ext>
            </a:extLst>
          </p:cNvPr>
          <p:cNvSpPr/>
          <p:nvPr/>
        </p:nvSpPr>
        <p:spPr>
          <a:xfrm>
            <a:off x="3908576" y="3949263"/>
            <a:ext cx="1758462" cy="598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500" dirty="0"/>
              <a:t>happy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146548-8D67-412C-8543-D0DF996851B9}"/>
              </a:ext>
            </a:extLst>
          </p:cNvPr>
          <p:cNvSpPr/>
          <p:nvPr/>
        </p:nvSpPr>
        <p:spPr>
          <a:xfrm>
            <a:off x="162511" y="1863026"/>
            <a:ext cx="485057" cy="4750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3500" dirty="0"/>
              <a:t>DECONSTRUCT 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E23815-37CE-4E00-8F94-999AF9AFC0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639648" y="1903393"/>
            <a:ext cx="11099635" cy="4564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Prefixes are letters which we add to the </a:t>
            </a:r>
            <a:r>
              <a:rPr lang="en-US" sz="2800" b="1" dirty="0">
                <a:solidFill>
                  <a:schemeClr val="tx1"/>
                </a:solidFill>
              </a:rPr>
              <a:t>beginning</a:t>
            </a:r>
            <a:r>
              <a:rPr lang="en-US" sz="2800" dirty="0">
                <a:solidFill>
                  <a:schemeClr val="tx1"/>
                </a:solidFill>
              </a:rPr>
              <a:t> of a word (this is known as the root word).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Adding this prefix makes a new word with a different meaning.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Prefixes can create a new word which is opposite in meaning to the word the prefix is attached to.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Prefixes can also make a word negative or express time, place or manner. </a:t>
            </a:r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xmlns="" id="{D1936D79-54CD-495A-89C4-D8AD78484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75607" y="4397188"/>
            <a:ext cx="2125676" cy="2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1" y="3924125"/>
            <a:ext cx="11430000" cy="122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 we look for prefixes at the beginning of unfamiliar words it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helps us to know what part of the word means.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57201" y="2096938"/>
            <a:ext cx="11430000" cy="15193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It is important that we know the </a:t>
            </a:r>
            <a:r>
              <a:rPr lang="en-US" sz="3000" b="1" dirty="0">
                <a:solidFill>
                  <a:schemeClr val="tx1"/>
                </a:solidFill>
              </a:rPr>
              <a:t>definition</a:t>
            </a:r>
            <a:r>
              <a:rPr lang="en-US" sz="3000" dirty="0">
                <a:solidFill>
                  <a:schemeClr val="tx1"/>
                </a:solidFill>
              </a:rPr>
              <a:t> of the different prefixes.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This allows us to read and understand words that have prefixes.  </a:t>
            </a:r>
          </a:p>
          <a:p>
            <a:pPr algn="ctr"/>
            <a:r>
              <a:rPr lang="en-GB" sz="3000" dirty="0">
                <a:solidFill>
                  <a:schemeClr val="tx1"/>
                </a:solidFill>
              </a:rPr>
              <a:t/>
            </a:r>
            <a:br>
              <a:rPr lang="en-GB" sz="3000" dirty="0">
                <a:solidFill>
                  <a:schemeClr val="tx1"/>
                </a:solidFill>
              </a:rPr>
            </a:b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609" y="5741895"/>
            <a:ext cx="632404" cy="6295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1" y="5428766"/>
            <a:ext cx="11430000" cy="1223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If we use our knowledge of the root word, and any other words in the sentence, then we can work out the meaning of the word with the prefix.</a:t>
            </a:r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35355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Prefixes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235745" y="1810280"/>
            <a:ext cx="9548797" cy="13140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Here are definitions of those prefixes which </a:t>
            </a:r>
            <a:r>
              <a:rPr lang="en-US" sz="2800" b="1" dirty="0">
                <a:solidFill>
                  <a:schemeClr val="tx1"/>
                </a:solidFill>
              </a:rPr>
              <a:t>do not </a:t>
            </a:r>
            <a:r>
              <a:rPr lang="en-US" sz="2800" dirty="0">
                <a:solidFill>
                  <a:schemeClr val="tx1"/>
                </a:solidFill>
              </a:rPr>
              <a:t>require any changes to spelling when added to a root word. 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32282"/>
              </p:ext>
            </p:extLst>
          </p:nvPr>
        </p:nvGraphicFramePr>
        <p:xfrm>
          <a:off x="576259" y="3452920"/>
          <a:ext cx="1000140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1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un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 It gives a negative or opposite force.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apart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 Often has a negative or reversing force.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mis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Means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wrong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incorrect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 It is added to show that an action has been done badly.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542" y="5546327"/>
            <a:ext cx="1164291" cy="11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1379235" y="420961"/>
            <a:ext cx="9015341" cy="946367"/>
          </a:xfrm>
          <a:prstGeom prst="roundRect">
            <a:avLst/>
          </a:prstGeom>
          <a:solidFill>
            <a:srgbClr val="FDFED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Below are examples of how these prefixes change the definition of the root word. </a:t>
            </a:r>
          </a:p>
          <a:p>
            <a:pPr algn="ctr"/>
            <a:endParaRPr lang="en-US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2746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33434"/>
              </p:ext>
            </p:extLst>
          </p:nvPr>
        </p:nvGraphicFramePr>
        <p:xfrm>
          <a:off x="339387" y="1640555"/>
          <a:ext cx="1160160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4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4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Prefix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 word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the c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hange in definition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un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un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describes joy.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By adding the prefix, the new word has the opposite meaning (antonym). It now means sad.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appear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dis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appear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means to become visible. By adding the prefix, the new word means the opposite. It now means to vanish or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to go away from view.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mis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mis</a:t>
                      </a:r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understand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The root word means to know the meaning of something. By adding the prefix, the new word means</a:t>
                      </a:r>
                      <a:r>
                        <a:rPr lang="en-US" sz="26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that someone thinks they know the meaning of something when they do not. </a:t>
                      </a:r>
                      <a:endParaRPr lang="en-US" sz="2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3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2252</Words>
  <Application>Microsoft Office PowerPoint</Application>
  <PresentationFormat>Custom</PresentationFormat>
  <Paragraphs>413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Teachers’ Notes</vt:lpstr>
      <vt:lpstr>Progress across amber – the 4 stage model</vt:lpstr>
      <vt:lpstr>PowerPoint Presentation</vt:lpstr>
      <vt:lpstr>At the root of it</vt:lpstr>
      <vt:lpstr>Prefixes</vt:lpstr>
      <vt:lpstr>Prefixes</vt:lpstr>
      <vt:lpstr>Prefixes</vt:lpstr>
      <vt:lpstr>PowerPoint Presentation</vt:lpstr>
      <vt:lpstr>Prefixes</vt:lpstr>
      <vt:lpstr>PowerPoint Presentation</vt:lpstr>
      <vt:lpstr>Your turn</vt:lpstr>
      <vt:lpstr>Check how you did. </vt:lpstr>
      <vt:lpstr>Prefixes</vt:lpstr>
      <vt:lpstr>PowerPoint Presentation</vt:lpstr>
      <vt:lpstr>Prefixes</vt:lpstr>
      <vt:lpstr>PowerPoint Presentation</vt:lpstr>
      <vt:lpstr>Prefixes</vt:lpstr>
      <vt:lpstr>PowerPoint Presentation</vt:lpstr>
      <vt:lpstr>Your turn</vt:lpstr>
      <vt:lpstr>Check how you did. </vt:lpstr>
      <vt:lpstr>PowerPoint Presentation</vt:lpstr>
      <vt:lpstr>Your turn</vt:lpstr>
      <vt:lpstr>Check how you did.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Jillian Walker</cp:lastModifiedBy>
  <cp:revision>216</cp:revision>
  <dcterms:created xsi:type="dcterms:W3CDTF">2017-03-29T13:14:03Z</dcterms:created>
  <dcterms:modified xsi:type="dcterms:W3CDTF">2020-03-19T11:38:55Z</dcterms:modified>
</cp:coreProperties>
</file>