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8"/>
  </p:notesMasterIdLst>
  <p:sldIdLst>
    <p:sldId id="256" r:id="rId2"/>
    <p:sldId id="285" r:id="rId3"/>
    <p:sldId id="280" r:id="rId4"/>
    <p:sldId id="308" r:id="rId5"/>
    <p:sldId id="309" r:id="rId6"/>
    <p:sldId id="305" r:id="rId7"/>
    <p:sldId id="302" r:id="rId8"/>
    <p:sldId id="303" r:id="rId9"/>
    <p:sldId id="274" r:id="rId10"/>
    <p:sldId id="275" r:id="rId11"/>
    <p:sldId id="276" r:id="rId12"/>
    <p:sldId id="277" r:id="rId13"/>
    <p:sldId id="278" r:id="rId14"/>
    <p:sldId id="272" r:id="rId15"/>
    <p:sldId id="306" r:id="rId16"/>
    <p:sldId id="311" r:id="rId17"/>
    <p:sldId id="287" r:id="rId18"/>
    <p:sldId id="310" r:id="rId19"/>
    <p:sldId id="312" r:id="rId20"/>
    <p:sldId id="298" r:id="rId21"/>
    <p:sldId id="299" r:id="rId22"/>
    <p:sldId id="300" r:id="rId23"/>
    <p:sldId id="301" r:id="rId24"/>
    <p:sldId id="307" r:id="rId25"/>
    <p:sldId id="297" r:id="rId26"/>
    <p:sldId id="293" r:id="rId2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4" d="100"/>
          <a:sy n="114" d="100"/>
        </p:scale>
        <p:origin x="-918"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1F99168-8933-45C5-A18F-A063E2E53BC8}" type="datetimeFigureOut">
              <a:rPr lang="en-GB" smtClean="0"/>
              <a:t>03/11/2017</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E0784EB-6477-43F9-943F-25D25EDF03CE}" type="slidenum">
              <a:rPr lang="en-GB" smtClean="0"/>
              <a:t>‹#›</a:t>
            </a:fld>
            <a:endParaRPr lang="en-GB"/>
          </a:p>
        </p:txBody>
      </p:sp>
    </p:spTree>
    <p:extLst>
      <p:ext uri="{BB962C8B-B14F-4D97-AF65-F5344CB8AC3E}">
        <p14:creationId xmlns:p14="http://schemas.microsoft.com/office/powerpoint/2010/main" val="4016467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E0784EB-6477-43F9-943F-25D25EDF03CE}" type="slidenum">
              <a:rPr lang="en-GB" smtClean="0"/>
              <a:t>3</a:t>
            </a:fld>
            <a:endParaRPr lang="en-GB"/>
          </a:p>
        </p:txBody>
      </p:sp>
    </p:spTree>
    <p:extLst>
      <p:ext uri="{BB962C8B-B14F-4D97-AF65-F5344CB8AC3E}">
        <p14:creationId xmlns:p14="http://schemas.microsoft.com/office/powerpoint/2010/main" val="2763795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There are three main ways in which children’s failure to understand mathematical vocabulary may show itself: </a:t>
            </a:r>
          </a:p>
          <a:p>
            <a:r>
              <a:rPr lang="en-GB" sz="1200" b="0" i="0" u="none" strike="noStrike" kern="1200" baseline="0" dirty="0" smtClean="0">
                <a:solidFill>
                  <a:schemeClr val="tx1"/>
                </a:solidFill>
                <a:latin typeface="+mn-lt"/>
                <a:ea typeface="+mn-ea"/>
                <a:cs typeface="+mn-cs"/>
              </a:rPr>
              <a:t> children do not respond to questions in lessons </a:t>
            </a:r>
          </a:p>
          <a:p>
            <a:r>
              <a:rPr lang="en-GB" sz="1200" b="0" i="0" u="none" strike="noStrike" kern="1200" baseline="0" dirty="0" smtClean="0">
                <a:solidFill>
                  <a:schemeClr val="tx1"/>
                </a:solidFill>
                <a:latin typeface="+mn-lt"/>
                <a:ea typeface="+mn-ea"/>
                <a:cs typeface="+mn-cs"/>
              </a:rPr>
              <a:t> they cannot do a task they are set </a:t>
            </a:r>
          </a:p>
          <a:p>
            <a:r>
              <a:rPr lang="en-GB" sz="1200" b="0" i="0" u="none" strike="noStrike" kern="1200" baseline="0" dirty="0" smtClean="0">
                <a:solidFill>
                  <a:schemeClr val="tx1"/>
                </a:solidFill>
                <a:latin typeface="+mn-lt"/>
                <a:ea typeface="+mn-ea"/>
                <a:cs typeface="+mn-cs"/>
              </a:rPr>
              <a:t> they do poorly in tests. </a:t>
            </a:r>
          </a:p>
          <a:p>
            <a:endParaRPr lang="en-GB" dirty="0"/>
          </a:p>
        </p:txBody>
      </p:sp>
      <p:sp>
        <p:nvSpPr>
          <p:cNvPr id="4" name="Slide Number Placeholder 3"/>
          <p:cNvSpPr>
            <a:spLocks noGrp="1"/>
          </p:cNvSpPr>
          <p:nvPr>
            <p:ph type="sldNum" sz="quarter" idx="10"/>
          </p:nvPr>
        </p:nvSpPr>
        <p:spPr/>
        <p:txBody>
          <a:bodyPr/>
          <a:lstStyle/>
          <a:p>
            <a:fld id="{0E0784EB-6477-43F9-943F-25D25EDF03CE}" type="slidenum">
              <a:rPr lang="en-GB" smtClean="0"/>
              <a:t>17</a:t>
            </a:fld>
            <a:endParaRPr lang="en-GB"/>
          </a:p>
        </p:txBody>
      </p:sp>
    </p:spTree>
    <p:extLst>
      <p:ext uri="{BB962C8B-B14F-4D97-AF65-F5344CB8AC3E}">
        <p14:creationId xmlns:p14="http://schemas.microsoft.com/office/powerpoint/2010/main" val="1458035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3981FA55-8006-4490-A347-B3192F214859}" type="datetimeFigureOut">
              <a:rPr lang="en-GB" smtClean="0"/>
              <a:t>03/11/2017</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11" name="Slide Number Placeholder 10"/>
          <p:cNvSpPr>
            <a:spLocks noGrp="1"/>
          </p:cNvSpPr>
          <p:nvPr>
            <p:ph type="sldNum" sz="quarter" idx="12"/>
          </p:nvPr>
        </p:nvSpPr>
        <p:spPr/>
        <p:txBody>
          <a:bodyPr/>
          <a:lstStyle>
            <a:extLst/>
          </a:lstStyle>
          <a:p>
            <a:fld id="{909D731E-BA5E-4543-ABA5-607A421540B0}"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981FA55-8006-4490-A347-B3192F214859}" type="datetimeFigureOut">
              <a:rPr lang="en-GB" smtClean="0"/>
              <a:t>03/11/2017</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909D731E-BA5E-4543-ABA5-607A421540B0}"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981FA55-8006-4490-A347-B3192F214859}" type="datetimeFigureOut">
              <a:rPr lang="en-GB" smtClean="0"/>
              <a:t>03/11/2017</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909D731E-BA5E-4543-ABA5-607A421540B0}" type="slidenum">
              <a:rPr lang="en-GB" smtClean="0"/>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两栏内容">
    <p:spTree>
      <p:nvGrpSpPr>
        <p:cNvPr id="1" name=""/>
        <p:cNvGrpSpPr/>
        <p:nvPr/>
      </p:nvGrpSpPr>
      <p:grpSpPr>
        <a:xfrm>
          <a:off x="0" y="0"/>
          <a:ext cx="0" cy="0"/>
          <a:chOff x="0" y="0"/>
          <a:chExt cx="0" cy="0"/>
        </a:xfrm>
      </p:grpSpPr>
      <p:grpSp>
        <p:nvGrpSpPr>
          <p:cNvPr id="2" name="组合 7"/>
          <p:cNvGrpSpPr>
            <a:grpSpLocks/>
          </p:cNvGrpSpPr>
          <p:nvPr userDrawn="1"/>
        </p:nvGrpSpPr>
        <p:grpSpPr bwMode="auto">
          <a:xfrm>
            <a:off x="-55563" y="1"/>
            <a:ext cx="1541463" cy="785284"/>
            <a:chOff x="-142846" y="-250538"/>
            <a:chExt cx="4668067" cy="1782764"/>
          </a:xfrm>
        </p:grpSpPr>
        <p:sp>
          <p:nvSpPr>
            <p:cNvPr id="3" name="Freeform 6"/>
            <p:cNvSpPr>
              <a:spLocks/>
            </p:cNvSpPr>
            <p:nvPr/>
          </p:nvSpPr>
          <p:spPr bwMode="auto">
            <a:xfrm>
              <a:off x="3265661" y="32976"/>
              <a:ext cx="350948" cy="341174"/>
            </a:xfrm>
            <a:custGeom>
              <a:avLst/>
              <a:gdLst>
                <a:gd name="T0" fmla="*/ 125 w 128"/>
                <a:gd name="T1" fmla="*/ 55 h 123"/>
                <a:gd name="T2" fmla="*/ 95 w 128"/>
                <a:gd name="T3" fmla="*/ 48 h 123"/>
                <a:gd name="T4" fmla="*/ 65 w 128"/>
                <a:gd name="T5" fmla="*/ 22 h 123"/>
                <a:gd name="T6" fmla="*/ 44 w 128"/>
                <a:gd name="T7" fmla="*/ 2 h 123"/>
                <a:gd name="T8" fmla="*/ 12 w 128"/>
                <a:gd name="T9" fmla="*/ 26 h 123"/>
                <a:gd name="T10" fmla="*/ 3 w 128"/>
                <a:gd name="T11" fmla="*/ 70 h 123"/>
                <a:gd name="T12" fmla="*/ 19 w 128"/>
                <a:gd name="T13" fmla="*/ 106 h 123"/>
                <a:gd name="T14" fmla="*/ 58 w 128"/>
                <a:gd name="T15" fmla="*/ 122 h 123"/>
                <a:gd name="T16" fmla="*/ 109 w 128"/>
                <a:gd name="T17" fmla="*/ 100 h 123"/>
                <a:gd name="T18" fmla="*/ 125 w 128"/>
                <a:gd name="T19" fmla="*/ 5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3">
                  <a:moveTo>
                    <a:pt x="125" y="55"/>
                  </a:moveTo>
                  <a:cubicBezTo>
                    <a:pt x="122" y="39"/>
                    <a:pt x="106" y="40"/>
                    <a:pt x="95" y="48"/>
                  </a:cubicBezTo>
                  <a:cubicBezTo>
                    <a:pt x="98" y="30"/>
                    <a:pt x="82" y="13"/>
                    <a:pt x="65" y="22"/>
                  </a:cubicBezTo>
                  <a:cubicBezTo>
                    <a:pt x="62" y="12"/>
                    <a:pt x="56" y="0"/>
                    <a:pt x="44" y="2"/>
                  </a:cubicBezTo>
                  <a:cubicBezTo>
                    <a:pt x="30" y="4"/>
                    <a:pt x="19" y="16"/>
                    <a:pt x="12" y="26"/>
                  </a:cubicBezTo>
                  <a:cubicBezTo>
                    <a:pt x="2" y="40"/>
                    <a:pt x="0" y="54"/>
                    <a:pt x="3" y="70"/>
                  </a:cubicBezTo>
                  <a:cubicBezTo>
                    <a:pt x="5" y="78"/>
                    <a:pt x="10" y="98"/>
                    <a:pt x="19" y="106"/>
                  </a:cubicBezTo>
                  <a:cubicBezTo>
                    <a:pt x="23" y="122"/>
                    <a:pt x="44" y="123"/>
                    <a:pt x="58" y="122"/>
                  </a:cubicBezTo>
                  <a:cubicBezTo>
                    <a:pt x="76" y="120"/>
                    <a:pt x="97" y="113"/>
                    <a:pt x="109" y="100"/>
                  </a:cubicBezTo>
                  <a:cubicBezTo>
                    <a:pt x="120" y="89"/>
                    <a:pt x="128" y="70"/>
                    <a:pt x="125" y="55"/>
                  </a:cubicBezTo>
                  <a:close/>
                </a:path>
              </a:pathLst>
            </a:custGeom>
            <a:solidFill>
              <a:srgbClr val="FF9D99"/>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4" name="Freeform 7"/>
            <p:cNvSpPr>
              <a:spLocks/>
            </p:cNvSpPr>
            <p:nvPr/>
          </p:nvSpPr>
          <p:spPr bwMode="auto">
            <a:xfrm>
              <a:off x="169642" y="888317"/>
              <a:ext cx="259604" cy="297928"/>
            </a:xfrm>
            <a:custGeom>
              <a:avLst/>
              <a:gdLst>
                <a:gd name="T0" fmla="*/ 40 w 95"/>
                <a:gd name="T1" fmla="*/ 1 h 108"/>
                <a:gd name="T2" fmla="*/ 39 w 95"/>
                <a:gd name="T3" fmla="*/ 2 h 108"/>
                <a:gd name="T4" fmla="*/ 39 w 95"/>
                <a:gd name="T5" fmla="*/ 2 h 108"/>
                <a:gd name="T6" fmla="*/ 38 w 95"/>
                <a:gd name="T7" fmla="*/ 3 h 108"/>
                <a:gd name="T8" fmla="*/ 37 w 95"/>
                <a:gd name="T9" fmla="*/ 3 h 108"/>
                <a:gd name="T10" fmla="*/ 3 w 95"/>
                <a:gd name="T11" fmla="*/ 76 h 108"/>
                <a:gd name="T12" fmla="*/ 11 w 95"/>
                <a:gd name="T13" fmla="*/ 102 h 108"/>
                <a:gd name="T14" fmla="*/ 27 w 95"/>
                <a:gd name="T15" fmla="*/ 95 h 108"/>
                <a:gd name="T16" fmla="*/ 36 w 95"/>
                <a:gd name="T17" fmla="*/ 103 h 108"/>
                <a:gd name="T18" fmla="*/ 52 w 95"/>
                <a:gd name="T19" fmla="*/ 97 h 108"/>
                <a:gd name="T20" fmla="*/ 66 w 95"/>
                <a:gd name="T21" fmla="*/ 105 h 108"/>
                <a:gd name="T22" fmla="*/ 78 w 95"/>
                <a:gd name="T23" fmla="*/ 95 h 108"/>
                <a:gd name="T24" fmla="*/ 78 w 95"/>
                <a:gd name="T25" fmla="*/ 93 h 108"/>
                <a:gd name="T26" fmla="*/ 40 w 95"/>
                <a:gd name="T27" fmla="*/ 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108">
                  <a:moveTo>
                    <a:pt x="40" y="1"/>
                  </a:moveTo>
                  <a:cubicBezTo>
                    <a:pt x="39" y="0"/>
                    <a:pt x="38" y="1"/>
                    <a:pt x="39" y="2"/>
                  </a:cubicBezTo>
                  <a:cubicBezTo>
                    <a:pt x="39" y="2"/>
                    <a:pt x="39" y="2"/>
                    <a:pt x="39" y="2"/>
                  </a:cubicBezTo>
                  <a:cubicBezTo>
                    <a:pt x="39" y="2"/>
                    <a:pt x="38" y="3"/>
                    <a:pt x="38" y="3"/>
                  </a:cubicBezTo>
                  <a:cubicBezTo>
                    <a:pt x="38" y="3"/>
                    <a:pt x="37" y="2"/>
                    <a:pt x="37" y="3"/>
                  </a:cubicBezTo>
                  <a:cubicBezTo>
                    <a:pt x="9" y="15"/>
                    <a:pt x="0" y="48"/>
                    <a:pt x="3" y="76"/>
                  </a:cubicBezTo>
                  <a:cubicBezTo>
                    <a:pt x="4" y="84"/>
                    <a:pt x="4" y="96"/>
                    <a:pt x="11" y="102"/>
                  </a:cubicBezTo>
                  <a:cubicBezTo>
                    <a:pt x="16" y="108"/>
                    <a:pt x="23" y="100"/>
                    <a:pt x="27" y="95"/>
                  </a:cubicBezTo>
                  <a:cubicBezTo>
                    <a:pt x="29" y="99"/>
                    <a:pt x="31" y="103"/>
                    <a:pt x="36" y="103"/>
                  </a:cubicBezTo>
                  <a:cubicBezTo>
                    <a:pt x="42" y="103"/>
                    <a:pt x="44" y="95"/>
                    <a:pt x="52" y="97"/>
                  </a:cubicBezTo>
                  <a:cubicBezTo>
                    <a:pt x="57" y="98"/>
                    <a:pt x="61" y="105"/>
                    <a:pt x="66" y="105"/>
                  </a:cubicBezTo>
                  <a:cubicBezTo>
                    <a:pt x="72" y="105"/>
                    <a:pt x="75" y="100"/>
                    <a:pt x="78" y="95"/>
                  </a:cubicBezTo>
                  <a:cubicBezTo>
                    <a:pt x="79" y="95"/>
                    <a:pt x="78" y="94"/>
                    <a:pt x="78" y="93"/>
                  </a:cubicBezTo>
                  <a:cubicBezTo>
                    <a:pt x="95" y="61"/>
                    <a:pt x="71" y="15"/>
                    <a:pt x="40" y="1"/>
                  </a:cubicBezTo>
                  <a:close/>
                </a:path>
              </a:pathLst>
            </a:custGeom>
            <a:solidFill>
              <a:srgbClr val="FEC160"/>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5" name="Freeform 8"/>
            <p:cNvSpPr>
              <a:spLocks/>
            </p:cNvSpPr>
            <p:nvPr/>
          </p:nvSpPr>
          <p:spPr bwMode="auto">
            <a:xfrm>
              <a:off x="573470" y="821043"/>
              <a:ext cx="182684" cy="197015"/>
            </a:xfrm>
            <a:custGeom>
              <a:avLst/>
              <a:gdLst>
                <a:gd name="T0" fmla="*/ 13 w 67"/>
                <a:gd name="T1" fmla="*/ 0 h 71"/>
                <a:gd name="T2" fmla="*/ 11 w 67"/>
                <a:gd name="T3" fmla="*/ 0 h 71"/>
                <a:gd name="T4" fmla="*/ 11 w 67"/>
                <a:gd name="T5" fmla="*/ 0 h 71"/>
                <a:gd name="T6" fmla="*/ 10 w 67"/>
                <a:gd name="T7" fmla="*/ 1 h 71"/>
                <a:gd name="T8" fmla="*/ 11 w 67"/>
                <a:gd name="T9" fmla="*/ 0 h 71"/>
                <a:gd name="T10" fmla="*/ 10 w 67"/>
                <a:gd name="T11" fmla="*/ 0 h 71"/>
                <a:gd name="T12" fmla="*/ 9 w 67"/>
                <a:gd name="T13" fmla="*/ 3 h 71"/>
                <a:gd name="T14" fmla="*/ 9 w 67"/>
                <a:gd name="T15" fmla="*/ 4 h 71"/>
                <a:gd name="T16" fmla="*/ 4 w 67"/>
                <a:gd name="T17" fmla="*/ 53 h 71"/>
                <a:gd name="T18" fmla="*/ 38 w 67"/>
                <a:gd name="T19" fmla="*/ 65 h 71"/>
                <a:gd name="T20" fmla="*/ 13 w 67"/>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71">
                  <a:moveTo>
                    <a:pt x="13" y="0"/>
                  </a:moveTo>
                  <a:cubicBezTo>
                    <a:pt x="12" y="0"/>
                    <a:pt x="11" y="0"/>
                    <a:pt x="11" y="0"/>
                  </a:cubicBezTo>
                  <a:cubicBezTo>
                    <a:pt x="11" y="0"/>
                    <a:pt x="11" y="0"/>
                    <a:pt x="11" y="0"/>
                  </a:cubicBezTo>
                  <a:cubicBezTo>
                    <a:pt x="11" y="0"/>
                    <a:pt x="11" y="1"/>
                    <a:pt x="10" y="1"/>
                  </a:cubicBezTo>
                  <a:cubicBezTo>
                    <a:pt x="10" y="1"/>
                    <a:pt x="11" y="0"/>
                    <a:pt x="11" y="0"/>
                  </a:cubicBezTo>
                  <a:cubicBezTo>
                    <a:pt x="11" y="0"/>
                    <a:pt x="10" y="0"/>
                    <a:pt x="10" y="0"/>
                  </a:cubicBezTo>
                  <a:cubicBezTo>
                    <a:pt x="10" y="1"/>
                    <a:pt x="10" y="2"/>
                    <a:pt x="9" y="3"/>
                  </a:cubicBezTo>
                  <a:cubicBezTo>
                    <a:pt x="9" y="3"/>
                    <a:pt x="9" y="4"/>
                    <a:pt x="9" y="4"/>
                  </a:cubicBezTo>
                  <a:cubicBezTo>
                    <a:pt x="4" y="20"/>
                    <a:pt x="0" y="37"/>
                    <a:pt x="4" y="53"/>
                  </a:cubicBezTo>
                  <a:cubicBezTo>
                    <a:pt x="8" y="67"/>
                    <a:pt x="25" y="71"/>
                    <a:pt x="38" y="65"/>
                  </a:cubicBezTo>
                  <a:cubicBezTo>
                    <a:pt x="67" y="51"/>
                    <a:pt x="32" y="7"/>
                    <a:pt x="13" y="0"/>
                  </a:cubicBezTo>
                  <a:close/>
                </a:path>
              </a:pathLst>
            </a:custGeom>
            <a:solidFill>
              <a:srgbClr val="FF7862"/>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6" name="Freeform 13"/>
            <p:cNvSpPr>
              <a:spLocks/>
            </p:cNvSpPr>
            <p:nvPr/>
          </p:nvSpPr>
          <p:spPr bwMode="auto">
            <a:xfrm>
              <a:off x="2227244" y="388567"/>
              <a:ext cx="360563" cy="374813"/>
            </a:xfrm>
            <a:custGeom>
              <a:avLst/>
              <a:gdLst>
                <a:gd name="T0" fmla="*/ 67 w 132"/>
                <a:gd name="T1" fmla="*/ 125 h 136"/>
                <a:gd name="T2" fmla="*/ 15 w 132"/>
                <a:gd name="T3" fmla="*/ 125 h 136"/>
                <a:gd name="T4" fmla="*/ 0 w 132"/>
                <a:gd name="T5" fmla="*/ 85 h 136"/>
                <a:gd name="T6" fmla="*/ 16 w 132"/>
                <a:gd name="T7" fmla="*/ 37 h 136"/>
                <a:gd name="T8" fmla="*/ 16 w 132"/>
                <a:gd name="T9" fmla="*/ 36 h 136"/>
                <a:gd name="T10" fmla="*/ 39 w 132"/>
                <a:gd name="T11" fmla="*/ 13 h 136"/>
                <a:gd name="T12" fmla="*/ 61 w 132"/>
                <a:gd name="T13" fmla="*/ 1 h 136"/>
                <a:gd name="T14" fmla="*/ 71 w 132"/>
                <a:gd name="T15" fmla="*/ 25 h 136"/>
                <a:gd name="T16" fmla="*/ 76 w 132"/>
                <a:gd name="T17" fmla="*/ 26 h 136"/>
                <a:gd name="T18" fmla="*/ 76 w 132"/>
                <a:gd name="T19" fmla="*/ 24 h 136"/>
                <a:gd name="T20" fmla="*/ 76 w 132"/>
                <a:gd name="T21" fmla="*/ 24 h 136"/>
                <a:gd name="T22" fmla="*/ 82 w 132"/>
                <a:gd name="T23" fmla="*/ 17 h 136"/>
                <a:gd name="T24" fmla="*/ 92 w 132"/>
                <a:gd name="T25" fmla="*/ 12 h 136"/>
                <a:gd name="T26" fmla="*/ 104 w 132"/>
                <a:gd name="T27" fmla="*/ 32 h 136"/>
                <a:gd name="T28" fmla="*/ 107 w 132"/>
                <a:gd name="T29" fmla="*/ 34 h 136"/>
                <a:gd name="T30" fmla="*/ 107 w 132"/>
                <a:gd name="T31" fmla="*/ 34 h 136"/>
                <a:gd name="T32" fmla="*/ 109 w 132"/>
                <a:gd name="T33" fmla="*/ 33 h 136"/>
                <a:gd name="T34" fmla="*/ 123 w 132"/>
                <a:gd name="T35" fmla="*/ 29 h 136"/>
                <a:gd name="T36" fmla="*/ 130 w 132"/>
                <a:gd name="T37" fmla="*/ 41 h 136"/>
                <a:gd name="T38" fmla="*/ 127 w 132"/>
                <a:gd name="T39" fmla="*/ 66 h 136"/>
                <a:gd name="T40" fmla="*/ 115 w 132"/>
                <a:gd name="T41" fmla="*/ 87 h 136"/>
                <a:gd name="T42" fmla="*/ 115 w 132"/>
                <a:gd name="T43" fmla="*/ 87 h 136"/>
                <a:gd name="T44" fmla="*/ 67 w 132"/>
                <a:gd name="T45" fmla="*/ 12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2" h="136">
                  <a:moveTo>
                    <a:pt x="67" y="125"/>
                  </a:moveTo>
                  <a:cubicBezTo>
                    <a:pt x="51" y="131"/>
                    <a:pt x="31" y="136"/>
                    <a:pt x="15" y="125"/>
                  </a:cubicBezTo>
                  <a:cubicBezTo>
                    <a:pt x="3" y="116"/>
                    <a:pt x="0" y="99"/>
                    <a:pt x="0" y="85"/>
                  </a:cubicBezTo>
                  <a:cubicBezTo>
                    <a:pt x="0" y="67"/>
                    <a:pt x="8" y="53"/>
                    <a:pt x="16" y="37"/>
                  </a:cubicBezTo>
                  <a:cubicBezTo>
                    <a:pt x="16" y="37"/>
                    <a:pt x="16" y="36"/>
                    <a:pt x="16" y="36"/>
                  </a:cubicBezTo>
                  <a:cubicBezTo>
                    <a:pt x="23" y="28"/>
                    <a:pt x="31" y="20"/>
                    <a:pt x="39" y="13"/>
                  </a:cubicBezTo>
                  <a:cubicBezTo>
                    <a:pt x="46" y="8"/>
                    <a:pt x="53" y="3"/>
                    <a:pt x="61" y="1"/>
                  </a:cubicBezTo>
                  <a:cubicBezTo>
                    <a:pt x="73" y="0"/>
                    <a:pt x="72" y="18"/>
                    <a:pt x="71" y="25"/>
                  </a:cubicBezTo>
                  <a:cubicBezTo>
                    <a:pt x="71" y="28"/>
                    <a:pt x="76" y="28"/>
                    <a:pt x="76" y="26"/>
                  </a:cubicBezTo>
                  <a:cubicBezTo>
                    <a:pt x="76" y="25"/>
                    <a:pt x="76" y="24"/>
                    <a:pt x="76" y="24"/>
                  </a:cubicBezTo>
                  <a:cubicBezTo>
                    <a:pt x="76" y="24"/>
                    <a:pt x="76" y="24"/>
                    <a:pt x="76" y="24"/>
                  </a:cubicBezTo>
                  <a:cubicBezTo>
                    <a:pt x="79" y="22"/>
                    <a:pt x="80" y="19"/>
                    <a:pt x="82" y="17"/>
                  </a:cubicBezTo>
                  <a:cubicBezTo>
                    <a:pt x="85" y="14"/>
                    <a:pt x="89" y="13"/>
                    <a:pt x="92" y="12"/>
                  </a:cubicBezTo>
                  <a:cubicBezTo>
                    <a:pt x="104" y="10"/>
                    <a:pt x="105" y="24"/>
                    <a:pt x="104" y="32"/>
                  </a:cubicBezTo>
                  <a:cubicBezTo>
                    <a:pt x="104" y="33"/>
                    <a:pt x="105" y="34"/>
                    <a:pt x="107" y="34"/>
                  </a:cubicBezTo>
                  <a:cubicBezTo>
                    <a:pt x="107" y="34"/>
                    <a:pt x="107" y="34"/>
                    <a:pt x="107" y="34"/>
                  </a:cubicBezTo>
                  <a:cubicBezTo>
                    <a:pt x="108" y="34"/>
                    <a:pt x="109" y="33"/>
                    <a:pt x="109" y="33"/>
                  </a:cubicBezTo>
                  <a:cubicBezTo>
                    <a:pt x="113" y="29"/>
                    <a:pt x="118" y="25"/>
                    <a:pt x="123" y="29"/>
                  </a:cubicBezTo>
                  <a:cubicBezTo>
                    <a:pt x="127" y="32"/>
                    <a:pt x="128" y="37"/>
                    <a:pt x="130" y="41"/>
                  </a:cubicBezTo>
                  <a:cubicBezTo>
                    <a:pt x="132" y="49"/>
                    <a:pt x="130" y="58"/>
                    <a:pt x="127" y="66"/>
                  </a:cubicBezTo>
                  <a:cubicBezTo>
                    <a:pt x="124" y="73"/>
                    <a:pt x="119" y="80"/>
                    <a:pt x="115" y="87"/>
                  </a:cubicBezTo>
                  <a:cubicBezTo>
                    <a:pt x="115" y="87"/>
                    <a:pt x="115" y="87"/>
                    <a:pt x="115" y="87"/>
                  </a:cubicBezTo>
                  <a:cubicBezTo>
                    <a:pt x="103" y="106"/>
                    <a:pt x="89" y="117"/>
                    <a:pt x="67" y="125"/>
                  </a:cubicBezTo>
                  <a:close/>
                </a:path>
              </a:pathLst>
            </a:custGeom>
            <a:solidFill>
              <a:srgbClr val="FF7862"/>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7" name="Freeform 14"/>
            <p:cNvSpPr>
              <a:spLocks/>
            </p:cNvSpPr>
            <p:nvPr/>
          </p:nvSpPr>
          <p:spPr bwMode="auto">
            <a:xfrm>
              <a:off x="342711" y="-250538"/>
              <a:ext cx="754776" cy="586245"/>
            </a:xfrm>
            <a:custGeom>
              <a:avLst/>
              <a:gdLst>
                <a:gd name="T0" fmla="*/ 267 w 274"/>
                <a:gd name="T1" fmla="*/ 142 h 213"/>
                <a:gd name="T2" fmla="*/ 236 w 274"/>
                <a:gd name="T3" fmla="*/ 131 h 213"/>
                <a:gd name="T4" fmla="*/ 233 w 274"/>
                <a:gd name="T5" fmla="*/ 99 h 213"/>
                <a:gd name="T6" fmla="*/ 210 w 274"/>
                <a:gd name="T7" fmla="*/ 92 h 213"/>
                <a:gd name="T8" fmla="*/ 200 w 274"/>
                <a:gd name="T9" fmla="*/ 52 h 213"/>
                <a:gd name="T10" fmla="*/ 166 w 274"/>
                <a:gd name="T11" fmla="*/ 52 h 213"/>
                <a:gd name="T12" fmla="*/ 162 w 274"/>
                <a:gd name="T13" fmla="*/ 19 h 213"/>
                <a:gd name="T14" fmla="*/ 111 w 274"/>
                <a:gd name="T15" fmla="*/ 36 h 213"/>
                <a:gd name="T16" fmla="*/ 56 w 274"/>
                <a:gd name="T17" fmla="*/ 26 h 213"/>
                <a:gd name="T18" fmla="*/ 26 w 274"/>
                <a:gd name="T19" fmla="*/ 19 h 213"/>
                <a:gd name="T20" fmla="*/ 0 w 274"/>
                <a:gd name="T21" fmla="*/ 75 h 213"/>
                <a:gd name="T22" fmla="*/ 25 w 274"/>
                <a:gd name="T23" fmla="*/ 139 h 213"/>
                <a:gd name="T24" fmla="*/ 79 w 274"/>
                <a:gd name="T25" fmla="*/ 182 h 213"/>
                <a:gd name="T26" fmla="*/ 79 w 274"/>
                <a:gd name="T27" fmla="*/ 183 h 213"/>
                <a:gd name="T28" fmla="*/ 143 w 274"/>
                <a:gd name="T29" fmla="*/ 204 h 213"/>
                <a:gd name="T30" fmla="*/ 221 w 274"/>
                <a:gd name="T31" fmla="*/ 209 h 213"/>
                <a:gd name="T32" fmla="*/ 269 w 274"/>
                <a:gd name="T33" fmla="*/ 176 h 213"/>
                <a:gd name="T34" fmla="*/ 267 w 274"/>
                <a:gd name="T35" fmla="*/ 14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 h="213">
                  <a:moveTo>
                    <a:pt x="267" y="142"/>
                  </a:moveTo>
                  <a:cubicBezTo>
                    <a:pt x="260" y="132"/>
                    <a:pt x="248" y="130"/>
                    <a:pt x="236" y="131"/>
                  </a:cubicBezTo>
                  <a:cubicBezTo>
                    <a:pt x="242" y="122"/>
                    <a:pt x="237" y="107"/>
                    <a:pt x="233" y="99"/>
                  </a:cubicBezTo>
                  <a:cubicBezTo>
                    <a:pt x="228" y="90"/>
                    <a:pt x="219" y="88"/>
                    <a:pt x="210" y="92"/>
                  </a:cubicBezTo>
                  <a:cubicBezTo>
                    <a:pt x="213" y="78"/>
                    <a:pt x="210" y="63"/>
                    <a:pt x="200" y="52"/>
                  </a:cubicBezTo>
                  <a:cubicBezTo>
                    <a:pt x="191" y="42"/>
                    <a:pt x="176" y="44"/>
                    <a:pt x="166" y="52"/>
                  </a:cubicBezTo>
                  <a:cubicBezTo>
                    <a:pt x="171" y="41"/>
                    <a:pt x="173" y="27"/>
                    <a:pt x="162" y="19"/>
                  </a:cubicBezTo>
                  <a:cubicBezTo>
                    <a:pt x="144" y="6"/>
                    <a:pt x="123" y="23"/>
                    <a:pt x="111" y="36"/>
                  </a:cubicBezTo>
                  <a:cubicBezTo>
                    <a:pt x="102" y="12"/>
                    <a:pt x="69" y="0"/>
                    <a:pt x="56" y="26"/>
                  </a:cubicBezTo>
                  <a:cubicBezTo>
                    <a:pt x="51" y="14"/>
                    <a:pt x="39" y="12"/>
                    <a:pt x="26" y="19"/>
                  </a:cubicBezTo>
                  <a:cubicBezTo>
                    <a:pt x="7" y="29"/>
                    <a:pt x="0" y="54"/>
                    <a:pt x="0" y="75"/>
                  </a:cubicBezTo>
                  <a:cubicBezTo>
                    <a:pt x="0" y="97"/>
                    <a:pt x="11" y="121"/>
                    <a:pt x="25" y="139"/>
                  </a:cubicBezTo>
                  <a:cubicBezTo>
                    <a:pt x="38" y="158"/>
                    <a:pt x="58" y="172"/>
                    <a:pt x="79" y="182"/>
                  </a:cubicBezTo>
                  <a:cubicBezTo>
                    <a:pt x="79" y="182"/>
                    <a:pt x="79" y="183"/>
                    <a:pt x="79" y="183"/>
                  </a:cubicBezTo>
                  <a:cubicBezTo>
                    <a:pt x="97" y="195"/>
                    <a:pt x="122" y="200"/>
                    <a:pt x="143" y="204"/>
                  </a:cubicBezTo>
                  <a:cubicBezTo>
                    <a:pt x="168" y="210"/>
                    <a:pt x="195" y="213"/>
                    <a:pt x="221" y="209"/>
                  </a:cubicBezTo>
                  <a:cubicBezTo>
                    <a:pt x="242" y="206"/>
                    <a:pt x="261" y="196"/>
                    <a:pt x="269" y="176"/>
                  </a:cubicBezTo>
                  <a:cubicBezTo>
                    <a:pt x="273" y="166"/>
                    <a:pt x="274" y="151"/>
                    <a:pt x="267" y="142"/>
                  </a:cubicBezTo>
                  <a:close/>
                </a:path>
              </a:pathLst>
            </a:custGeom>
            <a:solidFill>
              <a:srgbClr val="E5405D"/>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8" name="Freeform 15"/>
            <p:cNvSpPr>
              <a:spLocks/>
            </p:cNvSpPr>
            <p:nvPr/>
          </p:nvSpPr>
          <p:spPr bwMode="auto">
            <a:xfrm>
              <a:off x="357135" y="-111183"/>
              <a:ext cx="658624" cy="442087"/>
            </a:xfrm>
            <a:custGeom>
              <a:avLst/>
              <a:gdLst>
                <a:gd name="T0" fmla="*/ 214 w 240"/>
                <a:gd name="T1" fmla="*/ 117 h 162"/>
                <a:gd name="T2" fmla="*/ 214 w 240"/>
                <a:gd name="T3" fmla="*/ 93 h 162"/>
                <a:gd name="T4" fmla="*/ 187 w 240"/>
                <a:gd name="T5" fmla="*/ 91 h 162"/>
                <a:gd name="T6" fmla="*/ 164 w 240"/>
                <a:gd name="T7" fmla="*/ 52 h 162"/>
                <a:gd name="T8" fmla="*/ 156 w 240"/>
                <a:gd name="T9" fmla="*/ 27 h 162"/>
                <a:gd name="T10" fmla="*/ 127 w 240"/>
                <a:gd name="T11" fmla="*/ 33 h 162"/>
                <a:gd name="T12" fmla="*/ 86 w 240"/>
                <a:gd name="T13" fmla="*/ 19 h 162"/>
                <a:gd name="T14" fmla="*/ 65 w 240"/>
                <a:gd name="T15" fmla="*/ 2 h 162"/>
                <a:gd name="T16" fmla="*/ 46 w 240"/>
                <a:gd name="T17" fmla="*/ 15 h 162"/>
                <a:gd name="T18" fmla="*/ 46 w 240"/>
                <a:gd name="T19" fmla="*/ 15 h 162"/>
                <a:gd name="T20" fmla="*/ 10 w 240"/>
                <a:gd name="T21" fmla="*/ 9 h 162"/>
                <a:gd name="T22" fmla="*/ 2 w 240"/>
                <a:gd name="T23" fmla="*/ 47 h 162"/>
                <a:gd name="T24" fmla="*/ 24 w 240"/>
                <a:gd name="T25" fmla="*/ 96 h 162"/>
                <a:gd name="T26" fmla="*/ 68 w 240"/>
                <a:gd name="T27" fmla="*/ 134 h 162"/>
                <a:gd name="T28" fmla="*/ 69 w 240"/>
                <a:gd name="T29" fmla="*/ 133 h 162"/>
                <a:gd name="T30" fmla="*/ 92 w 240"/>
                <a:gd name="T31" fmla="*/ 143 h 162"/>
                <a:gd name="T32" fmla="*/ 132 w 240"/>
                <a:gd name="T33" fmla="*/ 155 h 162"/>
                <a:gd name="T34" fmla="*/ 197 w 240"/>
                <a:gd name="T35" fmla="*/ 160 h 162"/>
                <a:gd name="T36" fmla="*/ 238 w 240"/>
                <a:gd name="T37" fmla="*/ 134 h 162"/>
                <a:gd name="T38" fmla="*/ 214 w 240"/>
                <a:gd name="T39" fmla="*/ 117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0" h="162">
                  <a:moveTo>
                    <a:pt x="214" y="117"/>
                  </a:moveTo>
                  <a:cubicBezTo>
                    <a:pt x="219" y="109"/>
                    <a:pt x="221" y="100"/>
                    <a:pt x="214" y="93"/>
                  </a:cubicBezTo>
                  <a:cubicBezTo>
                    <a:pt x="207" y="87"/>
                    <a:pt x="196" y="88"/>
                    <a:pt x="187" y="91"/>
                  </a:cubicBezTo>
                  <a:cubicBezTo>
                    <a:pt x="195" y="71"/>
                    <a:pt x="185" y="39"/>
                    <a:pt x="164" y="52"/>
                  </a:cubicBezTo>
                  <a:cubicBezTo>
                    <a:pt x="167" y="43"/>
                    <a:pt x="167" y="32"/>
                    <a:pt x="156" y="27"/>
                  </a:cubicBezTo>
                  <a:cubicBezTo>
                    <a:pt x="147" y="22"/>
                    <a:pt x="135" y="26"/>
                    <a:pt x="127" y="33"/>
                  </a:cubicBezTo>
                  <a:cubicBezTo>
                    <a:pt x="127" y="9"/>
                    <a:pt x="101" y="5"/>
                    <a:pt x="86" y="19"/>
                  </a:cubicBezTo>
                  <a:cubicBezTo>
                    <a:pt x="82" y="10"/>
                    <a:pt x="75" y="3"/>
                    <a:pt x="65" y="2"/>
                  </a:cubicBezTo>
                  <a:cubicBezTo>
                    <a:pt x="56" y="0"/>
                    <a:pt x="47" y="5"/>
                    <a:pt x="46" y="15"/>
                  </a:cubicBezTo>
                  <a:cubicBezTo>
                    <a:pt x="46" y="15"/>
                    <a:pt x="46" y="15"/>
                    <a:pt x="46" y="15"/>
                  </a:cubicBezTo>
                  <a:cubicBezTo>
                    <a:pt x="36" y="7"/>
                    <a:pt x="22" y="0"/>
                    <a:pt x="10" y="9"/>
                  </a:cubicBezTo>
                  <a:cubicBezTo>
                    <a:pt x="0" y="17"/>
                    <a:pt x="0" y="35"/>
                    <a:pt x="2" y="47"/>
                  </a:cubicBezTo>
                  <a:cubicBezTo>
                    <a:pt x="4" y="65"/>
                    <a:pt x="13" y="82"/>
                    <a:pt x="24" y="96"/>
                  </a:cubicBezTo>
                  <a:cubicBezTo>
                    <a:pt x="35" y="111"/>
                    <a:pt x="50" y="128"/>
                    <a:pt x="68" y="134"/>
                  </a:cubicBezTo>
                  <a:cubicBezTo>
                    <a:pt x="69" y="134"/>
                    <a:pt x="69" y="134"/>
                    <a:pt x="69" y="133"/>
                  </a:cubicBezTo>
                  <a:cubicBezTo>
                    <a:pt x="75" y="138"/>
                    <a:pt x="86" y="141"/>
                    <a:pt x="92" y="143"/>
                  </a:cubicBezTo>
                  <a:cubicBezTo>
                    <a:pt x="105" y="148"/>
                    <a:pt x="119" y="152"/>
                    <a:pt x="132" y="155"/>
                  </a:cubicBezTo>
                  <a:cubicBezTo>
                    <a:pt x="153" y="159"/>
                    <a:pt x="175" y="162"/>
                    <a:pt x="197" y="160"/>
                  </a:cubicBezTo>
                  <a:cubicBezTo>
                    <a:pt x="213" y="158"/>
                    <a:pt x="235" y="152"/>
                    <a:pt x="238" y="134"/>
                  </a:cubicBezTo>
                  <a:cubicBezTo>
                    <a:pt x="240" y="120"/>
                    <a:pt x="225" y="115"/>
                    <a:pt x="214" y="117"/>
                  </a:cubicBezTo>
                  <a:close/>
                </a:path>
              </a:pathLst>
            </a:custGeom>
            <a:solidFill>
              <a:srgbClr val="FF7862"/>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9" name="Freeform 16"/>
            <p:cNvSpPr>
              <a:spLocks/>
            </p:cNvSpPr>
            <p:nvPr/>
          </p:nvSpPr>
          <p:spPr bwMode="auto">
            <a:xfrm>
              <a:off x="424440" y="-10274"/>
              <a:ext cx="451903" cy="326760"/>
            </a:xfrm>
            <a:custGeom>
              <a:avLst/>
              <a:gdLst>
                <a:gd name="T0" fmla="*/ 160 w 165"/>
                <a:gd name="T1" fmla="*/ 91 h 119"/>
                <a:gd name="T2" fmla="*/ 140 w 165"/>
                <a:gd name="T3" fmla="*/ 86 h 119"/>
                <a:gd name="T4" fmla="*/ 124 w 165"/>
                <a:gd name="T5" fmla="*/ 66 h 119"/>
                <a:gd name="T6" fmla="*/ 102 w 165"/>
                <a:gd name="T7" fmla="*/ 44 h 119"/>
                <a:gd name="T8" fmla="*/ 66 w 165"/>
                <a:gd name="T9" fmla="*/ 29 h 119"/>
                <a:gd name="T10" fmla="*/ 38 w 165"/>
                <a:gd name="T11" fmla="*/ 16 h 119"/>
                <a:gd name="T12" fmla="*/ 14 w 165"/>
                <a:gd name="T13" fmla="*/ 2 h 119"/>
                <a:gd name="T14" fmla="*/ 1 w 165"/>
                <a:gd name="T15" fmla="*/ 23 h 119"/>
                <a:gd name="T16" fmla="*/ 47 w 165"/>
                <a:gd name="T17" fmla="*/ 96 h 119"/>
                <a:gd name="T18" fmla="*/ 48 w 165"/>
                <a:gd name="T19" fmla="*/ 98 h 119"/>
                <a:gd name="T20" fmla="*/ 147 w 165"/>
                <a:gd name="T21" fmla="*/ 110 h 119"/>
                <a:gd name="T22" fmla="*/ 160 w 165"/>
                <a:gd name="T23" fmla="*/ 9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 h="119">
                  <a:moveTo>
                    <a:pt x="160" y="91"/>
                  </a:moveTo>
                  <a:cubicBezTo>
                    <a:pt x="155" y="85"/>
                    <a:pt x="147" y="84"/>
                    <a:pt x="140" y="86"/>
                  </a:cubicBezTo>
                  <a:cubicBezTo>
                    <a:pt x="147" y="75"/>
                    <a:pt x="136" y="63"/>
                    <a:pt x="124" y="66"/>
                  </a:cubicBezTo>
                  <a:cubicBezTo>
                    <a:pt x="131" y="55"/>
                    <a:pt x="117" y="38"/>
                    <a:pt x="102" y="44"/>
                  </a:cubicBezTo>
                  <a:cubicBezTo>
                    <a:pt x="107" y="23"/>
                    <a:pt x="82" y="16"/>
                    <a:pt x="66" y="29"/>
                  </a:cubicBezTo>
                  <a:cubicBezTo>
                    <a:pt x="61" y="16"/>
                    <a:pt x="47" y="1"/>
                    <a:pt x="38" y="16"/>
                  </a:cubicBezTo>
                  <a:cubicBezTo>
                    <a:pt x="32" y="9"/>
                    <a:pt x="23" y="0"/>
                    <a:pt x="14" y="2"/>
                  </a:cubicBezTo>
                  <a:cubicBezTo>
                    <a:pt x="3" y="4"/>
                    <a:pt x="0" y="13"/>
                    <a:pt x="1" y="23"/>
                  </a:cubicBezTo>
                  <a:cubicBezTo>
                    <a:pt x="2" y="53"/>
                    <a:pt x="25" y="77"/>
                    <a:pt x="47" y="96"/>
                  </a:cubicBezTo>
                  <a:cubicBezTo>
                    <a:pt x="46" y="97"/>
                    <a:pt x="46" y="98"/>
                    <a:pt x="48" y="98"/>
                  </a:cubicBezTo>
                  <a:cubicBezTo>
                    <a:pt x="79" y="107"/>
                    <a:pt x="114" y="119"/>
                    <a:pt x="147" y="110"/>
                  </a:cubicBezTo>
                  <a:cubicBezTo>
                    <a:pt x="153" y="108"/>
                    <a:pt x="165" y="99"/>
                    <a:pt x="160" y="91"/>
                  </a:cubicBezTo>
                  <a:close/>
                </a:path>
              </a:pathLst>
            </a:custGeom>
            <a:solidFill>
              <a:srgbClr val="FF9D99"/>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10" name="Freeform 17"/>
            <p:cNvSpPr>
              <a:spLocks/>
            </p:cNvSpPr>
            <p:nvPr/>
          </p:nvSpPr>
          <p:spPr bwMode="auto">
            <a:xfrm>
              <a:off x="285021" y="81029"/>
              <a:ext cx="442288" cy="384423"/>
            </a:xfrm>
            <a:custGeom>
              <a:avLst/>
              <a:gdLst>
                <a:gd name="T0" fmla="*/ 157 w 161"/>
                <a:gd name="T1" fmla="*/ 50 h 141"/>
                <a:gd name="T2" fmla="*/ 141 w 161"/>
                <a:gd name="T3" fmla="*/ 46 h 141"/>
                <a:gd name="T4" fmla="*/ 135 w 161"/>
                <a:gd name="T5" fmla="*/ 31 h 141"/>
                <a:gd name="T6" fmla="*/ 119 w 161"/>
                <a:gd name="T7" fmla="*/ 32 h 141"/>
                <a:gd name="T8" fmla="*/ 110 w 161"/>
                <a:gd name="T9" fmla="*/ 16 h 141"/>
                <a:gd name="T10" fmla="*/ 95 w 161"/>
                <a:gd name="T11" fmla="*/ 18 h 141"/>
                <a:gd name="T12" fmla="*/ 95 w 161"/>
                <a:gd name="T13" fmla="*/ 17 h 141"/>
                <a:gd name="T14" fmla="*/ 64 w 161"/>
                <a:gd name="T15" fmla="*/ 8 h 141"/>
                <a:gd name="T16" fmla="*/ 63 w 161"/>
                <a:gd name="T17" fmla="*/ 9 h 141"/>
                <a:gd name="T18" fmla="*/ 94 w 161"/>
                <a:gd name="T19" fmla="*/ 63 h 141"/>
                <a:gd name="T20" fmla="*/ 13 w 161"/>
                <a:gd name="T21" fmla="*/ 129 h 141"/>
                <a:gd name="T22" fmla="*/ 0 w 161"/>
                <a:gd name="T23" fmla="*/ 138 h 141"/>
                <a:gd name="T24" fmla="*/ 3 w 161"/>
                <a:gd name="T25" fmla="*/ 141 h 141"/>
                <a:gd name="T26" fmla="*/ 26 w 161"/>
                <a:gd name="T27" fmla="*/ 125 h 141"/>
                <a:gd name="T28" fmla="*/ 96 w 161"/>
                <a:gd name="T29" fmla="*/ 65 h 141"/>
                <a:gd name="T30" fmla="*/ 157 w 161"/>
                <a:gd name="T31" fmla="*/ 65 h 141"/>
                <a:gd name="T32" fmla="*/ 157 w 161"/>
                <a:gd name="T33" fmla="*/ 5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1" h="141">
                  <a:moveTo>
                    <a:pt x="157" y="50"/>
                  </a:moveTo>
                  <a:cubicBezTo>
                    <a:pt x="153" y="46"/>
                    <a:pt x="147" y="45"/>
                    <a:pt x="141" y="46"/>
                  </a:cubicBezTo>
                  <a:cubicBezTo>
                    <a:pt x="142" y="41"/>
                    <a:pt x="140" y="34"/>
                    <a:pt x="135" y="31"/>
                  </a:cubicBezTo>
                  <a:cubicBezTo>
                    <a:pt x="131" y="28"/>
                    <a:pt x="124" y="29"/>
                    <a:pt x="119" y="32"/>
                  </a:cubicBezTo>
                  <a:cubicBezTo>
                    <a:pt x="119" y="26"/>
                    <a:pt x="115" y="19"/>
                    <a:pt x="110" y="16"/>
                  </a:cubicBezTo>
                  <a:cubicBezTo>
                    <a:pt x="105" y="12"/>
                    <a:pt x="99" y="13"/>
                    <a:pt x="95" y="18"/>
                  </a:cubicBezTo>
                  <a:cubicBezTo>
                    <a:pt x="95" y="18"/>
                    <a:pt x="95" y="17"/>
                    <a:pt x="95" y="17"/>
                  </a:cubicBezTo>
                  <a:cubicBezTo>
                    <a:pt x="89" y="8"/>
                    <a:pt x="74" y="0"/>
                    <a:pt x="64" y="8"/>
                  </a:cubicBezTo>
                  <a:cubicBezTo>
                    <a:pt x="63" y="8"/>
                    <a:pt x="63" y="8"/>
                    <a:pt x="63" y="9"/>
                  </a:cubicBezTo>
                  <a:cubicBezTo>
                    <a:pt x="59" y="30"/>
                    <a:pt x="78" y="51"/>
                    <a:pt x="94" y="63"/>
                  </a:cubicBezTo>
                  <a:cubicBezTo>
                    <a:pt x="72" y="92"/>
                    <a:pt x="42" y="110"/>
                    <a:pt x="13" y="129"/>
                  </a:cubicBezTo>
                  <a:cubicBezTo>
                    <a:pt x="9" y="132"/>
                    <a:pt x="5" y="135"/>
                    <a:pt x="0" y="138"/>
                  </a:cubicBezTo>
                  <a:cubicBezTo>
                    <a:pt x="1" y="140"/>
                    <a:pt x="2" y="141"/>
                    <a:pt x="3" y="141"/>
                  </a:cubicBezTo>
                  <a:cubicBezTo>
                    <a:pt x="10" y="136"/>
                    <a:pt x="18" y="130"/>
                    <a:pt x="26" y="125"/>
                  </a:cubicBezTo>
                  <a:cubicBezTo>
                    <a:pt x="51" y="109"/>
                    <a:pt x="81" y="92"/>
                    <a:pt x="96" y="65"/>
                  </a:cubicBezTo>
                  <a:cubicBezTo>
                    <a:pt x="112" y="72"/>
                    <a:pt x="145" y="85"/>
                    <a:pt x="157" y="65"/>
                  </a:cubicBezTo>
                  <a:cubicBezTo>
                    <a:pt x="160" y="61"/>
                    <a:pt x="161" y="54"/>
                    <a:pt x="157" y="50"/>
                  </a:cubicBezTo>
                  <a:close/>
                </a:path>
              </a:pathLst>
            </a:custGeom>
            <a:solidFill>
              <a:srgbClr val="F6C1C7"/>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11" name="Freeform 18"/>
            <p:cNvSpPr>
              <a:spLocks/>
            </p:cNvSpPr>
            <p:nvPr/>
          </p:nvSpPr>
          <p:spPr bwMode="auto">
            <a:xfrm>
              <a:off x="150412" y="470255"/>
              <a:ext cx="225953" cy="528582"/>
            </a:xfrm>
            <a:custGeom>
              <a:avLst/>
              <a:gdLst>
                <a:gd name="T0" fmla="*/ 49 w 83"/>
                <a:gd name="T1" fmla="*/ 152 h 192"/>
                <a:gd name="T2" fmla="*/ 50 w 83"/>
                <a:gd name="T3" fmla="*/ 113 h 192"/>
                <a:gd name="T4" fmla="*/ 45 w 83"/>
                <a:gd name="T5" fmla="*/ 65 h 192"/>
                <a:gd name="T6" fmla="*/ 1 w 83"/>
                <a:gd name="T7" fmla="*/ 0 h 192"/>
                <a:gd name="T8" fmla="*/ 0 w 83"/>
                <a:gd name="T9" fmla="*/ 1 h 192"/>
                <a:gd name="T10" fmla="*/ 42 w 83"/>
                <a:gd name="T11" fmla="*/ 71 h 192"/>
                <a:gd name="T12" fmla="*/ 46 w 83"/>
                <a:gd name="T13" fmla="*/ 116 h 192"/>
                <a:gd name="T14" fmla="*/ 45 w 83"/>
                <a:gd name="T15" fmla="*/ 153 h 192"/>
                <a:gd name="T16" fmla="*/ 18 w 83"/>
                <a:gd name="T17" fmla="*/ 181 h 192"/>
                <a:gd name="T18" fmla="*/ 21 w 83"/>
                <a:gd name="T19" fmla="*/ 184 h 192"/>
                <a:gd name="T20" fmla="*/ 34 w 83"/>
                <a:gd name="T21" fmla="*/ 177 h 192"/>
                <a:gd name="T22" fmla="*/ 41 w 83"/>
                <a:gd name="T23" fmla="*/ 187 h 192"/>
                <a:gd name="T24" fmla="*/ 45 w 83"/>
                <a:gd name="T25" fmla="*/ 187 h 192"/>
                <a:gd name="T26" fmla="*/ 49 w 83"/>
                <a:gd name="T27" fmla="*/ 181 h 192"/>
                <a:gd name="T28" fmla="*/ 54 w 83"/>
                <a:gd name="T29" fmla="*/ 187 h 192"/>
                <a:gd name="T30" fmla="*/ 58 w 83"/>
                <a:gd name="T31" fmla="*/ 187 h 192"/>
                <a:gd name="T32" fmla="*/ 61 w 83"/>
                <a:gd name="T33" fmla="*/ 180 h 192"/>
                <a:gd name="T34" fmla="*/ 78 w 83"/>
                <a:gd name="T35" fmla="*/ 182 h 192"/>
                <a:gd name="T36" fmla="*/ 49 w 83"/>
                <a:gd name="T37" fmla="*/ 15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 h="192">
                  <a:moveTo>
                    <a:pt x="49" y="152"/>
                  </a:moveTo>
                  <a:cubicBezTo>
                    <a:pt x="52" y="140"/>
                    <a:pt x="51" y="126"/>
                    <a:pt x="50" y="113"/>
                  </a:cubicBezTo>
                  <a:cubicBezTo>
                    <a:pt x="50" y="97"/>
                    <a:pt x="48" y="81"/>
                    <a:pt x="45" y="65"/>
                  </a:cubicBezTo>
                  <a:cubicBezTo>
                    <a:pt x="40" y="40"/>
                    <a:pt x="28" y="8"/>
                    <a:pt x="1" y="0"/>
                  </a:cubicBezTo>
                  <a:cubicBezTo>
                    <a:pt x="0" y="0"/>
                    <a:pt x="0" y="1"/>
                    <a:pt x="0" y="1"/>
                  </a:cubicBezTo>
                  <a:cubicBezTo>
                    <a:pt x="27" y="16"/>
                    <a:pt x="37" y="43"/>
                    <a:pt x="42" y="71"/>
                  </a:cubicBezTo>
                  <a:cubicBezTo>
                    <a:pt x="45" y="86"/>
                    <a:pt x="46" y="101"/>
                    <a:pt x="46" y="116"/>
                  </a:cubicBezTo>
                  <a:cubicBezTo>
                    <a:pt x="46" y="128"/>
                    <a:pt x="44" y="141"/>
                    <a:pt x="45" y="153"/>
                  </a:cubicBezTo>
                  <a:cubicBezTo>
                    <a:pt x="31" y="157"/>
                    <a:pt x="21" y="168"/>
                    <a:pt x="18" y="181"/>
                  </a:cubicBezTo>
                  <a:cubicBezTo>
                    <a:pt x="17" y="183"/>
                    <a:pt x="19" y="185"/>
                    <a:pt x="21" y="184"/>
                  </a:cubicBezTo>
                  <a:cubicBezTo>
                    <a:pt x="25" y="181"/>
                    <a:pt x="30" y="180"/>
                    <a:pt x="34" y="177"/>
                  </a:cubicBezTo>
                  <a:cubicBezTo>
                    <a:pt x="36" y="181"/>
                    <a:pt x="40" y="183"/>
                    <a:pt x="41" y="187"/>
                  </a:cubicBezTo>
                  <a:cubicBezTo>
                    <a:pt x="42" y="189"/>
                    <a:pt x="44" y="188"/>
                    <a:pt x="45" y="187"/>
                  </a:cubicBezTo>
                  <a:cubicBezTo>
                    <a:pt x="46" y="185"/>
                    <a:pt x="48" y="183"/>
                    <a:pt x="49" y="181"/>
                  </a:cubicBezTo>
                  <a:cubicBezTo>
                    <a:pt x="51" y="183"/>
                    <a:pt x="52" y="185"/>
                    <a:pt x="54" y="187"/>
                  </a:cubicBezTo>
                  <a:cubicBezTo>
                    <a:pt x="55" y="189"/>
                    <a:pt x="57" y="189"/>
                    <a:pt x="58" y="187"/>
                  </a:cubicBezTo>
                  <a:cubicBezTo>
                    <a:pt x="59" y="185"/>
                    <a:pt x="60" y="182"/>
                    <a:pt x="61" y="180"/>
                  </a:cubicBezTo>
                  <a:cubicBezTo>
                    <a:pt x="65" y="186"/>
                    <a:pt x="75" y="192"/>
                    <a:pt x="78" y="182"/>
                  </a:cubicBezTo>
                  <a:cubicBezTo>
                    <a:pt x="83" y="166"/>
                    <a:pt x="60" y="155"/>
                    <a:pt x="49" y="152"/>
                  </a:cubicBezTo>
                  <a:close/>
                </a:path>
              </a:pathLst>
            </a:custGeom>
            <a:solidFill>
              <a:srgbClr val="FF7862"/>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12" name="Freeform 19"/>
            <p:cNvSpPr>
              <a:spLocks/>
            </p:cNvSpPr>
            <p:nvPr/>
          </p:nvSpPr>
          <p:spPr bwMode="auto">
            <a:xfrm>
              <a:off x="448476" y="441424"/>
              <a:ext cx="240374" cy="485336"/>
            </a:xfrm>
            <a:custGeom>
              <a:avLst/>
              <a:gdLst>
                <a:gd name="T0" fmla="*/ 60 w 88"/>
                <a:gd name="T1" fmla="*/ 136 h 177"/>
                <a:gd name="T2" fmla="*/ 59 w 88"/>
                <a:gd name="T3" fmla="*/ 136 h 177"/>
                <a:gd name="T4" fmla="*/ 56 w 88"/>
                <a:gd name="T5" fmla="*/ 102 h 177"/>
                <a:gd name="T6" fmla="*/ 48 w 88"/>
                <a:gd name="T7" fmla="*/ 57 h 177"/>
                <a:gd name="T8" fmla="*/ 1 w 88"/>
                <a:gd name="T9" fmla="*/ 0 h 177"/>
                <a:gd name="T10" fmla="*/ 1 w 88"/>
                <a:gd name="T11" fmla="*/ 2 h 177"/>
                <a:gd name="T12" fmla="*/ 47 w 88"/>
                <a:gd name="T13" fmla="*/ 65 h 177"/>
                <a:gd name="T14" fmla="*/ 53 w 88"/>
                <a:gd name="T15" fmla="*/ 107 h 177"/>
                <a:gd name="T16" fmla="*/ 55 w 88"/>
                <a:gd name="T17" fmla="*/ 136 h 177"/>
                <a:gd name="T18" fmla="*/ 53 w 88"/>
                <a:gd name="T19" fmla="*/ 168 h 177"/>
                <a:gd name="T20" fmla="*/ 59 w 88"/>
                <a:gd name="T21" fmla="*/ 177 h 177"/>
                <a:gd name="T22" fmla="*/ 72 w 88"/>
                <a:gd name="T23" fmla="*/ 174 h 177"/>
                <a:gd name="T24" fmla="*/ 60 w 88"/>
                <a:gd name="T25" fmla="*/ 13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177">
                  <a:moveTo>
                    <a:pt x="60" y="136"/>
                  </a:moveTo>
                  <a:cubicBezTo>
                    <a:pt x="59" y="136"/>
                    <a:pt x="59" y="136"/>
                    <a:pt x="59" y="136"/>
                  </a:cubicBezTo>
                  <a:cubicBezTo>
                    <a:pt x="59" y="125"/>
                    <a:pt x="57" y="113"/>
                    <a:pt x="56" y="102"/>
                  </a:cubicBezTo>
                  <a:cubicBezTo>
                    <a:pt x="55" y="87"/>
                    <a:pt x="52" y="72"/>
                    <a:pt x="48" y="57"/>
                  </a:cubicBezTo>
                  <a:cubicBezTo>
                    <a:pt x="42" y="32"/>
                    <a:pt x="28" y="7"/>
                    <a:pt x="1" y="0"/>
                  </a:cubicBezTo>
                  <a:cubicBezTo>
                    <a:pt x="0" y="0"/>
                    <a:pt x="0" y="2"/>
                    <a:pt x="1" y="2"/>
                  </a:cubicBezTo>
                  <a:cubicBezTo>
                    <a:pt x="28" y="13"/>
                    <a:pt x="40" y="38"/>
                    <a:pt x="47" y="65"/>
                  </a:cubicBezTo>
                  <a:cubicBezTo>
                    <a:pt x="50" y="79"/>
                    <a:pt x="52" y="93"/>
                    <a:pt x="53" y="107"/>
                  </a:cubicBezTo>
                  <a:cubicBezTo>
                    <a:pt x="54" y="116"/>
                    <a:pt x="53" y="127"/>
                    <a:pt x="55" y="136"/>
                  </a:cubicBezTo>
                  <a:cubicBezTo>
                    <a:pt x="52" y="147"/>
                    <a:pt x="50" y="158"/>
                    <a:pt x="53" y="168"/>
                  </a:cubicBezTo>
                  <a:cubicBezTo>
                    <a:pt x="54" y="170"/>
                    <a:pt x="56" y="176"/>
                    <a:pt x="59" y="177"/>
                  </a:cubicBezTo>
                  <a:cubicBezTo>
                    <a:pt x="64" y="177"/>
                    <a:pt x="68" y="176"/>
                    <a:pt x="72" y="174"/>
                  </a:cubicBezTo>
                  <a:cubicBezTo>
                    <a:pt x="88" y="167"/>
                    <a:pt x="66" y="142"/>
                    <a:pt x="60" y="136"/>
                  </a:cubicBezTo>
                  <a:close/>
                </a:path>
              </a:pathLst>
            </a:custGeom>
            <a:solidFill>
              <a:srgbClr val="19865B"/>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13" name="Freeform 20"/>
            <p:cNvSpPr>
              <a:spLocks/>
            </p:cNvSpPr>
            <p:nvPr/>
          </p:nvSpPr>
          <p:spPr bwMode="auto">
            <a:xfrm>
              <a:off x="410016" y="518308"/>
              <a:ext cx="163454" cy="384423"/>
            </a:xfrm>
            <a:custGeom>
              <a:avLst/>
              <a:gdLst>
                <a:gd name="T0" fmla="*/ 48 w 61"/>
                <a:gd name="T1" fmla="*/ 3 h 139"/>
                <a:gd name="T2" fmla="*/ 49 w 61"/>
                <a:gd name="T3" fmla="*/ 1 h 139"/>
                <a:gd name="T4" fmla="*/ 48 w 61"/>
                <a:gd name="T5" fmla="*/ 1 h 139"/>
                <a:gd name="T6" fmla="*/ 47 w 61"/>
                <a:gd name="T7" fmla="*/ 3 h 139"/>
                <a:gd name="T8" fmla="*/ 47 w 61"/>
                <a:gd name="T9" fmla="*/ 3 h 139"/>
                <a:gd name="T10" fmla="*/ 4 w 61"/>
                <a:gd name="T11" fmla="*/ 138 h 139"/>
                <a:gd name="T12" fmla="*/ 6 w 61"/>
                <a:gd name="T13" fmla="*/ 139 h 139"/>
                <a:gd name="T14" fmla="*/ 7 w 61"/>
                <a:gd name="T15" fmla="*/ 139 h 139"/>
                <a:gd name="T16" fmla="*/ 50 w 61"/>
                <a:gd name="T17" fmla="*/ 79 h 139"/>
                <a:gd name="T18" fmla="*/ 48 w 61"/>
                <a:gd name="T19" fmla="*/ 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139">
                  <a:moveTo>
                    <a:pt x="48" y="3"/>
                  </a:moveTo>
                  <a:cubicBezTo>
                    <a:pt x="49" y="2"/>
                    <a:pt x="49" y="2"/>
                    <a:pt x="49" y="1"/>
                  </a:cubicBezTo>
                  <a:cubicBezTo>
                    <a:pt x="49" y="1"/>
                    <a:pt x="49" y="0"/>
                    <a:pt x="48" y="1"/>
                  </a:cubicBezTo>
                  <a:cubicBezTo>
                    <a:pt x="48" y="1"/>
                    <a:pt x="48" y="2"/>
                    <a:pt x="47" y="3"/>
                  </a:cubicBezTo>
                  <a:cubicBezTo>
                    <a:pt x="47" y="3"/>
                    <a:pt x="47" y="3"/>
                    <a:pt x="47" y="3"/>
                  </a:cubicBezTo>
                  <a:cubicBezTo>
                    <a:pt x="22" y="43"/>
                    <a:pt x="0" y="89"/>
                    <a:pt x="4" y="138"/>
                  </a:cubicBezTo>
                  <a:cubicBezTo>
                    <a:pt x="4" y="139"/>
                    <a:pt x="5" y="139"/>
                    <a:pt x="6" y="139"/>
                  </a:cubicBezTo>
                  <a:cubicBezTo>
                    <a:pt x="6" y="139"/>
                    <a:pt x="7" y="139"/>
                    <a:pt x="7" y="139"/>
                  </a:cubicBezTo>
                  <a:cubicBezTo>
                    <a:pt x="29" y="126"/>
                    <a:pt x="42" y="102"/>
                    <a:pt x="50" y="79"/>
                  </a:cubicBezTo>
                  <a:cubicBezTo>
                    <a:pt x="58" y="55"/>
                    <a:pt x="61" y="26"/>
                    <a:pt x="48" y="3"/>
                  </a:cubicBezTo>
                  <a:close/>
                </a:path>
              </a:pathLst>
            </a:custGeom>
            <a:solidFill>
              <a:srgbClr val="21B37A"/>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14" name="Freeform 21"/>
            <p:cNvSpPr>
              <a:spLocks/>
            </p:cNvSpPr>
            <p:nvPr/>
          </p:nvSpPr>
          <p:spPr bwMode="auto">
            <a:xfrm>
              <a:off x="775385" y="475062"/>
              <a:ext cx="110574" cy="398838"/>
            </a:xfrm>
            <a:custGeom>
              <a:avLst/>
              <a:gdLst>
                <a:gd name="T0" fmla="*/ 36 w 41"/>
                <a:gd name="T1" fmla="*/ 61 h 145"/>
                <a:gd name="T2" fmla="*/ 1 w 41"/>
                <a:gd name="T3" fmla="*/ 0 h 145"/>
                <a:gd name="T4" fmla="*/ 0 w 41"/>
                <a:gd name="T5" fmla="*/ 0 h 145"/>
                <a:gd name="T6" fmla="*/ 34 w 41"/>
                <a:gd name="T7" fmla="*/ 68 h 145"/>
                <a:gd name="T8" fmla="*/ 37 w 41"/>
                <a:gd name="T9" fmla="*/ 143 h 145"/>
                <a:gd name="T10" fmla="*/ 40 w 41"/>
                <a:gd name="T11" fmla="*/ 143 h 145"/>
                <a:gd name="T12" fmla="*/ 36 w 41"/>
                <a:gd name="T13" fmla="*/ 61 h 145"/>
              </a:gdLst>
              <a:ahLst/>
              <a:cxnLst>
                <a:cxn ang="0">
                  <a:pos x="T0" y="T1"/>
                </a:cxn>
                <a:cxn ang="0">
                  <a:pos x="T2" y="T3"/>
                </a:cxn>
                <a:cxn ang="0">
                  <a:pos x="T4" y="T5"/>
                </a:cxn>
                <a:cxn ang="0">
                  <a:pos x="T6" y="T7"/>
                </a:cxn>
                <a:cxn ang="0">
                  <a:pos x="T8" y="T9"/>
                </a:cxn>
                <a:cxn ang="0">
                  <a:pos x="T10" y="T11"/>
                </a:cxn>
                <a:cxn ang="0">
                  <a:pos x="T12" y="T13"/>
                </a:cxn>
              </a:cxnLst>
              <a:rect l="0" t="0" r="r" b="b"/>
              <a:pathLst>
                <a:path w="41" h="145">
                  <a:moveTo>
                    <a:pt x="36" y="61"/>
                  </a:moveTo>
                  <a:cubicBezTo>
                    <a:pt x="32" y="39"/>
                    <a:pt x="24" y="9"/>
                    <a:pt x="1" y="0"/>
                  </a:cubicBezTo>
                  <a:cubicBezTo>
                    <a:pt x="0" y="0"/>
                    <a:pt x="0" y="0"/>
                    <a:pt x="0" y="0"/>
                  </a:cubicBezTo>
                  <a:cubicBezTo>
                    <a:pt x="22" y="16"/>
                    <a:pt x="30" y="42"/>
                    <a:pt x="34" y="68"/>
                  </a:cubicBezTo>
                  <a:cubicBezTo>
                    <a:pt x="38" y="92"/>
                    <a:pt x="38" y="118"/>
                    <a:pt x="37" y="143"/>
                  </a:cubicBezTo>
                  <a:cubicBezTo>
                    <a:pt x="37" y="145"/>
                    <a:pt x="40" y="145"/>
                    <a:pt x="40" y="143"/>
                  </a:cubicBezTo>
                  <a:cubicBezTo>
                    <a:pt x="41" y="116"/>
                    <a:pt x="41" y="88"/>
                    <a:pt x="36" y="61"/>
                  </a:cubicBezTo>
                  <a:close/>
                </a:path>
              </a:pathLst>
            </a:custGeom>
            <a:solidFill>
              <a:srgbClr val="FEC160"/>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15" name="Freeform 22"/>
            <p:cNvSpPr>
              <a:spLocks/>
            </p:cNvSpPr>
            <p:nvPr/>
          </p:nvSpPr>
          <p:spPr bwMode="auto">
            <a:xfrm>
              <a:off x="765770" y="854679"/>
              <a:ext cx="221144" cy="216240"/>
            </a:xfrm>
            <a:custGeom>
              <a:avLst/>
              <a:gdLst>
                <a:gd name="T0" fmla="*/ 44 w 82"/>
                <a:gd name="T1" fmla="*/ 2 h 80"/>
                <a:gd name="T2" fmla="*/ 43 w 82"/>
                <a:gd name="T3" fmla="*/ 1 h 80"/>
                <a:gd name="T4" fmla="*/ 40 w 82"/>
                <a:gd name="T5" fmla="*/ 3 h 80"/>
                <a:gd name="T6" fmla="*/ 0 w 82"/>
                <a:gd name="T7" fmla="*/ 55 h 80"/>
                <a:gd name="T8" fmla="*/ 7 w 82"/>
                <a:gd name="T9" fmla="*/ 68 h 80"/>
                <a:gd name="T10" fmla="*/ 22 w 82"/>
                <a:gd name="T11" fmla="*/ 59 h 80"/>
                <a:gd name="T12" fmla="*/ 29 w 82"/>
                <a:gd name="T13" fmla="*/ 79 h 80"/>
                <a:gd name="T14" fmla="*/ 31 w 82"/>
                <a:gd name="T15" fmla="*/ 79 h 80"/>
                <a:gd name="T16" fmla="*/ 45 w 82"/>
                <a:gd name="T17" fmla="*/ 63 h 80"/>
                <a:gd name="T18" fmla="*/ 56 w 82"/>
                <a:gd name="T19" fmla="*/ 76 h 80"/>
                <a:gd name="T20" fmla="*/ 70 w 82"/>
                <a:gd name="T21" fmla="*/ 66 h 80"/>
                <a:gd name="T22" fmla="*/ 44 w 82"/>
                <a:gd name="T23" fmla="*/ 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80">
                  <a:moveTo>
                    <a:pt x="44" y="2"/>
                  </a:moveTo>
                  <a:cubicBezTo>
                    <a:pt x="44" y="1"/>
                    <a:pt x="43" y="0"/>
                    <a:pt x="43" y="1"/>
                  </a:cubicBezTo>
                  <a:cubicBezTo>
                    <a:pt x="41" y="0"/>
                    <a:pt x="40" y="1"/>
                    <a:pt x="40" y="3"/>
                  </a:cubicBezTo>
                  <a:cubicBezTo>
                    <a:pt x="22" y="15"/>
                    <a:pt x="2" y="32"/>
                    <a:pt x="0" y="55"/>
                  </a:cubicBezTo>
                  <a:cubicBezTo>
                    <a:pt x="0" y="60"/>
                    <a:pt x="2" y="66"/>
                    <a:pt x="7" y="68"/>
                  </a:cubicBezTo>
                  <a:cubicBezTo>
                    <a:pt x="13" y="70"/>
                    <a:pt x="18" y="64"/>
                    <a:pt x="22" y="59"/>
                  </a:cubicBezTo>
                  <a:cubicBezTo>
                    <a:pt x="22" y="67"/>
                    <a:pt x="24" y="73"/>
                    <a:pt x="29" y="79"/>
                  </a:cubicBezTo>
                  <a:cubicBezTo>
                    <a:pt x="29" y="80"/>
                    <a:pt x="31" y="80"/>
                    <a:pt x="31" y="79"/>
                  </a:cubicBezTo>
                  <a:cubicBezTo>
                    <a:pt x="37" y="75"/>
                    <a:pt x="42" y="69"/>
                    <a:pt x="45" y="63"/>
                  </a:cubicBezTo>
                  <a:cubicBezTo>
                    <a:pt x="47" y="69"/>
                    <a:pt x="50" y="74"/>
                    <a:pt x="56" y="76"/>
                  </a:cubicBezTo>
                  <a:cubicBezTo>
                    <a:pt x="62" y="77"/>
                    <a:pt x="68" y="71"/>
                    <a:pt x="70" y="66"/>
                  </a:cubicBezTo>
                  <a:cubicBezTo>
                    <a:pt x="82" y="42"/>
                    <a:pt x="60" y="16"/>
                    <a:pt x="44" y="2"/>
                  </a:cubicBezTo>
                  <a:close/>
                </a:path>
              </a:pathLst>
            </a:custGeom>
            <a:solidFill>
              <a:srgbClr val="FF7862"/>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16" name="Freeform 15"/>
            <p:cNvSpPr>
              <a:spLocks/>
            </p:cNvSpPr>
            <p:nvPr/>
          </p:nvSpPr>
          <p:spPr bwMode="auto">
            <a:xfrm>
              <a:off x="-32272" y="470255"/>
              <a:ext cx="173069" cy="384423"/>
            </a:xfrm>
            <a:custGeom>
              <a:avLst/>
              <a:gdLst>
                <a:gd name="T0" fmla="*/ 61 w 63"/>
                <a:gd name="T1" fmla="*/ 135 h 139"/>
                <a:gd name="T2" fmla="*/ 3 w 63"/>
                <a:gd name="T3" fmla="*/ 6 h 139"/>
                <a:gd name="T4" fmla="*/ 3 w 63"/>
                <a:gd name="T5" fmla="*/ 7 h 139"/>
                <a:gd name="T6" fmla="*/ 2 w 63"/>
                <a:gd name="T7" fmla="*/ 8 h 139"/>
                <a:gd name="T8" fmla="*/ 58 w 63"/>
                <a:gd name="T9" fmla="*/ 137 h 139"/>
                <a:gd name="T10" fmla="*/ 58 w 63"/>
                <a:gd name="T11" fmla="*/ 137 h 139"/>
                <a:gd name="T12" fmla="*/ 61 w 63"/>
                <a:gd name="T13" fmla="*/ 137 h 139"/>
                <a:gd name="T14" fmla="*/ 61 w 63"/>
                <a:gd name="T15" fmla="*/ 136 h 139"/>
                <a:gd name="T16" fmla="*/ 61 w 63"/>
                <a:gd name="T17" fmla="*/ 13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139">
                  <a:moveTo>
                    <a:pt x="61" y="135"/>
                  </a:moveTo>
                  <a:cubicBezTo>
                    <a:pt x="63" y="96"/>
                    <a:pt x="62" y="0"/>
                    <a:pt x="3" y="6"/>
                  </a:cubicBezTo>
                  <a:cubicBezTo>
                    <a:pt x="3" y="6"/>
                    <a:pt x="3" y="7"/>
                    <a:pt x="3" y="7"/>
                  </a:cubicBezTo>
                  <a:cubicBezTo>
                    <a:pt x="2" y="7"/>
                    <a:pt x="2" y="7"/>
                    <a:pt x="2" y="8"/>
                  </a:cubicBezTo>
                  <a:cubicBezTo>
                    <a:pt x="0" y="56"/>
                    <a:pt x="22" y="104"/>
                    <a:pt x="58" y="137"/>
                  </a:cubicBezTo>
                  <a:cubicBezTo>
                    <a:pt x="58" y="137"/>
                    <a:pt x="58" y="137"/>
                    <a:pt x="58" y="137"/>
                  </a:cubicBezTo>
                  <a:cubicBezTo>
                    <a:pt x="58" y="139"/>
                    <a:pt x="61" y="139"/>
                    <a:pt x="61" y="137"/>
                  </a:cubicBezTo>
                  <a:cubicBezTo>
                    <a:pt x="61" y="137"/>
                    <a:pt x="61" y="136"/>
                    <a:pt x="61" y="136"/>
                  </a:cubicBezTo>
                  <a:cubicBezTo>
                    <a:pt x="61" y="136"/>
                    <a:pt x="61" y="136"/>
                    <a:pt x="61" y="135"/>
                  </a:cubicBezTo>
                  <a:close/>
                </a:path>
              </a:pathLst>
            </a:custGeom>
            <a:solidFill>
              <a:srgbClr val="21B37A"/>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17" name="Freeform 16"/>
            <p:cNvSpPr>
              <a:spLocks/>
            </p:cNvSpPr>
            <p:nvPr/>
          </p:nvSpPr>
          <p:spPr bwMode="auto">
            <a:xfrm>
              <a:off x="919609" y="42586"/>
              <a:ext cx="956691" cy="538192"/>
            </a:xfrm>
            <a:custGeom>
              <a:avLst/>
              <a:gdLst>
                <a:gd name="T0" fmla="*/ 323 w 348"/>
                <a:gd name="T1" fmla="*/ 51 h 197"/>
                <a:gd name="T2" fmla="*/ 323 w 348"/>
                <a:gd name="T3" fmla="*/ 52 h 197"/>
                <a:gd name="T4" fmla="*/ 289 w 348"/>
                <a:gd name="T5" fmla="*/ 55 h 197"/>
                <a:gd name="T6" fmla="*/ 327 w 348"/>
                <a:gd name="T7" fmla="*/ 27 h 197"/>
                <a:gd name="T8" fmla="*/ 318 w 348"/>
                <a:gd name="T9" fmla="*/ 5 h 197"/>
                <a:gd name="T10" fmla="*/ 314 w 348"/>
                <a:gd name="T11" fmla="*/ 15 h 197"/>
                <a:gd name="T12" fmla="*/ 257 w 348"/>
                <a:gd name="T13" fmla="*/ 71 h 197"/>
                <a:gd name="T14" fmla="*/ 276 w 348"/>
                <a:gd name="T15" fmla="*/ 25 h 197"/>
                <a:gd name="T16" fmla="*/ 249 w 348"/>
                <a:gd name="T17" fmla="*/ 25 h 197"/>
                <a:gd name="T18" fmla="*/ 261 w 348"/>
                <a:gd name="T19" fmla="*/ 36 h 197"/>
                <a:gd name="T20" fmla="*/ 255 w 348"/>
                <a:gd name="T21" fmla="*/ 73 h 197"/>
                <a:gd name="T22" fmla="*/ 178 w 348"/>
                <a:gd name="T23" fmla="*/ 117 h 197"/>
                <a:gd name="T24" fmla="*/ 218 w 348"/>
                <a:gd name="T25" fmla="*/ 64 h 197"/>
                <a:gd name="T26" fmla="*/ 200 w 348"/>
                <a:gd name="T27" fmla="*/ 44 h 197"/>
                <a:gd name="T28" fmla="*/ 200 w 348"/>
                <a:gd name="T29" fmla="*/ 61 h 197"/>
                <a:gd name="T30" fmla="*/ 175 w 348"/>
                <a:gd name="T31" fmla="*/ 118 h 197"/>
                <a:gd name="T32" fmla="*/ 95 w 348"/>
                <a:gd name="T33" fmla="*/ 152 h 197"/>
                <a:gd name="T34" fmla="*/ 156 w 348"/>
                <a:gd name="T35" fmla="*/ 103 h 197"/>
                <a:gd name="T36" fmla="*/ 136 w 348"/>
                <a:gd name="T37" fmla="*/ 87 h 197"/>
                <a:gd name="T38" fmla="*/ 134 w 348"/>
                <a:gd name="T39" fmla="*/ 102 h 197"/>
                <a:gd name="T40" fmla="*/ 50 w 348"/>
                <a:gd name="T41" fmla="*/ 168 h 197"/>
                <a:gd name="T42" fmla="*/ 38 w 348"/>
                <a:gd name="T43" fmla="*/ 154 h 197"/>
                <a:gd name="T44" fmla="*/ 61 w 348"/>
                <a:gd name="T45" fmla="*/ 134 h 197"/>
                <a:gd name="T46" fmla="*/ 43 w 348"/>
                <a:gd name="T47" fmla="*/ 115 h 197"/>
                <a:gd name="T48" fmla="*/ 46 w 348"/>
                <a:gd name="T49" fmla="*/ 134 h 197"/>
                <a:gd name="T50" fmla="*/ 0 w 348"/>
                <a:gd name="T51" fmla="*/ 181 h 197"/>
                <a:gd name="T52" fmla="*/ 44 w 348"/>
                <a:gd name="T53" fmla="*/ 174 h 197"/>
                <a:gd name="T54" fmla="*/ 104 w 348"/>
                <a:gd name="T55" fmla="*/ 181 h 197"/>
                <a:gd name="T56" fmla="*/ 121 w 348"/>
                <a:gd name="T57" fmla="*/ 196 h 197"/>
                <a:gd name="T58" fmla="*/ 112 w 348"/>
                <a:gd name="T59" fmla="*/ 169 h 197"/>
                <a:gd name="T60" fmla="*/ 106 w 348"/>
                <a:gd name="T61" fmla="*/ 177 h 197"/>
                <a:gd name="T62" fmla="*/ 58 w 348"/>
                <a:gd name="T63" fmla="*/ 170 h 197"/>
                <a:gd name="T64" fmla="*/ 143 w 348"/>
                <a:gd name="T65" fmla="*/ 138 h 197"/>
                <a:gd name="T66" fmla="*/ 188 w 348"/>
                <a:gd name="T67" fmla="*/ 170 h 197"/>
                <a:gd name="T68" fmla="*/ 203 w 348"/>
                <a:gd name="T69" fmla="*/ 179 h 197"/>
                <a:gd name="T70" fmla="*/ 198 w 348"/>
                <a:gd name="T71" fmla="*/ 154 h 197"/>
                <a:gd name="T72" fmla="*/ 145 w 348"/>
                <a:gd name="T73" fmla="*/ 137 h 197"/>
                <a:gd name="T74" fmla="*/ 221 w 348"/>
                <a:gd name="T75" fmla="*/ 100 h 197"/>
                <a:gd name="T76" fmla="*/ 256 w 348"/>
                <a:gd name="T77" fmla="*/ 123 h 197"/>
                <a:gd name="T78" fmla="*/ 277 w 348"/>
                <a:gd name="T79" fmla="*/ 113 h 197"/>
                <a:gd name="T80" fmla="*/ 267 w 348"/>
                <a:gd name="T81" fmla="*/ 107 h 197"/>
                <a:gd name="T82" fmla="*/ 262 w 348"/>
                <a:gd name="T83" fmla="*/ 108 h 197"/>
                <a:gd name="T84" fmla="*/ 259 w 348"/>
                <a:gd name="T85" fmla="*/ 111 h 197"/>
                <a:gd name="T86" fmla="*/ 288 w 348"/>
                <a:gd name="T87" fmla="*/ 57 h 197"/>
                <a:gd name="T88" fmla="*/ 324 w 348"/>
                <a:gd name="T89" fmla="*/ 57 h 197"/>
                <a:gd name="T90" fmla="*/ 347 w 348"/>
                <a:gd name="T91" fmla="*/ 5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8" h="197">
                  <a:moveTo>
                    <a:pt x="336" y="40"/>
                  </a:moveTo>
                  <a:cubicBezTo>
                    <a:pt x="330" y="41"/>
                    <a:pt x="325" y="46"/>
                    <a:pt x="323" y="51"/>
                  </a:cubicBezTo>
                  <a:cubicBezTo>
                    <a:pt x="323" y="51"/>
                    <a:pt x="323" y="51"/>
                    <a:pt x="323" y="52"/>
                  </a:cubicBezTo>
                  <a:cubicBezTo>
                    <a:pt x="323" y="52"/>
                    <a:pt x="323" y="52"/>
                    <a:pt x="323" y="52"/>
                  </a:cubicBezTo>
                  <a:cubicBezTo>
                    <a:pt x="323" y="53"/>
                    <a:pt x="322" y="54"/>
                    <a:pt x="322" y="54"/>
                  </a:cubicBezTo>
                  <a:cubicBezTo>
                    <a:pt x="311" y="54"/>
                    <a:pt x="300" y="54"/>
                    <a:pt x="289" y="55"/>
                  </a:cubicBezTo>
                  <a:cubicBezTo>
                    <a:pt x="300" y="46"/>
                    <a:pt x="310" y="37"/>
                    <a:pt x="319" y="26"/>
                  </a:cubicBezTo>
                  <a:cubicBezTo>
                    <a:pt x="321" y="28"/>
                    <a:pt x="324" y="28"/>
                    <a:pt x="327" y="27"/>
                  </a:cubicBezTo>
                  <a:cubicBezTo>
                    <a:pt x="333" y="25"/>
                    <a:pt x="338" y="19"/>
                    <a:pt x="336" y="12"/>
                  </a:cubicBezTo>
                  <a:cubicBezTo>
                    <a:pt x="335" y="5"/>
                    <a:pt x="324" y="0"/>
                    <a:pt x="318" y="5"/>
                  </a:cubicBezTo>
                  <a:cubicBezTo>
                    <a:pt x="316" y="7"/>
                    <a:pt x="314" y="10"/>
                    <a:pt x="315" y="14"/>
                  </a:cubicBezTo>
                  <a:cubicBezTo>
                    <a:pt x="314" y="14"/>
                    <a:pt x="314" y="14"/>
                    <a:pt x="314" y="15"/>
                  </a:cubicBezTo>
                  <a:cubicBezTo>
                    <a:pt x="314" y="18"/>
                    <a:pt x="315" y="21"/>
                    <a:pt x="317" y="24"/>
                  </a:cubicBezTo>
                  <a:cubicBezTo>
                    <a:pt x="298" y="41"/>
                    <a:pt x="278" y="57"/>
                    <a:pt x="257" y="71"/>
                  </a:cubicBezTo>
                  <a:cubicBezTo>
                    <a:pt x="261" y="60"/>
                    <a:pt x="263" y="48"/>
                    <a:pt x="264" y="36"/>
                  </a:cubicBezTo>
                  <a:cubicBezTo>
                    <a:pt x="270" y="36"/>
                    <a:pt x="275" y="31"/>
                    <a:pt x="276" y="25"/>
                  </a:cubicBezTo>
                  <a:cubicBezTo>
                    <a:pt x="277" y="18"/>
                    <a:pt x="272" y="13"/>
                    <a:pt x="266" y="12"/>
                  </a:cubicBezTo>
                  <a:cubicBezTo>
                    <a:pt x="259" y="11"/>
                    <a:pt x="247" y="16"/>
                    <a:pt x="249" y="25"/>
                  </a:cubicBezTo>
                  <a:cubicBezTo>
                    <a:pt x="250" y="30"/>
                    <a:pt x="255" y="34"/>
                    <a:pt x="260" y="35"/>
                  </a:cubicBezTo>
                  <a:cubicBezTo>
                    <a:pt x="260" y="35"/>
                    <a:pt x="260" y="36"/>
                    <a:pt x="261" y="36"/>
                  </a:cubicBezTo>
                  <a:cubicBezTo>
                    <a:pt x="261" y="36"/>
                    <a:pt x="261" y="36"/>
                    <a:pt x="261" y="36"/>
                  </a:cubicBezTo>
                  <a:cubicBezTo>
                    <a:pt x="260" y="49"/>
                    <a:pt x="257" y="61"/>
                    <a:pt x="255" y="73"/>
                  </a:cubicBezTo>
                  <a:cubicBezTo>
                    <a:pt x="231" y="89"/>
                    <a:pt x="206" y="104"/>
                    <a:pt x="179" y="117"/>
                  </a:cubicBezTo>
                  <a:cubicBezTo>
                    <a:pt x="178" y="117"/>
                    <a:pt x="178" y="117"/>
                    <a:pt x="178" y="117"/>
                  </a:cubicBezTo>
                  <a:cubicBezTo>
                    <a:pt x="185" y="99"/>
                    <a:pt x="195" y="83"/>
                    <a:pt x="205" y="67"/>
                  </a:cubicBezTo>
                  <a:cubicBezTo>
                    <a:pt x="209" y="69"/>
                    <a:pt x="215" y="69"/>
                    <a:pt x="218" y="64"/>
                  </a:cubicBezTo>
                  <a:cubicBezTo>
                    <a:pt x="223" y="59"/>
                    <a:pt x="225" y="49"/>
                    <a:pt x="221" y="43"/>
                  </a:cubicBezTo>
                  <a:cubicBezTo>
                    <a:pt x="216" y="36"/>
                    <a:pt x="205" y="37"/>
                    <a:pt x="200" y="44"/>
                  </a:cubicBezTo>
                  <a:cubicBezTo>
                    <a:pt x="197" y="48"/>
                    <a:pt x="197" y="55"/>
                    <a:pt x="200" y="60"/>
                  </a:cubicBezTo>
                  <a:cubicBezTo>
                    <a:pt x="200" y="60"/>
                    <a:pt x="200" y="60"/>
                    <a:pt x="200" y="61"/>
                  </a:cubicBezTo>
                  <a:cubicBezTo>
                    <a:pt x="201" y="63"/>
                    <a:pt x="202" y="64"/>
                    <a:pt x="203" y="65"/>
                  </a:cubicBezTo>
                  <a:cubicBezTo>
                    <a:pt x="193" y="82"/>
                    <a:pt x="181" y="99"/>
                    <a:pt x="175" y="118"/>
                  </a:cubicBezTo>
                  <a:cubicBezTo>
                    <a:pt x="150" y="130"/>
                    <a:pt x="125" y="141"/>
                    <a:pt x="99" y="151"/>
                  </a:cubicBezTo>
                  <a:cubicBezTo>
                    <a:pt x="97" y="151"/>
                    <a:pt x="96" y="152"/>
                    <a:pt x="95" y="152"/>
                  </a:cubicBezTo>
                  <a:cubicBezTo>
                    <a:pt x="107" y="134"/>
                    <a:pt x="121" y="119"/>
                    <a:pt x="135" y="104"/>
                  </a:cubicBezTo>
                  <a:cubicBezTo>
                    <a:pt x="141" y="109"/>
                    <a:pt x="151" y="109"/>
                    <a:pt x="156" y="103"/>
                  </a:cubicBezTo>
                  <a:cubicBezTo>
                    <a:pt x="160" y="98"/>
                    <a:pt x="160" y="89"/>
                    <a:pt x="156" y="84"/>
                  </a:cubicBezTo>
                  <a:cubicBezTo>
                    <a:pt x="151" y="77"/>
                    <a:pt x="141" y="81"/>
                    <a:pt x="136" y="87"/>
                  </a:cubicBezTo>
                  <a:cubicBezTo>
                    <a:pt x="136" y="87"/>
                    <a:pt x="136" y="87"/>
                    <a:pt x="136" y="88"/>
                  </a:cubicBezTo>
                  <a:cubicBezTo>
                    <a:pt x="133" y="92"/>
                    <a:pt x="131" y="97"/>
                    <a:pt x="134" y="102"/>
                  </a:cubicBezTo>
                  <a:cubicBezTo>
                    <a:pt x="117" y="116"/>
                    <a:pt x="103" y="133"/>
                    <a:pt x="93" y="153"/>
                  </a:cubicBezTo>
                  <a:cubicBezTo>
                    <a:pt x="79" y="158"/>
                    <a:pt x="65" y="163"/>
                    <a:pt x="50" y="168"/>
                  </a:cubicBezTo>
                  <a:cubicBezTo>
                    <a:pt x="43" y="170"/>
                    <a:pt x="36" y="171"/>
                    <a:pt x="29" y="173"/>
                  </a:cubicBezTo>
                  <a:cubicBezTo>
                    <a:pt x="32" y="167"/>
                    <a:pt x="35" y="160"/>
                    <a:pt x="38" y="154"/>
                  </a:cubicBezTo>
                  <a:cubicBezTo>
                    <a:pt x="42" y="148"/>
                    <a:pt x="45" y="142"/>
                    <a:pt x="49" y="136"/>
                  </a:cubicBezTo>
                  <a:cubicBezTo>
                    <a:pt x="53" y="138"/>
                    <a:pt x="57" y="137"/>
                    <a:pt x="61" y="134"/>
                  </a:cubicBezTo>
                  <a:cubicBezTo>
                    <a:pt x="67" y="130"/>
                    <a:pt x="69" y="120"/>
                    <a:pt x="64" y="114"/>
                  </a:cubicBezTo>
                  <a:cubicBezTo>
                    <a:pt x="58" y="107"/>
                    <a:pt x="48" y="107"/>
                    <a:pt x="43" y="115"/>
                  </a:cubicBezTo>
                  <a:cubicBezTo>
                    <a:pt x="40" y="119"/>
                    <a:pt x="40" y="127"/>
                    <a:pt x="44" y="130"/>
                  </a:cubicBezTo>
                  <a:cubicBezTo>
                    <a:pt x="44" y="132"/>
                    <a:pt x="45" y="133"/>
                    <a:pt x="46" y="134"/>
                  </a:cubicBezTo>
                  <a:cubicBezTo>
                    <a:pt x="37" y="145"/>
                    <a:pt x="31" y="160"/>
                    <a:pt x="26" y="174"/>
                  </a:cubicBezTo>
                  <a:cubicBezTo>
                    <a:pt x="17" y="175"/>
                    <a:pt x="8" y="177"/>
                    <a:pt x="0" y="181"/>
                  </a:cubicBezTo>
                  <a:cubicBezTo>
                    <a:pt x="0" y="181"/>
                    <a:pt x="0" y="181"/>
                    <a:pt x="0" y="182"/>
                  </a:cubicBezTo>
                  <a:cubicBezTo>
                    <a:pt x="14" y="183"/>
                    <a:pt x="30" y="178"/>
                    <a:pt x="44" y="174"/>
                  </a:cubicBezTo>
                  <a:cubicBezTo>
                    <a:pt x="47" y="173"/>
                    <a:pt x="51" y="172"/>
                    <a:pt x="55" y="171"/>
                  </a:cubicBezTo>
                  <a:cubicBezTo>
                    <a:pt x="70" y="177"/>
                    <a:pt x="88" y="181"/>
                    <a:pt x="104" y="181"/>
                  </a:cubicBezTo>
                  <a:cubicBezTo>
                    <a:pt x="104" y="182"/>
                    <a:pt x="104" y="183"/>
                    <a:pt x="104" y="185"/>
                  </a:cubicBezTo>
                  <a:cubicBezTo>
                    <a:pt x="104" y="194"/>
                    <a:pt x="113" y="197"/>
                    <a:pt x="121" y="196"/>
                  </a:cubicBezTo>
                  <a:cubicBezTo>
                    <a:pt x="128" y="195"/>
                    <a:pt x="132" y="189"/>
                    <a:pt x="131" y="181"/>
                  </a:cubicBezTo>
                  <a:cubicBezTo>
                    <a:pt x="129" y="174"/>
                    <a:pt x="120" y="166"/>
                    <a:pt x="112" y="169"/>
                  </a:cubicBezTo>
                  <a:cubicBezTo>
                    <a:pt x="112" y="169"/>
                    <a:pt x="111" y="170"/>
                    <a:pt x="112" y="171"/>
                  </a:cubicBezTo>
                  <a:cubicBezTo>
                    <a:pt x="109" y="172"/>
                    <a:pt x="107" y="174"/>
                    <a:pt x="106" y="177"/>
                  </a:cubicBezTo>
                  <a:cubicBezTo>
                    <a:pt x="98" y="176"/>
                    <a:pt x="90" y="176"/>
                    <a:pt x="82" y="175"/>
                  </a:cubicBezTo>
                  <a:cubicBezTo>
                    <a:pt x="74" y="174"/>
                    <a:pt x="66" y="172"/>
                    <a:pt x="58" y="170"/>
                  </a:cubicBezTo>
                  <a:cubicBezTo>
                    <a:pt x="71" y="166"/>
                    <a:pt x="83" y="161"/>
                    <a:pt x="96" y="157"/>
                  </a:cubicBezTo>
                  <a:cubicBezTo>
                    <a:pt x="112" y="151"/>
                    <a:pt x="128" y="145"/>
                    <a:pt x="143" y="138"/>
                  </a:cubicBezTo>
                  <a:cubicBezTo>
                    <a:pt x="157" y="148"/>
                    <a:pt x="171" y="157"/>
                    <a:pt x="188" y="162"/>
                  </a:cubicBezTo>
                  <a:cubicBezTo>
                    <a:pt x="187" y="165"/>
                    <a:pt x="187" y="167"/>
                    <a:pt x="188" y="170"/>
                  </a:cubicBezTo>
                  <a:cubicBezTo>
                    <a:pt x="188" y="170"/>
                    <a:pt x="188" y="171"/>
                    <a:pt x="189" y="171"/>
                  </a:cubicBezTo>
                  <a:cubicBezTo>
                    <a:pt x="191" y="176"/>
                    <a:pt x="197" y="180"/>
                    <a:pt x="203" y="179"/>
                  </a:cubicBezTo>
                  <a:cubicBezTo>
                    <a:pt x="211" y="178"/>
                    <a:pt x="219" y="170"/>
                    <a:pt x="216" y="161"/>
                  </a:cubicBezTo>
                  <a:cubicBezTo>
                    <a:pt x="213" y="155"/>
                    <a:pt x="204" y="153"/>
                    <a:pt x="198" y="154"/>
                  </a:cubicBezTo>
                  <a:cubicBezTo>
                    <a:pt x="194" y="154"/>
                    <a:pt x="191" y="156"/>
                    <a:pt x="189" y="159"/>
                  </a:cubicBezTo>
                  <a:cubicBezTo>
                    <a:pt x="173" y="154"/>
                    <a:pt x="159" y="146"/>
                    <a:pt x="145" y="137"/>
                  </a:cubicBezTo>
                  <a:cubicBezTo>
                    <a:pt x="155" y="133"/>
                    <a:pt x="165" y="128"/>
                    <a:pt x="175" y="123"/>
                  </a:cubicBezTo>
                  <a:cubicBezTo>
                    <a:pt x="190" y="116"/>
                    <a:pt x="206" y="109"/>
                    <a:pt x="221" y="100"/>
                  </a:cubicBezTo>
                  <a:cubicBezTo>
                    <a:pt x="231" y="108"/>
                    <a:pt x="244" y="112"/>
                    <a:pt x="257" y="114"/>
                  </a:cubicBezTo>
                  <a:cubicBezTo>
                    <a:pt x="256" y="117"/>
                    <a:pt x="255" y="120"/>
                    <a:pt x="256" y="123"/>
                  </a:cubicBezTo>
                  <a:cubicBezTo>
                    <a:pt x="258" y="130"/>
                    <a:pt x="269" y="134"/>
                    <a:pt x="275" y="129"/>
                  </a:cubicBezTo>
                  <a:cubicBezTo>
                    <a:pt x="279" y="125"/>
                    <a:pt x="280" y="118"/>
                    <a:pt x="277" y="113"/>
                  </a:cubicBezTo>
                  <a:cubicBezTo>
                    <a:pt x="275" y="109"/>
                    <a:pt x="271" y="107"/>
                    <a:pt x="266" y="107"/>
                  </a:cubicBezTo>
                  <a:cubicBezTo>
                    <a:pt x="266" y="107"/>
                    <a:pt x="267" y="107"/>
                    <a:pt x="267" y="107"/>
                  </a:cubicBezTo>
                  <a:cubicBezTo>
                    <a:pt x="267" y="107"/>
                    <a:pt x="267" y="106"/>
                    <a:pt x="266" y="107"/>
                  </a:cubicBezTo>
                  <a:cubicBezTo>
                    <a:pt x="265" y="107"/>
                    <a:pt x="264" y="108"/>
                    <a:pt x="262" y="108"/>
                  </a:cubicBezTo>
                  <a:cubicBezTo>
                    <a:pt x="261" y="109"/>
                    <a:pt x="260" y="109"/>
                    <a:pt x="259" y="110"/>
                  </a:cubicBezTo>
                  <a:cubicBezTo>
                    <a:pt x="259" y="110"/>
                    <a:pt x="259" y="111"/>
                    <a:pt x="259" y="111"/>
                  </a:cubicBezTo>
                  <a:cubicBezTo>
                    <a:pt x="246" y="108"/>
                    <a:pt x="235" y="105"/>
                    <a:pt x="223" y="99"/>
                  </a:cubicBezTo>
                  <a:cubicBezTo>
                    <a:pt x="246" y="87"/>
                    <a:pt x="268" y="73"/>
                    <a:pt x="288" y="57"/>
                  </a:cubicBezTo>
                  <a:cubicBezTo>
                    <a:pt x="300" y="57"/>
                    <a:pt x="312" y="58"/>
                    <a:pt x="324" y="57"/>
                  </a:cubicBezTo>
                  <a:cubicBezTo>
                    <a:pt x="324" y="57"/>
                    <a:pt x="324" y="57"/>
                    <a:pt x="324" y="57"/>
                  </a:cubicBezTo>
                  <a:cubicBezTo>
                    <a:pt x="326" y="61"/>
                    <a:pt x="330" y="64"/>
                    <a:pt x="334" y="65"/>
                  </a:cubicBezTo>
                  <a:cubicBezTo>
                    <a:pt x="340" y="65"/>
                    <a:pt x="346" y="62"/>
                    <a:pt x="347" y="55"/>
                  </a:cubicBezTo>
                  <a:cubicBezTo>
                    <a:pt x="348" y="48"/>
                    <a:pt x="344" y="39"/>
                    <a:pt x="336" y="40"/>
                  </a:cubicBezTo>
                  <a:close/>
                </a:path>
              </a:pathLst>
            </a:custGeom>
            <a:solidFill>
              <a:srgbClr val="FEC160"/>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18" name="Freeform 17"/>
            <p:cNvSpPr>
              <a:spLocks/>
            </p:cNvSpPr>
            <p:nvPr/>
          </p:nvSpPr>
          <p:spPr bwMode="auto">
            <a:xfrm>
              <a:off x="1193637" y="287654"/>
              <a:ext cx="1023992" cy="653519"/>
            </a:xfrm>
            <a:custGeom>
              <a:avLst/>
              <a:gdLst>
                <a:gd name="T0" fmla="*/ 372 w 375"/>
                <a:gd name="T1" fmla="*/ 33 h 239"/>
                <a:gd name="T2" fmla="*/ 331 w 375"/>
                <a:gd name="T3" fmla="*/ 50 h 239"/>
                <a:gd name="T4" fmla="*/ 291 w 375"/>
                <a:gd name="T5" fmla="*/ 64 h 239"/>
                <a:gd name="T6" fmla="*/ 235 w 375"/>
                <a:gd name="T7" fmla="*/ 113 h 239"/>
                <a:gd name="T8" fmla="*/ 211 w 375"/>
                <a:gd name="T9" fmla="*/ 121 h 239"/>
                <a:gd name="T10" fmla="*/ 137 w 375"/>
                <a:gd name="T11" fmla="*/ 138 h 239"/>
                <a:gd name="T12" fmla="*/ 162 w 375"/>
                <a:gd name="T13" fmla="*/ 117 h 239"/>
                <a:gd name="T14" fmla="*/ 171 w 375"/>
                <a:gd name="T15" fmla="*/ 108 h 239"/>
                <a:gd name="T16" fmla="*/ 241 w 375"/>
                <a:gd name="T17" fmla="*/ 5 h 239"/>
                <a:gd name="T18" fmla="*/ 243 w 375"/>
                <a:gd name="T19" fmla="*/ 3 h 239"/>
                <a:gd name="T20" fmla="*/ 241 w 375"/>
                <a:gd name="T21" fmla="*/ 1 h 239"/>
                <a:gd name="T22" fmla="*/ 218 w 375"/>
                <a:gd name="T23" fmla="*/ 26 h 239"/>
                <a:gd name="T24" fmla="*/ 191 w 375"/>
                <a:gd name="T25" fmla="*/ 51 h 239"/>
                <a:gd name="T26" fmla="*/ 167 w 375"/>
                <a:gd name="T27" fmla="*/ 106 h 239"/>
                <a:gd name="T28" fmla="*/ 167 w 375"/>
                <a:gd name="T29" fmla="*/ 106 h 239"/>
                <a:gd name="T30" fmla="*/ 162 w 375"/>
                <a:gd name="T31" fmla="*/ 112 h 239"/>
                <a:gd name="T32" fmla="*/ 131 w 375"/>
                <a:gd name="T33" fmla="*/ 139 h 239"/>
                <a:gd name="T34" fmla="*/ 90 w 375"/>
                <a:gd name="T35" fmla="*/ 146 h 239"/>
                <a:gd name="T36" fmla="*/ 90 w 375"/>
                <a:gd name="T37" fmla="*/ 146 h 239"/>
                <a:gd name="T38" fmla="*/ 89 w 375"/>
                <a:gd name="T39" fmla="*/ 146 h 239"/>
                <a:gd name="T40" fmla="*/ 67 w 375"/>
                <a:gd name="T41" fmla="*/ 149 h 239"/>
                <a:gd name="T42" fmla="*/ 1 w 375"/>
                <a:gd name="T43" fmla="*/ 148 h 239"/>
                <a:gd name="T44" fmla="*/ 1 w 375"/>
                <a:gd name="T45" fmla="*/ 149 h 239"/>
                <a:gd name="T46" fmla="*/ 58 w 375"/>
                <a:gd name="T47" fmla="*/ 154 h 239"/>
                <a:gd name="T48" fmla="*/ 90 w 375"/>
                <a:gd name="T49" fmla="*/ 150 h 239"/>
                <a:gd name="T50" fmla="*/ 144 w 375"/>
                <a:gd name="T51" fmla="*/ 186 h 239"/>
                <a:gd name="T52" fmla="*/ 193 w 375"/>
                <a:gd name="T53" fmla="*/ 202 h 239"/>
                <a:gd name="T54" fmla="*/ 296 w 375"/>
                <a:gd name="T55" fmla="*/ 185 h 239"/>
                <a:gd name="T56" fmla="*/ 296 w 375"/>
                <a:gd name="T57" fmla="*/ 184 h 239"/>
                <a:gd name="T58" fmla="*/ 297 w 375"/>
                <a:gd name="T59" fmla="*/ 184 h 239"/>
                <a:gd name="T60" fmla="*/ 297 w 375"/>
                <a:gd name="T61" fmla="*/ 181 h 239"/>
                <a:gd name="T62" fmla="*/ 192 w 375"/>
                <a:gd name="T63" fmla="*/ 197 h 239"/>
                <a:gd name="T64" fmla="*/ 192 w 375"/>
                <a:gd name="T65" fmla="*/ 198 h 239"/>
                <a:gd name="T66" fmla="*/ 150 w 375"/>
                <a:gd name="T67" fmla="*/ 185 h 239"/>
                <a:gd name="T68" fmla="*/ 92 w 375"/>
                <a:gd name="T69" fmla="*/ 149 h 239"/>
                <a:gd name="T70" fmla="*/ 127 w 375"/>
                <a:gd name="T71" fmla="*/ 144 h 239"/>
                <a:gd name="T72" fmla="*/ 235 w 375"/>
                <a:gd name="T73" fmla="*/ 119 h 239"/>
                <a:gd name="T74" fmla="*/ 235 w 375"/>
                <a:gd name="T75" fmla="*/ 119 h 239"/>
                <a:gd name="T76" fmla="*/ 313 w 375"/>
                <a:gd name="T77" fmla="*/ 123 h 239"/>
                <a:gd name="T78" fmla="*/ 350 w 375"/>
                <a:gd name="T79" fmla="*/ 87 h 239"/>
                <a:gd name="T80" fmla="*/ 372 w 375"/>
                <a:gd name="T81" fmla="*/ 36 h 239"/>
                <a:gd name="T82" fmla="*/ 374 w 375"/>
                <a:gd name="T83" fmla="*/ 35 h 239"/>
                <a:gd name="T84" fmla="*/ 372 w 375"/>
                <a:gd name="T85" fmla="*/ 33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5" h="239">
                  <a:moveTo>
                    <a:pt x="372" y="33"/>
                  </a:moveTo>
                  <a:cubicBezTo>
                    <a:pt x="359" y="39"/>
                    <a:pt x="346" y="45"/>
                    <a:pt x="331" y="50"/>
                  </a:cubicBezTo>
                  <a:cubicBezTo>
                    <a:pt x="317" y="54"/>
                    <a:pt x="304" y="58"/>
                    <a:pt x="291" y="64"/>
                  </a:cubicBezTo>
                  <a:cubicBezTo>
                    <a:pt x="267" y="74"/>
                    <a:pt x="249" y="93"/>
                    <a:pt x="235" y="113"/>
                  </a:cubicBezTo>
                  <a:cubicBezTo>
                    <a:pt x="227" y="116"/>
                    <a:pt x="219" y="119"/>
                    <a:pt x="211" y="121"/>
                  </a:cubicBezTo>
                  <a:cubicBezTo>
                    <a:pt x="187" y="129"/>
                    <a:pt x="162" y="134"/>
                    <a:pt x="137" y="138"/>
                  </a:cubicBezTo>
                  <a:cubicBezTo>
                    <a:pt x="146" y="133"/>
                    <a:pt x="155" y="124"/>
                    <a:pt x="162" y="117"/>
                  </a:cubicBezTo>
                  <a:cubicBezTo>
                    <a:pt x="165" y="114"/>
                    <a:pt x="168" y="111"/>
                    <a:pt x="171" y="108"/>
                  </a:cubicBezTo>
                  <a:cubicBezTo>
                    <a:pt x="226" y="117"/>
                    <a:pt x="233" y="44"/>
                    <a:pt x="241" y="5"/>
                  </a:cubicBezTo>
                  <a:cubicBezTo>
                    <a:pt x="242" y="4"/>
                    <a:pt x="242" y="3"/>
                    <a:pt x="243" y="3"/>
                  </a:cubicBezTo>
                  <a:cubicBezTo>
                    <a:pt x="244" y="1"/>
                    <a:pt x="242" y="0"/>
                    <a:pt x="241" y="1"/>
                  </a:cubicBezTo>
                  <a:cubicBezTo>
                    <a:pt x="233" y="10"/>
                    <a:pt x="226" y="18"/>
                    <a:pt x="218" y="26"/>
                  </a:cubicBezTo>
                  <a:cubicBezTo>
                    <a:pt x="209" y="34"/>
                    <a:pt x="199" y="42"/>
                    <a:pt x="191" y="51"/>
                  </a:cubicBezTo>
                  <a:cubicBezTo>
                    <a:pt x="176" y="65"/>
                    <a:pt x="164" y="85"/>
                    <a:pt x="167" y="106"/>
                  </a:cubicBezTo>
                  <a:cubicBezTo>
                    <a:pt x="167" y="106"/>
                    <a:pt x="167" y="106"/>
                    <a:pt x="167" y="106"/>
                  </a:cubicBezTo>
                  <a:cubicBezTo>
                    <a:pt x="165" y="108"/>
                    <a:pt x="164" y="110"/>
                    <a:pt x="162" y="112"/>
                  </a:cubicBezTo>
                  <a:cubicBezTo>
                    <a:pt x="153" y="123"/>
                    <a:pt x="142" y="131"/>
                    <a:pt x="131" y="139"/>
                  </a:cubicBezTo>
                  <a:cubicBezTo>
                    <a:pt x="117" y="142"/>
                    <a:pt x="103" y="144"/>
                    <a:pt x="90" y="146"/>
                  </a:cubicBezTo>
                  <a:cubicBezTo>
                    <a:pt x="90" y="146"/>
                    <a:pt x="90" y="146"/>
                    <a:pt x="90" y="146"/>
                  </a:cubicBezTo>
                  <a:cubicBezTo>
                    <a:pt x="89" y="145"/>
                    <a:pt x="89" y="146"/>
                    <a:pt x="89" y="146"/>
                  </a:cubicBezTo>
                  <a:cubicBezTo>
                    <a:pt x="82" y="147"/>
                    <a:pt x="74" y="148"/>
                    <a:pt x="67" y="149"/>
                  </a:cubicBezTo>
                  <a:cubicBezTo>
                    <a:pt x="45" y="153"/>
                    <a:pt x="23" y="154"/>
                    <a:pt x="1" y="148"/>
                  </a:cubicBezTo>
                  <a:cubicBezTo>
                    <a:pt x="1" y="147"/>
                    <a:pt x="0" y="148"/>
                    <a:pt x="1" y="149"/>
                  </a:cubicBezTo>
                  <a:cubicBezTo>
                    <a:pt x="17" y="159"/>
                    <a:pt x="41" y="156"/>
                    <a:pt x="58" y="154"/>
                  </a:cubicBezTo>
                  <a:cubicBezTo>
                    <a:pt x="69" y="153"/>
                    <a:pt x="80" y="151"/>
                    <a:pt x="90" y="150"/>
                  </a:cubicBezTo>
                  <a:cubicBezTo>
                    <a:pt x="101" y="168"/>
                    <a:pt x="126" y="179"/>
                    <a:pt x="144" y="186"/>
                  </a:cubicBezTo>
                  <a:cubicBezTo>
                    <a:pt x="159" y="193"/>
                    <a:pt x="176" y="199"/>
                    <a:pt x="193" y="202"/>
                  </a:cubicBezTo>
                  <a:cubicBezTo>
                    <a:pt x="214" y="239"/>
                    <a:pt x="285" y="223"/>
                    <a:pt x="296" y="185"/>
                  </a:cubicBezTo>
                  <a:cubicBezTo>
                    <a:pt x="296" y="184"/>
                    <a:pt x="296" y="184"/>
                    <a:pt x="296" y="184"/>
                  </a:cubicBezTo>
                  <a:cubicBezTo>
                    <a:pt x="297" y="184"/>
                    <a:pt x="297" y="184"/>
                    <a:pt x="297" y="184"/>
                  </a:cubicBezTo>
                  <a:cubicBezTo>
                    <a:pt x="299" y="183"/>
                    <a:pt x="299" y="180"/>
                    <a:pt x="297" y="181"/>
                  </a:cubicBezTo>
                  <a:cubicBezTo>
                    <a:pt x="263" y="184"/>
                    <a:pt x="218" y="166"/>
                    <a:pt x="192" y="197"/>
                  </a:cubicBezTo>
                  <a:cubicBezTo>
                    <a:pt x="192" y="198"/>
                    <a:pt x="192" y="198"/>
                    <a:pt x="192" y="198"/>
                  </a:cubicBezTo>
                  <a:cubicBezTo>
                    <a:pt x="178" y="195"/>
                    <a:pt x="164" y="190"/>
                    <a:pt x="150" y="185"/>
                  </a:cubicBezTo>
                  <a:cubicBezTo>
                    <a:pt x="130" y="178"/>
                    <a:pt x="106" y="167"/>
                    <a:pt x="92" y="149"/>
                  </a:cubicBezTo>
                  <a:cubicBezTo>
                    <a:pt x="104" y="148"/>
                    <a:pt x="115" y="146"/>
                    <a:pt x="127" y="144"/>
                  </a:cubicBezTo>
                  <a:cubicBezTo>
                    <a:pt x="162" y="138"/>
                    <a:pt x="200" y="131"/>
                    <a:pt x="235" y="119"/>
                  </a:cubicBezTo>
                  <a:cubicBezTo>
                    <a:pt x="235" y="119"/>
                    <a:pt x="235" y="119"/>
                    <a:pt x="235" y="119"/>
                  </a:cubicBezTo>
                  <a:cubicBezTo>
                    <a:pt x="253" y="141"/>
                    <a:pt x="291" y="133"/>
                    <a:pt x="313" y="123"/>
                  </a:cubicBezTo>
                  <a:cubicBezTo>
                    <a:pt x="329" y="116"/>
                    <a:pt x="340" y="101"/>
                    <a:pt x="350" y="87"/>
                  </a:cubicBezTo>
                  <a:cubicBezTo>
                    <a:pt x="360" y="73"/>
                    <a:pt x="370" y="54"/>
                    <a:pt x="372" y="36"/>
                  </a:cubicBezTo>
                  <a:cubicBezTo>
                    <a:pt x="373" y="36"/>
                    <a:pt x="373" y="35"/>
                    <a:pt x="374" y="35"/>
                  </a:cubicBezTo>
                  <a:cubicBezTo>
                    <a:pt x="375" y="34"/>
                    <a:pt x="374" y="32"/>
                    <a:pt x="372" y="33"/>
                  </a:cubicBezTo>
                  <a:close/>
                </a:path>
              </a:pathLst>
            </a:custGeom>
            <a:solidFill>
              <a:srgbClr val="B28743"/>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19" name="Freeform 18"/>
            <p:cNvSpPr>
              <a:spLocks/>
            </p:cNvSpPr>
            <p:nvPr/>
          </p:nvSpPr>
          <p:spPr bwMode="auto">
            <a:xfrm>
              <a:off x="1616696" y="960395"/>
              <a:ext cx="240374" cy="547803"/>
            </a:xfrm>
            <a:custGeom>
              <a:avLst/>
              <a:gdLst>
                <a:gd name="T0" fmla="*/ 87 w 88"/>
                <a:gd name="T1" fmla="*/ 183 h 198"/>
                <a:gd name="T2" fmla="*/ 79 w 88"/>
                <a:gd name="T3" fmla="*/ 177 h 198"/>
                <a:gd name="T4" fmla="*/ 68 w 88"/>
                <a:gd name="T5" fmla="*/ 170 h 198"/>
                <a:gd name="T6" fmla="*/ 68 w 88"/>
                <a:gd name="T7" fmla="*/ 170 h 198"/>
                <a:gd name="T8" fmla="*/ 54 w 88"/>
                <a:gd name="T9" fmla="*/ 80 h 198"/>
                <a:gd name="T10" fmla="*/ 33 w 88"/>
                <a:gd name="T11" fmla="*/ 29 h 198"/>
                <a:gd name="T12" fmla="*/ 1 w 88"/>
                <a:gd name="T13" fmla="*/ 0 h 198"/>
                <a:gd name="T14" fmla="*/ 0 w 88"/>
                <a:gd name="T15" fmla="*/ 1 h 198"/>
                <a:gd name="T16" fmla="*/ 32 w 88"/>
                <a:gd name="T17" fmla="*/ 35 h 198"/>
                <a:gd name="T18" fmla="*/ 51 w 88"/>
                <a:gd name="T19" fmla="*/ 86 h 198"/>
                <a:gd name="T20" fmla="*/ 63 w 88"/>
                <a:gd name="T21" fmla="*/ 171 h 198"/>
                <a:gd name="T22" fmla="*/ 49 w 88"/>
                <a:gd name="T23" fmla="*/ 187 h 198"/>
                <a:gd name="T24" fmla="*/ 49 w 88"/>
                <a:gd name="T25" fmla="*/ 190 h 198"/>
                <a:gd name="T26" fmla="*/ 70 w 88"/>
                <a:gd name="T27" fmla="*/ 197 h 198"/>
                <a:gd name="T28" fmla="*/ 86 w 88"/>
                <a:gd name="T29" fmla="*/ 186 h 198"/>
                <a:gd name="T30" fmla="*/ 87 w 88"/>
                <a:gd name="T31" fmla="*/ 18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198">
                  <a:moveTo>
                    <a:pt x="87" y="183"/>
                  </a:moveTo>
                  <a:cubicBezTo>
                    <a:pt x="85" y="181"/>
                    <a:pt x="82" y="179"/>
                    <a:pt x="79" y="177"/>
                  </a:cubicBezTo>
                  <a:cubicBezTo>
                    <a:pt x="75" y="175"/>
                    <a:pt x="72" y="172"/>
                    <a:pt x="68" y="170"/>
                  </a:cubicBezTo>
                  <a:cubicBezTo>
                    <a:pt x="68" y="170"/>
                    <a:pt x="68" y="170"/>
                    <a:pt x="68" y="170"/>
                  </a:cubicBezTo>
                  <a:cubicBezTo>
                    <a:pt x="68" y="140"/>
                    <a:pt x="62" y="108"/>
                    <a:pt x="54" y="80"/>
                  </a:cubicBezTo>
                  <a:cubicBezTo>
                    <a:pt x="50" y="62"/>
                    <a:pt x="43" y="45"/>
                    <a:pt x="33" y="29"/>
                  </a:cubicBezTo>
                  <a:cubicBezTo>
                    <a:pt x="26" y="18"/>
                    <a:pt x="15" y="4"/>
                    <a:pt x="1" y="0"/>
                  </a:cubicBezTo>
                  <a:cubicBezTo>
                    <a:pt x="0" y="0"/>
                    <a:pt x="0" y="1"/>
                    <a:pt x="0" y="1"/>
                  </a:cubicBezTo>
                  <a:cubicBezTo>
                    <a:pt x="13" y="12"/>
                    <a:pt x="23" y="20"/>
                    <a:pt x="32" y="35"/>
                  </a:cubicBezTo>
                  <a:cubicBezTo>
                    <a:pt x="41" y="51"/>
                    <a:pt x="47" y="69"/>
                    <a:pt x="51" y="86"/>
                  </a:cubicBezTo>
                  <a:cubicBezTo>
                    <a:pt x="58" y="114"/>
                    <a:pt x="60" y="142"/>
                    <a:pt x="63" y="171"/>
                  </a:cubicBezTo>
                  <a:cubicBezTo>
                    <a:pt x="58" y="176"/>
                    <a:pt x="54" y="182"/>
                    <a:pt x="49" y="187"/>
                  </a:cubicBezTo>
                  <a:cubicBezTo>
                    <a:pt x="49" y="188"/>
                    <a:pt x="49" y="189"/>
                    <a:pt x="49" y="190"/>
                  </a:cubicBezTo>
                  <a:cubicBezTo>
                    <a:pt x="55" y="196"/>
                    <a:pt x="62" y="198"/>
                    <a:pt x="70" y="197"/>
                  </a:cubicBezTo>
                  <a:cubicBezTo>
                    <a:pt x="77" y="196"/>
                    <a:pt x="84" y="192"/>
                    <a:pt x="86" y="186"/>
                  </a:cubicBezTo>
                  <a:cubicBezTo>
                    <a:pt x="87" y="185"/>
                    <a:pt x="88" y="184"/>
                    <a:pt x="87" y="183"/>
                  </a:cubicBezTo>
                  <a:close/>
                </a:path>
              </a:pathLst>
            </a:custGeom>
            <a:solidFill>
              <a:srgbClr val="FEC160"/>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20" name="Freeform 19"/>
            <p:cNvSpPr>
              <a:spLocks/>
            </p:cNvSpPr>
            <p:nvPr/>
          </p:nvSpPr>
          <p:spPr bwMode="auto">
            <a:xfrm>
              <a:off x="1890721" y="1085333"/>
              <a:ext cx="418252" cy="446893"/>
            </a:xfrm>
            <a:custGeom>
              <a:avLst/>
              <a:gdLst>
                <a:gd name="T0" fmla="*/ 142 w 152"/>
                <a:gd name="T1" fmla="*/ 103 h 162"/>
                <a:gd name="T2" fmla="*/ 129 w 152"/>
                <a:gd name="T3" fmla="*/ 105 h 162"/>
                <a:gd name="T4" fmla="*/ 88 w 152"/>
                <a:gd name="T5" fmla="*/ 89 h 162"/>
                <a:gd name="T6" fmla="*/ 88 w 152"/>
                <a:gd name="T7" fmla="*/ 89 h 162"/>
                <a:gd name="T8" fmla="*/ 60 w 152"/>
                <a:gd name="T9" fmla="*/ 45 h 162"/>
                <a:gd name="T10" fmla="*/ 102 w 152"/>
                <a:gd name="T11" fmla="*/ 55 h 162"/>
                <a:gd name="T12" fmla="*/ 101 w 152"/>
                <a:gd name="T13" fmla="*/ 63 h 162"/>
                <a:gd name="T14" fmla="*/ 120 w 152"/>
                <a:gd name="T15" fmla="*/ 69 h 162"/>
                <a:gd name="T16" fmla="*/ 125 w 152"/>
                <a:gd name="T17" fmla="*/ 49 h 162"/>
                <a:gd name="T18" fmla="*/ 106 w 152"/>
                <a:gd name="T19" fmla="*/ 45 h 162"/>
                <a:gd name="T20" fmla="*/ 106 w 152"/>
                <a:gd name="T21" fmla="*/ 46 h 162"/>
                <a:gd name="T22" fmla="*/ 103 w 152"/>
                <a:gd name="T23" fmla="*/ 51 h 162"/>
                <a:gd name="T24" fmla="*/ 82 w 152"/>
                <a:gd name="T25" fmla="*/ 49 h 162"/>
                <a:gd name="T26" fmla="*/ 56 w 152"/>
                <a:gd name="T27" fmla="*/ 39 h 162"/>
                <a:gd name="T28" fmla="*/ 20 w 152"/>
                <a:gd name="T29" fmla="*/ 1 h 162"/>
                <a:gd name="T30" fmla="*/ 19 w 152"/>
                <a:gd name="T31" fmla="*/ 2 h 162"/>
                <a:gd name="T32" fmla="*/ 36 w 152"/>
                <a:gd name="T33" fmla="*/ 22 h 162"/>
                <a:gd name="T34" fmla="*/ 19 w 152"/>
                <a:gd name="T35" fmla="*/ 77 h 162"/>
                <a:gd name="T36" fmla="*/ 5 w 152"/>
                <a:gd name="T37" fmla="*/ 78 h 162"/>
                <a:gd name="T38" fmla="*/ 6 w 152"/>
                <a:gd name="T39" fmla="*/ 96 h 162"/>
                <a:gd name="T40" fmla="*/ 20 w 152"/>
                <a:gd name="T41" fmla="*/ 96 h 162"/>
                <a:gd name="T42" fmla="*/ 22 w 152"/>
                <a:gd name="T43" fmla="*/ 80 h 162"/>
                <a:gd name="T44" fmla="*/ 38 w 152"/>
                <a:gd name="T45" fmla="*/ 24 h 162"/>
                <a:gd name="T46" fmla="*/ 70 w 152"/>
                <a:gd name="T47" fmla="*/ 66 h 162"/>
                <a:gd name="T48" fmla="*/ 54 w 152"/>
                <a:gd name="T49" fmla="*/ 115 h 162"/>
                <a:gd name="T50" fmla="*/ 52 w 152"/>
                <a:gd name="T51" fmla="*/ 114 h 162"/>
                <a:gd name="T52" fmla="*/ 50 w 152"/>
                <a:gd name="T53" fmla="*/ 115 h 162"/>
                <a:gd name="T54" fmla="*/ 37 w 152"/>
                <a:gd name="T55" fmla="*/ 118 h 162"/>
                <a:gd name="T56" fmla="*/ 41 w 152"/>
                <a:gd name="T57" fmla="*/ 135 h 162"/>
                <a:gd name="T58" fmla="*/ 57 w 152"/>
                <a:gd name="T59" fmla="*/ 132 h 162"/>
                <a:gd name="T60" fmla="*/ 56 w 152"/>
                <a:gd name="T61" fmla="*/ 118 h 162"/>
                <a:gd name="T62" fmla="*/ 72 w 152"/>
                <a:gd name="T63" fmla="*/ 69 h 162"/>
                <a:gd name="T64" fmla="*/ 94 w 152"/>
                <a:gd name="T65" fmla="*/ 115 h 162"/>
                <a:gd name="T66" fmla="*/ 85 w 152"/>
                <a:gd name="T67" fmla="*/ 136 h 162"/>
                <a:gd name="T68" fmla="*/ 84 w 152"/>
                <a:gd name="T69" fmla="*/ 135 h 162"/>
                <a:gd name="T70" fmla="*/ 72 w 152"/>
                <a:gd name="T71" fmla="*/ 144 h 162"/>
                <a:gd name="T72" fmla="*/ 79 w 152"/>
                <a:gd name="T73" fmla="*/ 157 h 162"/>
                <a:gd name="T74" fmla="*/ 89 w 152"/>
                <a:gd name="T75" fmla="*/ 150 h 162"/>
                <a:gd name="T76" fmla="*/ 87 w 152"/>
                <a:gd name="T77" fmla="*/ 138 h 162"/>
                <a:gd name="T78" fmla="*/ 96 w 152"/>
                <a:gd name="T79" fmla="*/ 118 h 162"/>
                <a:gd name="T80" fmla="*/ 105 w 152"/>
                <a:gd name="T81" fmla="*/ 144 h 162"/>
                <a:gd name="T82" fmla="*/ 104 w 152"/>
                <a:gd name="T83" fmla="*/ 155 h 162"/>
                <a:gd name="T84" fmla="*/ 118 w 152"/>
                <a:gd name="T85" fmla="*/ 158 h 162"/>
                <a:gd name="T86" fmla="*/ 122 w 152"/>
                <a:gd name="T87" fmla="*/ 146 h 162"/>
                <a:gd name="T88" fmla="*/ 108 w 152"/>
                <a:gd name="T89" fmla="*/ 141 h 162"/>
                <a:gd name="T90" fmla="*/ 90 w 152"/>
                <a:gd name="T91" fmla="*/ 94 h 162"/>
                <a:gd name="T92" fmla="*/ 126 w 152"/>
                <a:gd name="T93" fmla="*/ 110 h 162"/>
                <a:gd name="T94" fmla="*/ 125 w 152"/>
                <a:gd name="T95" fmla="*/ 111 h 162"/>
                <a:gd name="T96" fmla="*/ 125 w 152"/>
                <a:gd name="T97" fmla="*/ 112 h 162"/>
                <a:gd name="T98" fmla="*/ 132 w 152"/>
                <a:gd name="T99" fmla="*/ 126 h 162"/>
                <a:gd name="T100" fmla="*/ 151 w 152"/>
                <a:gd name="T101" fmla="*/ 117 h 162"/>
                <a:gd name="T102" fmla="*/ 142 w 152"/>
                <a:gd name="T103" fmla="*/ 103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162">
                  <a:moveTo>
                    <a:pt x="142" y="103"/>
                  </a:moveTo>
                  <a:cubicBezTo>
                    <a:pt x="137" y="101"/>
                    <a:pt x="132" y="102"/>
                    <a:pt x="129" y="105"/>
                  </a:cubicBezTo>
                  <a:cubicBezTo>
                    <a:pt x="114" y="102"/>
                    <a:pt x="101" y="99"/>
                    <a:pt x="88" y="89"/>
                  </a:cubicBezTo>
                  <a:cubicBezTo>
                    <a:pt x="88" y="89"/>
                    <a:pt x="88" y="89"/>
                    <a:pt x="88" y="89"/>
                  </a:cubicBezTo>
                  <a:cubicBezTo>
                    <a:pt x="80" y="74"/>
                    <a:pt x="71" y="59"/>
                    <a:pt x="60" y="45"/>
                  </a:cubicBezTo>
                  <a:cubicBezTo>
                    <a:pt x="72" y="52"/>
                    <a:pt x="88" y="55"/>
                    <a:pt x="102" y="55"/>
                  </a:cubicBezTo>
                  <a:cubicBezTo>
                    <a:pt x="101" y="58"/>
                    <a:pt x="101" y="61"/>
                    <a:pt x="101" y="63"/>
                  </a:cubicBezTo>
                  <a:cubicBezTo>
                    <a:pt x="103" y="72"/>
                    <a:pt x="114" y="74"/>
                    <a:pt x="120" y="69"/>
                  </a:cubicBezTo>
                  <a:cubicBezTo>
                    <a:pt x="126" y="65"/>
                    <a:pt x="127" y="55"/>
                    <a:pt x="125" y="49"/>
                  </a:cubicBezTo>
                  <a:cubicBezTo>
                    <a:pt x="122" y="41"/>
                    <a:pt x="113" y="39"/>
                    <a:pt x="106" y="45"/>
                  </a:cubicBezTo>
                  <a:cubicBezTo>
                    <a:pt x="106" y="45"/>
                    <a:pt x="106" y="46"/>
                    <a:pt x="106" y="46"/>
                  </a:cubicBezTo>
                  <a:cubicBezTo>
                    <a:pt x="105" y="48"/>
                    <a:pt x="104" y="49"/>
                    <a:pt x="103" y="51"/>
                  </a:cubicBezTo>
                  <a:cubicBezTo>
                    <a:pt x="96" y="50"/>
                    <a:pt x="89" y="50"/>
                    <a:pt x="82" y="49"/>
                  </a:cubicBezTo>
                  <a:cubicBezTo>
                    <a:pt x="72" y="47"/>
                    <a:pt x="64" y="44"/>
                    <a:pt x="56" y="39"/>
                  </a:cubicBezTo>
                  <a:cubicBezTo>
                    <a:pt x="45" y="25"/>
                    <a:pt x="33" y="12"/>
                    <a:pt x="20" y="1"/>
                  </a:cubicBezTo>
                  <a:cubicBezTo>
                    <a:pt x="19" y="0"/>
                    <a:pt x="19" y="1"/>
                    <a:pt x="19" y="2"/>
                  </a:cubicBezTo>
                  <a:cubicBezTo>
                    <a:pt x="25" y="9"/>
                    <a:pt x="30" y="15"/>
                    <a:pt x="36" y="22"/>
                  </a:cubicBezTo>
                  <a:cubicBezTo>
                    <a:pt x="36" y="42"/>
                    <a:pt x="26" y="59"/>
                    <a:pt x="19" y="77"/>
                  </a:cubicBezTo>
                  <a:cubicBezTo>
                    <a:pt x="15" y="74"/>
                    <a:pt x="9" y="74"/>
                    <a:pt x="5" y="78"/>
                  </a:cubicBezTo>
                  <a:cubicBezTo>
                    <a:pt x="1" y="83"/>
                    <a:pt x="0" y="92"/>
                    <a:pt x="6" y="96"/>
                  </a:cubicBezTo>
                  <a:cubicBezTo>
                    <a:pt x="10" y="99"/>
                    <a:pt x="16" y="99"/>
                    <a:pt x="20" y="96"/>
                  </a:cubicBezTo>
                  <a:cubicBezTo>
                    <a:pt x="24" y="92"/>
                    <a:pt x="25" y="84"/>
                    <a:pt x="22" y="80"/>
                  </a:cubicBezTo>
                  <a:cubicBezTo>
                    <a:pt x="31" y="64"/>
                    <a:pt x="39" y="42"/>
                    <a:pt x="38" y="24"/>
                  </a:cubicBezTo>
                  <a:cubicBezTo>
                    <a:pt x="49" y="37"/>
                    <a:pt x="60" y="51"/>
                    <a:pt x="70" y="66"/>
                  </a:cubicBezTo>
                  <a:cubicBezTo>
                    <a:pt x="71" y="85"/>
                    <a:pt x="62" y="100"/>
                    <a:pt x="54" y="115"/>
                  </a:cubicBezTo>
                  <a:cubicBezTo>
                    <a:pt x="53" y="115"/>
                    <a:pt x="53" y="115"/>
                    <a:pt x="52" y="114"/>
                  </a:cubicBezTo>
                  <a:cubicBezTo>
                    <a:pt x="51" y="114"/>
                    <a:pt x="51" y="114"/>
                    <a:pt x="50" y="115"/>
                  </a:cubicBezTo>
                  <a:cubicBezTo>
                    <a:pt x="46" y="114"/>
                    <a:pt x="40" y="115"/>
                    <a:pt x="37" y="118"/>
                  </a:cubicBezTo>
                  <a:cubicBezTo>
                    <a:pt x="32" y="123"/>
                    <a:pt x="37" y="131"/>
                    <a:pt x="41" y="135"/>
                  </a:cubicBezTo>
                  <a:cubicBezTo>
                    <a:pt x="46" y="138"/>
                    <a:pt x="53" y="136"/>
                    <a:pt x="57" y="132"/>
                  </a:cubicBezTo>
                  <a:cubicBezTo>
                    <a:pt x="60" y="127"/>
                    <a:pt x="59" y="122"/>
                    <a:pt x="56" y="118"/>
                  </a:cubicBezTo>
                  <a:cubicBezTo>
                    <a:pt x="66" y="104"/>
                    <a:pt x="74" y="86"/>
                    <a:pt x="72" y="69"/>
                  </a:cubicBezTo>
                  <a:cubicBezTo>
                    <a:pt x="81" y="84"/>
                    <a:pt x="88" y="99"/>
                    <a:pt x="94" y="115"/>
                  </a:cubicBezTo>
                  <a:cubicBezTo>
                    <a:pt x="92" y="122"/>
                    <a:pt x="88" y="129"/>
                    <a:pt x="85" y="136"/>
                  </a:cubicBezTo>
                  <a:cubicBezTo>
                    <a:pt x="85" y="136"/>
                    <a:pt x="85" y="135"/>
                    <a:pt x="84" y="135"/>
                  </a:cubicBezTo>
                  <a:cubicBezTo>
                    <a:pt x="79" y="135"/>
                    <a:pt x="73" y="139"/>
                    <a:pt x="72" y="144"/>
                  </a:cubicBezTo>
                  <a:cubicBezTo>
                    <a:pt x="72" y="149"/>
                    <a:pt x="74" y="156"/>
                    <a:pt x="79" y="157"/>
                  </a:cubicBezTo>
                  <a:cubicBezTo>
                    <a:pt x="83" y="157"/>
                    <a:pt x="87" y="154"/>
                    <a:pt x="89" y="150"/>
                  </a:cubicBezTo>
                  <a:cubicBezTo>
                    <a:pt x="91" y="146"/>
                    <a:pt x="90" y="141"/>
                    <a:pt x="87" y="138"/>
                  </a:cubicBezTo>
                  <a:cubicBezTo>
                    <a:pt x="91" y="132"/>
                    <a:pt x="94" y="125"/>
                    <a:pt x="96" y="118"/>
                  </a:cubicBezTo>
                  <a:cubicBezTo>
                    <a:pt x="99" y="126"/>
                    <a:pt x="102" y="135"/>
                    <a:pt x="105" y="144"/>
                  </a:cubicBezTo>
                  <a:cubicBezTo>
                    <a:pt x="102" y="147"/>
                    <a:pt x="101" y="151"/>
                    <a:pt x="104" y="155"/>
                  </a:cubicBezTo>
                  <a:cubicBezTo>
                    <a:pt x="108" y="160"/>
                    <a:pt x="113" y="162"/>
                    <a:pt x="118" y="158"/>
                  </a:cubicBezTo>
                  <a:cubicBezTo>
                    <a:pt x="121" y="155"/>
                    <a:pt x="123" y="150"/>
                    <a:pt x="122" y="146"/>
                  </a:cubicBezTo>
                  <a:cubicBezTo>
                    <a:pt x="120" y="140"/>
                    <a:pt x="113" y="140"/>
                    <a:pt x="108" y="141"/>
                  </a:cubicBezTo>
                  <a:cubicBezTo>
                    <a:pt x="103" y="125"/>
                    <a:pt x="97" y="109"/>
                    <a:pt x="90" y="94"/>
                  </a:cubicBezTo>
                  <a:cubicBezTo>
                    <a:pt x="100" y="102"/>
                    <a:pt x="113" y="108"/>
                    <a:pt x="126" y="110"/>
                  </a:cubicBezTo>
                  <a:cubicBezTo>
                    <a:pt x="126" y="110"/>
                    <a:pt x="125" y="111"/>
                    <a:pt x="125" y="111"/>
                  </a:cubicBezTo>
                  <a:cubicBezTo>
                    <a:pt x="125" y="111"/>
                    <a:pt x="125" y="112"/>
                    <a:pt x="125" y="112"/>
                  </a:cubicBezTo>
                  <a:cubicBezTo>
                    <a:pt x="124" y="118"/>
                    <a:pt x="126" y="124"/>
                    <a:pt x="132" y="126"/>
                  </a:cubicBezTo>
                  <a:cubicBezTo>
                    <a:pt x="139" y="128"/>
                    <a:pt x="150" y="125"/>
                    <a:pt x="151" y="117"/>
                  </a:cubicBezTo>
                  <a:cubicBezTo>
                    <a:pt x="152" y="111"/>
                    <a:pt x="147" y="105"/>
                    <a:pt x="142" y="103"/>
                  </a:cubicBezTo>
                  <a:close/>
                </a:path>
              </a:pathLst>
            </a:custGeom>
            <a:solidFill>
              <a:srgbClr val="7F7E30"/>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21" name="Freeform 20"/>
            <p:cNvSpPr>
              <a:spLocks/>
            </p:cNvSpPr>
            <p:nvPr/>
          </p:nvSpPr>
          <p:spPr bwMode="auto">
            <a:xfrm>
              <a:off x="1866685" y="537530"/>
              <a:ext cx="658624" cy="533389"/>
            </a:xfrm>
            <a:custGeom>
              <a:avLst/>
              <a:gdLst>
                <a:gd name="T0" fmla="*/ 237 w 239"/>
                <a:gd name="T1" fmla="*/ 42 h 194"/>
                <a:gd name="T2" fmla="*/ 188 w 239"/>
                <a:gd name="T3" fmla="*/ 43 h 194"/>
                <a:gd name="T4" fmla="*/ 153 w 239"/>
                <a:gd name="T5" fmla="*/ 64 h 194"/>
                <a:gd name="T6" fmla="*/ 140 w 239"/>
                <a:gd name="T7" fmla="*/ 1 h 194"/>
                <a:gd name="T8" fmla="*/ 137 w 239"/>
                <a:gd name="T9" fmla="*/ 1 h 194"/>
                <a:gd name="T10" fmla="*/ 143 w 239"/>
                <a:gd name="T11" fmla="*/ 79 h 194"/>
                <a:gd name="T12" fmla="*/ 143 w 239"/>
                <a:gd name="T13" fmla="*/ 81 h 194"/>
                <a:gd name="T14" fmla="*/ 142 w 239"/>
                <a:gd name="T15" fmla="*/ 82 h 194"/>
                <a:gd name="T16" fmla="*/ 115 w 239"/>
                <a:gd name="T17" fmla="*/ 115 h 194"/>
                <a:gd name="T18" fmla="*/ 83 w 239"/>
                <a:gd name="T19" fmla="*/ 147 h 194"/>
                <a:gd name="T20" fmla="*/ 1 w 239"/>
                <a:gd name="T21" fmla="*/ 192 h 194"/>
                <a:gd name="T22" fmla="*/ 1 w 239"/>
                <a:gd name="T23" fmla="*/ 194 h 194"/>
                <a:gd name="T24" fmla="*/ 81 w 239"/>
                <a:gd name="T25" fmla="*/ 155 h 194"/>
                <a:gd name="T26" fmla="*/ 116 w 239"/>
                <a:gd name="T27" fmla="*/ 120 h 194"/>
                <a:gd name="T28" fmla="*/ 145 w 239"/>
                <a:gd name="T29" fmla="*/ 83 h 194"/>
                <a:gd name="T30" fmla="*/ 146 w 239"/>
                <a:gd name="T31" fmla="*/ 83 h 194"/>
                <a:gd name="T32" fmla="*/ 146 w 239"/>
                <a:gd name="T33" fmla="*/ 83 h 194"/>
                <a:gd name="T34" fmla="*/ 147 w 239"/>
                <a:gd name="T35" fmla="*/ 81 h 194"/>
                <a:gd name="T36" fmla="*/ 200 w 239"/>
                <a:gd name="T37" fmla="*/ 79 h 194"/>
                <a:gd name="T38" fmla="*/ 239 w 239"/>
                <a:gd name="T39" fmla="*/ 44 h 194"/>
                <a:gd name="T40" fmla="*/ 237 w 239"/>
                <a:gd name="T41" fmla="*/ 42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9" h="194">
                  <a:moveTo>
                    <a:pt x="237" y="42"/>
                  </a:moveTo>
                  <a:cubicBezTo>
                    <a:pt x="223" y="34"/>
                    <a:pt x="202" y="38"/>
                    <a:pt x="188" y="43"/>
                  </a:cubicBezTo>
                  <a:cubicBezTo>
                    <a:pt x="175" y="47"/>
                    <a:pt x="163" y="55"/>
                    <a:pt x="153" y="64"/>
                  </a:cubicBezTo>
                  <a:cubicBezTo>
                    <a:pt x="158" y="42"/>
                    <a:pt x="154" y="15"/>
                    <a:pt x="140" y="1"/>
                  </a:cubicBezTo>
                  <a:cubicBezTo>
                    <a:pt x="139" y="0"/>
                    <a:pt x="138" y="0"/>
                    <a:pt x="137" y="1"/>
                  </a:cubicBezTo>
                  <a:cubicBezTo>
                    <a:pt x="123" y="22"/>
                    <a:pt x="123" y="62"/>
                    <a:pt x="143" y="79"/>
                  </a:cubicBezTo>
                  <a:cubicBezTo>
                    <a:pt x="143" y="80"/>
                    <a:pt x="143" y="80"/>
                    <a:pt x="143" y="81"/>
                  </a:cubicBezTo>
                  <a:cubicBezTo>
                    <a:pt x="142" y="81"/>
                    <a:pt x="142" y="82"/>
                    <a:pt x="142" y="82"/>
                  </a:cubicBezTo>
                  <a:cubicBezTo>
                    <a:pt x="133" y="93"/>
                    <a:pt x="125" y="104"/>
                    <a:pt x="115" y="115"/>
                  </a:cubicBezTo>
                  <a:cubicBezTo>
                    <a:pt x="105" y="126"/>
                    <a:pt x="94" y="137"/>
                    <a:pt x="83" y="147"/>
                  </a:cubicBezTo>
                  <a:cubicBezTo>
                    <a:pt x="58" y="169"/>
                    <a:pt x="32" y="183"/>
                    <a:pt x="1" y="192"/>
                  </a:cubicBezTo>
                  <a:cubicBezTo>
                    <a:pt x="0" y="192"/>
                    <a:pt x="0" y="194"/>
                    <a:pt x="1" y="194"/>
                  </a:cubicBezTo>
                  <a:cubicBezTo>
                    <a:pt x="31" y="192"/>
                    <a:pt x="59" y="173"/>
                    <a:pt x="81" y="155"/>
                  </a:cubicBezTo>
                  <a:cubicBezTo>
                    <a:pt x="93" y="144"/>
                    <a:pt x="105" y="132"/>
                    <a:pt x="116" y="120"/>
                  </a:cubicBezTo>
                  <a:cubicBezTo>
                    <a:pt x="126" y="109"/>
                    <a:pt x="137" y="97"/>
                    <a:pt x="145" y="83"/>
                  </a:cubicBezTo>
                  <a:cubicBezTo>
                    <a:pt x="146" y="83"/>
                    <a:pt x="146" y="83"/>
                    <a:pt x="146" y="83"/>
                  </a:cubicBezTo>
                  <a:cubicBezTo>
                    <a:pt x="146" y="83"/>
                    <a:pt x="146" y="83"/>
                    <a:pt x="146" y="83"/>
                  </a:cubicBezTo>
                  <a:cubicBezTo>
                    <a:pt x="146" y="82"/>
                    <a:pt x="146" y="81"/>
                    <a:pt x="147" y="81"/>
                  </a:cubicBezTo>
                  <a:cubicBezTo>
                    <a:pt x="164" y="87"/>
                    <a:pt x="183" y="86"/>
                    <a:pt x="200" y="79"/>
                  </a:cubicBezTo>
                  <a:cubicBezTo>
                    <a:pt x="215" y="73"/>
                    <a:pt x="233" y="60"/>
                    <a:pt x="239" y="44"/>
                  </a:cubicBezTo>
                  <a:cubicBezTo>
                    <a:pt x="239" y="43"/>
                    <a:pt x="238" y="42"/>
                    <a:pt x="237" y="42"/>
                  </a:cubicBezTo>
                  <a:close/>
                </a:path>
              </a:pathLst>
            </a:custGeom>
            <a:solidFill>
              <a:srgbClr val="7F7E30"/>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22" name="Freeform 21"/>
            <p:cNvSpPr>
              <a:spLocks/>
            </p:cNvSpPr>
            <p:nvPr/>
          </p:nvSpPr>
          <p:spPr bwMode="auto">
            <a:xfrm>
              <a:off x="2448389" y="81029"/>
              <a:ext cx="697086" cy="965862"/>
            </a:xfrm>
            <a:custGeom>
              <a:avLst/>
              <a:gdLst>
                <a:gd name="T0" fmla="*/ 236 w 253"/>
                <a:gd name="T1" fmla="*/ 151 h 351"/>
                <a:gd name="T2" fmla="*/ 169 w 253"/>
                <a:gd name="T3" fmla="*/ 159 h 351"/>
                <a:gd name="T4" fmla="*/ 128 w 253"/>
                <a:gd name="T5" fmla="*/ 189 h 351"/>
                <a:gd name="T6" fmla="*/ 116 w 253"/>
                <a:gd name="T7" fmla="*/ 202 h 351"/>
                <a:gd name="T8" fmla="*/ 128 w 253"/>
                <a:gd name="T9" fmla="*/ 165 h 351"/>
                <a:gd name="T10" fmla="*/ 128 w 253"/>
                <a:gd name="T11" fmla="*/ 165 h 351"/>
                <a:gd name="T12" fmla="*/ 129 w 253"/>
                <a:gd name="T13" fmla="*/ 165 h 351"/>
                <a:gd name="T14" fmla="*/ 130 w 253"/>
                <a:gd name="T15" fmla="*/ 165 h 351"/>
                <a:gd name="T16" fmla="*/ 213 w 253"/>
                <a:gd name="T17" fmla="*/ 62 h 351"/>
                <a:gd name="T18" fmla="*/ 208 w 253"/>
                <a:gd name="T19" fmla="*/ 16 h 351"/>
                <a:gd name="T20" fmla="*/ 167 w 253"/>
                <a:gd name="T21" fmla="*/ 3 h 351"/>
                <a:gd name="T22" fmla="*/ 112 w 253"/>
                <a:gd name="T23" fmla="*/ 72 h 351"/>
                <a:gd name="T24" fmla="*/ 127 w 253"/>
                <a:gd name="T25" fmla="*/ 164 h 351"/>
                <a:gd name="T26" fmla="*/ 126 w 253"/>
                <a:gd name="T27" fmla="*/ 164 h 351"/>
                <a:gd name="T28" fmla="*/ 105 w 253"/>
                <a:gd name="T29" fmla="*/ 213 h 351"/>
                <a:gd name="T30" fmla="*/ 80 w 253"/>
                <a:gd name="T31" fmla="*/ 266 h 351"/>
                <a:gd name="T32" fmla="*/ 1 w 253"/>
                <a:gd name="T33" fmla="*/ 350 h 351"/>
                <a:gd name="T34" fmla="*/ 1 w 253"/>
                <a:gd name="T35" fmla="*/ 351 h 351"/>
                <a:gd name="T36" fmla="*/ 81 w 253"/>
                <a:gd name="T37" fmla="*/ 273 h 351"/>
                <a:gd name="T38" fmla="*/ 107 w 253"/>
                <a:gd name="T39" fmla="*/ 221 h 351"/>
                <a:gd name="T40" fmla="*/ 110 w 253"/>
                <a:gd name="T41" fmla="*/ 214 h 351"/>
                <a:gd name="T42" fmla="*/ 204 w 253"/>
                <a:gd name="T43" fmla="*/ 221 h 351"/>
                <a:gd name="T44" fmla="*/ 236 w 253"/>
                <a:gd name="T45" fmla="*/ 1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3" h="351">
                  <a:moveTo>
                    <a:pt x="236" y="151"/>
                  </a:moveTo>
                  <a:cubicBezTo>
                    <a:pt x="222" y="129"/>
                    <a:pt x="184" y="150"/>
                    <a:pt x="169" y="159"/>
                  </a:cubicBezTo>
                  <a:cubicBezTo>
                    <a:pt x="154" y="167"/>
                    <a:pt x="140" y="177"/>
                    <a:pt x="128" y="189"/>
                  </a:cubicBezTo>
                  <a:cubicBezTo>
                    <a:pt x="124" y="193"/>
                    <a:pt x="119" y="197"/>
                    <a:pt x="116" y="202"/>
                  </a:cubicBezTo>
                  <a:cubicBezTo>
                    <a:pt x="121" y="190"/>
                    <a:pt x="125" y="178"/>
                    <a:pt x="128" y="165"/>
                  </a:cubicBezTo>
                  <a:cubicBezTo>
                    <a:pt x="128" y="165"/>
                    <a:pt x="128" y="165"/>
                    <a:pt x="128" y="165"/>
                  </a:cubicBezTo>
                  <a:cubicBezTo>
                    <a:pt x="128" y="165"/>
                    <a:pt x="129" y="165"/>
                    <a:pt x="129" y="165"/>
                  </a:cubicBezTo>
                  <a:cubicBezTo>
                    <a:pt x="129" y="165"/>
                    <a:pt x="130" y="165"/>
                    <a:pt x="130" y="165"/>
                  </a:cubicBezTo>
                  <a:cubicBezTo>
                    <a:pt x="168" y="139"/>
                    <a:pt x="203" y="108"/>
                    <a:pt x="213" y="62"/>
                  </a:cubicBezTo>
                  <a:cubicBezTo>
                    <a:pt x="216" y="47"/>
                    <a:pt x="216" y="30"/>
                    <a:pt x="208" y="16"/>
                  </a:cubicBezTo>
                  <a:cubicBezTo>
                    <a:pt x="199" y="2"/>
                    <a:pt x="182" y="0"/>
                    <a:pt x="167" y="3"/>
                  </a:cubicBezTo>
                  <a:cubicBezTo>
                    <a:pt x="133" y="8"/>
                    <a:pt x="117" y="42"/>
                    <a:pt x="112" y="72"/>
                  </a:cubicBezTo>
                  <a:cubicBezTo>
                    <a:pt x="107" y="101"/>
                    <a:pt x="108" y="139"/>
                    <a:pt x="127" y="164"/>
                  </a:cubicBezTo>
                  <a:cubicBezTo>
                    <a:pt x="126" y="164"/>
                    <a:pt x="126" y="164"/>
                    <a:pt x="126" y="164"/>
                  </a:cubicBezTo>
                  <a:cubicBezTo>
                    <a:pt x="118" y="180"/>
                    <a:pt x="112" y="197"/>
                    <a:pt x="105" y="213"/>
                  </a:cubicBezTo>
                  <a:cubicBezTo>
                    <a:pt x="98" y="231"/>
                    <a:pt x="90" y="249"/>
                    <a:pt x="80" y="266"/>
                  </a:cubicBezTo>
                  <a:cubicBezTo>
                    <a:pt x="61" y="301"/>
                    <a:pt x="34" y="328"/>
                    <a:pt x="1" y="350"/>
                  </a:cubicBezTo>
                  <a:cubicBezTo>
                    <a:pt x="0" y="350"/>
                    <a:pt x="1" y="351"/>
                    <a:pt x="1" y="351"/>
                  </a:cubicBezTo>
                  <a:cubicBezTo>
                    <a:pt x="36" y="335"/>
                    <a:pt x="62" y="305"/>
                    <a:pt x="81" y="273"/>
                  </a:cubicBezTo>
                  <a:cubicBezTo>
                    <a:pt x="91" y="257"/>
                    <a:pt x="100" y="239"/>
                    <a:pt x="107" y="221"/>
                  </a:cubicBezTo>
                  <a:cubicBezTo>
                    <a:pt x="108" y="219"/>
                    <a:pt x="109" y="216"/>
                    <a:pt x="110" y="214"/>
                  </a:cubicBezTo>
                  <a:cubicBezTo>
                    <a:pt x="136" y="233"/>
                    <a:pt x="176" y="233"/>
                    <a:pt x="204" y="221"/>
                  </a:cubicBezTo>
                  <a:cubicBezTo>
                    <a:pt x="229" y="211"/>
                    <a:pt x="253" y="178"/>
                    <a:pt x="236" y="151"/>
                  </a:cubicBezTo>
                  <a:close/>
                </a:path>
              </a:pathLst>
            </a:custGeom>
            <a:solidFill>
              <a:srgbClr val="FEC160"/>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23" name="Freeform 22"/>
            <p:cNvSpPr>
              <a:spLocks/>
            </p:cNvSpPr>
            <p:nvPr/>
          </p:nvSpPr>
          <p:spPr bwMode="auto">
            <a:xfrm>
              <a:off x="2525308" y="1142996"/>
              <a:ext cx="0" cy="0"/>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solidFill>
              <a:srgbClr val="000000"/>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24" name="Freeform 33"/>
            <p:cNvSpPr>
              <a:spLocks/>
            </p:cNvSpPr>
            <p:nvPr/>
          </p:nvSpPr>
          <p:spPr bwMode="auto">
            <a:xfrm>
              <a:off x="2361854" y="1070918"/>
              <a:ext cx="572092" cy="442087"/>
            </a:xfrm>
            <a:custGeom>
              <a:avLst/>
              <a:gdLst>
                <a:gd name="T0" fmla="*/ 186 w 209"/>
                <a:gd name="T1" fmla="*/ 57 h 161"/>
                <a:gd name="T2" fmla="*/ 162 w 209"/>
                <a:gd name="T3" fmla="*/ 69 h 161"/>
                <a:gd name="T4" fmla="*/ 144 w 209"/>
                <a:gd name="T5" fmla="*/ 86 h 161"/>
                <a:gd name="T6" fmla="*/ 82 w 209"/>
                <a:gd name="T7" fmla="*/ 35 h 161"/>
                <a:gd name="T8" fmla="*/ 2 w 209"/>
                <a:gd name="T9" fmla="*/ 0 h 161"/>
                <a:gd name="T10" fmla="*/ 1 w 209"/>
                <a:gd name="T11" fmla="*/ 2 h 161"/>
                <a:gd name="T12" fmla="*/ 29 w 209"/>
                <a:gd name="T13" fmla="*/ 17 h 161"/>
                <a:gd name="T14" fmla="*/ 71 w 209"/>
                <a:gd name="T15" fmla="*/ 34 h 161"/>
                <a:gd name="T16" fmla="*/ 110 w 209"/>
                <a:gd name="T17" fmla="*/ 59 h 161"/>
                <a:gd name="T18" fmla="*/ 142 w 209"/>
                <a:gd name="T19" fmla="*/ 89 h 161"/>
                <a:gd name="T20" fmla="*/ 142 w 209"/>
                <a:gd name="T21" fmla="*/ 89 h 161"/>
                <a:gd name="T22" fmla="*/ 141 w 209"/>
                <a:gd name="T23" fmla="*/ 91 h 161"/>
                <a:gd name="T24" fmla="*/ 140 w 209"/>
                <a:gd name="T25" fmla="*/ 148 h 161"/>
                <a:gd name="T26" fmla="*/ 166 w 209"/>
                <a:gd name="T27" fmla="*/ 131 h 161"/>
                <a:gd name="T28" fmla="*/ 187 w 209"/>
                <a:gd name="T29" fmla="*/ 118 h 161"/>
                <a:gd name="T30" fmla="*/ 187 w 209"/>
                <a:gd name="T31" fmla="*/ 92 h 161"/>
                <a:gd name="T32" fmla="*/ 186 w 209"/>
                <a:gd name="T33" fmla="*/ 5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9" h="161">
                  <a:moveTo>
                    <a:pt x="186" y="57"/>
                  </a:moveTo>
                  <a:cubicBezTo>
                    <a:pt x="177" y="57"/>
                    <a:pt x="168" y="64"/>
                    <a:pt x="162" y="69"/>
                  </a:cubicBezTo>
                  <a:cubicBezTo>
                    <a:pt x="156" y="74"/>
                    <a:pt x="149" y="80"/>
                    <a:pt x="144" y="86"/>
                  </a:cubicBezTo>
                  <a:cubicBezTo>
                    <a:pt x="129" y="65"/>
                    <a:pt x="105" y="48"/>
                    <a:pt x="82" y="35"/>
                  </a:cubicBezTo>
                  <a:cubicBezTo>
                    <a:pt x="57" y="21"/>
                    <a:pt x="28" y="14"/>
                    <a:pt x="2" y="0"/>
                  </a:cubicBezTo>
                  <a:cubicBezTo>
                    <a:pt x="1" y="0"/>
                    <a:pt x="0" y="1"/>
                    <a:pt x="1" y="2"/>
                  </a:cubicBezTo>
                  <a:cubicBezTo>
                    <a:pt x="9" y="9"/>
                    <a:pt x="19" y="13"/>
                    <a:pt x="29" y="17"/>
                  </a:cubicBezTo>
                  <a:cubicBezTo>
                    <a:pt x="43" y="22"/>
                    <a:pt x="58" y="27"/>
                    <a:pt x="71" y="34"/>
                  </a:cubicBezTo>
                  <a:cubicBezTo>
                    <a:pt x="85" y="41"/>
                    <a:pt x="98" y="49"/>
                    <a:pt x="110" y="59"/>
                  </a:cubicBezTo>
                  <a:cubicBezTo>
                    <a:pt x="122" y="68"/>
                    <a:pt x="131" y="79"/>
                    <a:pt x="142" y="89"/>
                  </a:cubicBezTo>
                  <a:cubicBezTo>
                    <a:pt x="142" y="89"/>
                    <a:pt x="142" y="89"/>
                    <a:pt x="142" y="89"/>
                  </a:cubicBezTo>
                  <a:cubicBezTo>
                    <a:pt x="141" y="90"/>
                    <a:pt x="141" y="90"/>
                    <a:pt x="141" y="91"/>
                  </a:cubicBezTo>
                  <a:cubicBezTo>
                    <a:pt x="133" y="109"/>
                    <a:pt x="125" y="132"/>
                    <a:pt x="140" y="148"/>
                  </a:cubicBezTo>
                  <a:cubicBezTo>
                    <a:pt x="152" y="161"/>
                    <a:pt x="166" y="144"/>
                    <a:pt x="166" y="131"/>
                  </a:cubicBezTo>
                  <a:cubicBezTo>
                    <a:pt x="175" y="131"/>
                    <a:pt x="182" y="125"/>
                    <a:pt x="187" y="118"/>
                  </a:cubicBezTo>
                  <a:cubicBezTo>
                    <a:pt x="192" y="111"/>
                    <a:pt x="194" y="99"/>
                    <a:pt x="187" y="92"/>
                  </a:cubicBezTo>
                  <a:cubicBezTo>
                    <a:pt x="197" y="83"/>
                    <a:pt x="209" y="57"/>
                    <a:pt x="186" y="57"/>
                  </a:cubicBezTo>
                  <a:close/>
                </a:path>
              </a:pathLst>
            </a:custGeom>
            <a:solidFill>
              <a:srgbClr val="FEC160"/>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25" name="Freeform 34"/>
            <p:cNvSpPr>
              <a:spLocks/>
            </p:cNvSpPr>
            <p:nvPr/>
          </p:nvSpPr>
          <p:spPr bwMode="auto">
            <a:xfrm>
              <a:off x="2438774" y="1142996"/>
              <a:ext cx="139419" cy="341177"/>
            </a:xfrm>
            <a:custGeom>
              <a:avLst/>
              <a:gdLst>
                <a:gd name="T0" fmla="*/ 35 w 51"/>
                <a:gd name="T1" fmla="*/ 2 h 124"/>
                <a:gd name="T2" fmla="*/ 34 w 51"/>
                <a:gd name="T3" fmla="*/ 0 h 124"/>
                <a:gd name="T4" fmla="*/ 32 w 51"/>
                <a:gd name="T5" fmla="*/ 2 h 124"/>
                <a:gd name="T6" fmla="*/ 2 w 51"/>
                <a:gd name="T7" fmla="*/ 58 h 124"/>
                <a:gd name="T8" fmla="*/ 13 w 51"/>
                <a:gd name="T9" fmla="*/ 122 h 124"/>
                <a:gd name="T10" fmla="*/ 16 w 51"/>
                <a:gd name="T11" fmla="*/ 121 h 124"/>
                <a:gd name="T12" fmla="*/ 48 w 51"/>
                <a:gd name="T13" fmla="*/ 65 h 124"/>
                <a:gd name="T14" fmla="*/ 35 w 51"/>
                <a:gd name="T15" fmla="*/ 2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124">
                  <a:moveTo>
                    <a:pt x="35" y="2"/>
                  </a:moveTo>
                  <a:cubicBezTo>
                    <a:pt x="35" y="1"/>
                    <a:pt x="35" y="0"/>
                    <a:pt x="34" y="0"/>
                  </a:cubicBezTo>
                  <a:cubicBezTo>
                    <a:pt x="32" y="0"/>
                    <a:pt x="32" y="1"/>
                    <a:pt x="32" y="2"/>
                  </a:cubicBezTo>
                  <a:cubicBezTo>
                    <a:pt x="13" y="14"/>
                    <a:pt x="5" y="37"/>
                    <a:pt x="2" y="58"/>
                  </a:cubicBezTo>
                  <a:cubicBezTo>
                    <a:pt x="0" y="79"/>
                    <a:pt x="1" y="105"/>
                    <a:pt x="13" y="122"/>
                  </a:cubicBezTo>
                  <a:cubicBezTo>
                    <a:pt x="14" y="124"/>
                    <a:pt x="17" y="122"/>
                    <a:pt x="16" y="121"/>
                  </a:cubicBezTo>
                  <a:cubicBezTo>
                    <a:pt x="34" y="109"/>
                    <a:pt x="44" y="85"/>
                    <a:pt x="48" y="65"/>
                  </a:cubicBezTo>
                  <a:cubicBezTo>
                    <a:pt x="51" y="46"/>
                    <a:pt x="50" y="17"/>
                    <a:pt x="35" y="2"/>
                  </a:cubicBezTo>
                  <a:close/>
                </a:path>
              </a:pathLst>
            </a:custGeom>
            <a:solidFill>
              <a:srgbClr val="7F7E30"/>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26" name="Freeform 35"/>
            <p:cNvSpPr>
              <a:spLocks/>
            </p:cNvSpPr>
            <p:nvPr/>
          </p:nvSpPr>
          <p:spPr bwMode="auto">
            <a:xfrm>
              <a:off x="2597422" y="1018058"/>
              <a:ext cx="312485" cy="197018"/>
            </a:xfrm>
            <a:custGeom>
              <a:avLst/>
              <a:gdLst>
                <a:gd name="T0" fmla="*/ 110 w 113"/>
                <a:gd name="T1" fmla="*/ 3 h 71"/>
                <a:gd name="T2" fmla="*/ 108 w 113"/>
                <a:gd name="T3" fmla="*/ 1 h 71"/>
                <a:gd name="T4" fmla="*/ 1 w 113"/>
                <a:gd name="T5" fmla="*/ 58 h 71"/>
                <a:gd name="T6" fmla="*/ 1 w 113"/>
                <a:gd name="T7" fmla="*/ 58 h 71"/>
                <a:gd name="T8" fmla="*/ 0 w 113"/>
                <a:gd name="T9" fmla="*/ 59 h 71"/>
                <a:gd name="T10" fmla="*/ 2 w 113"/>
                <a:gd name="T11" fmla="*/ 60 h 71"/>
                <a:gd name="T12" fmla="*/ 2 w 113"/>
                <a:gd name="T13" fmla="*/ 59 h 71"/>
                <a:gd name="T14" fmla="*/ 61 w 113"/>
                <a:gd name="T15" fmla="*/ 52 h 71"/>
                <a:gd name="T16" fmla="*/ 112 w 113"/>
                <a:gd name="T17" fmla="*/ 6 h 71"/>
                <a:gd name="T18" fmla="*/ 110 w 113"/>
                <a:gd name="T19" fmla="*/ 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71">
                  <a:moveTo>
                    <a:pt x="110" y="3"/>
                  </a:moveTo>
                  <a:cubicBezTo>
                    <a:pt x="110" y="2"/>
                    <a:pt x="109" y="1"/>
                    <a:pt x="108" y="1"/>
                  </a:cubicBezTo>
                  <a:cubicBezTo>
                    <a:pt x="66" y="0"/>
                    <a:pt x="18" y="16"/>
                    <a:pt x="1" y="58"/>
                  </a:cubicBezTo>
                  <a:cubicBezTo>
                    <a:pt x="1" y="58"/>
                    <a:pt x="1" y="58"/>
                    <a:pt x="1" y="58"/>
                  </a:cubicBezTo>
                  <a:cubicBezTo>
                    <a:pt x="1" y="58"/>
                    <a:pt x="1" y="59"/>
                    <a:pt x="0" y="59"/>
                  </a:cubicBezTo>
                  <a:cubicBezTo>
                    <a:pt x="0" y="60"/>
                    <a:pt x="1" y="60"/>
                    <a:pt x="2" y="60"/>
                  </a:cubicBezTo>
                  <a:cubicBezTo>
                    <a:pt x="2" y="59"/>
                    <a:pt x="2" y="59"/>
                    <a:pt x="2" y="59"/>
                  </a:cubicBezTo>
                  <a:cubicBezTo>
                    <a:pt x="19" y="71"/>
                    <a:pt x="45" y="60"/>
                    <a:pt x="61" y="52"/>
                  </a:cubicBezTo>
                  <a:cubicBezTo>
                    <a:pt x="81" y="42"/>
                    <a:pt x="101" y="26"/>
                    <a:pt x="112" y="6"/>
                  </a:cubicBezTo>
                  <a:cubicBezTo>
                    <a:pt x="113" y="4"/>
                    <a:pt x="111" y="3"/>
                    <a:pt x="110" y="3"/>
                  </a:cubicBezTo>
                  <a:close/>
                </a:path>
              </a:pathLst>
            </a:custGeom>
            <a:solidFill>
              <a:srgbClr val="7F7E30"/>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27" name="Freeform 36"/>
            <p:cNvSpPr>
              <a:spLocks/>
            </p:cNvSpPr>
            <p:nvPr/>
          </p:nvSpPr>
          <p:spPr bwMode="auto">
            <a:xfrm>
              <a:off x="3232010" y="215577"/>
              <a:ext cx="240374" cy="360395"/>
            </a:xfrm>
            <a:custGeom>
              <a:avLst/>
              <a:gdLst>
                <a:gd name="T0" fmla="*/ 83 w 88"/>
                <a:gd name="T1" fmla="*/ 29 h 132"/>
                <a:gd name="T2" fmla="*/ 68 w 88"/>
                <a:gd name="T3" fmla="*/ 29 h 132"/>
                <a:gd name="T4" fmla="*/ 70 w 88"/>
                <a:gd name="T5" fmla="*/ 14 h 132"/>
                <a:gd name="T6" fmla="*/ 68 w 88"/>
                <a:gd name="T7" fmla="*/ 12 h 132"/>
                <a:gd name="T8" fmla="*/ 47 w 88"/>
                <a:gd name="T9" fmla="*/ 20 h 132"/>
                <a:gd name="T10" fmla="*/ 28 w 88"/>
                <a:gd name="T11" fmla="*/ 9 h 132"/>
                <a:gd name="T12" fmla="*/ 32 w 88"/>
                <a:gd name="T13" fmla="*/ 46 h 132"/>
                <a:gd name="T14" fmla="*/ 32 w 88"/>
                <a:gd name="T15" fmla="*/ 48 h 132"/>
                <a:gd name="T16" fmla="*/ 15 w 88"/>
                <a:gd name="T17" fmla="*/ 84 h 132"/>
                <a:gd name="T18" fmla="*/ 0 w 88"/>
                <a:gd name="T19" fmla="*/ 131 h 132"/>
                <a:gd name="T20" fmla="*/ 2 w 88"/>
                <a:gd name="T21" fmla="*/ 131 h 132"/>
                <a:gd name="T22" fmla="*/ 17 w 88"/>
                <a:gd name="T23" fmla="*/ 89 h 132"/>
                <a:gd name="T24" fmla="*/ 34 w 88"/>
                <a:gd name="T25" fmla="*/ 51 h 132"/>
                <a:gd name="T26" fmla="*/ 85 w 88"/>
                <a:gd name="T27" fmla="*/ 44 h 132"/>
                <a:gd name="T28" fmla="*/ 83 w 88"/>
                <a:gd name="T29" fmla="*/ 2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132">
                  <a:moveTo>
                    <a:pt x="83" y="29"/>
                  </a:moveTo>
                  <a:cubicBezTo>
                    <a:pt x="78" y="26"/>
                    <a:pt x="73" y="27"/>
                    <a:pt x="68" y="29"/>
                  </a:cubicBezTo>
                  <a:cubicBezTo>
                    <a:pt x="70" y="24"/>
                    <a:pt x="70" y="20"/>
                    <a:pt x="70" y="14"/>
                  </a:cubicBezTo>
                  <a:cubicBezTo>
                    <a:pt x="71" y="13"/>
                    <a:pt x="69" y="12"/>
                    <a:pt x="68" y="12"/>
                  </a:cubicBezTo>
                  <a:cubicBezTo>
                    <a:pt x="59" y="11"/>
                    <a:pt x="52" y="14"/>
                    <a:pt x="47" y="20"/>
                  </a:cubicBezTo>
                  <a:cubicBezTo>
                    <a:pt x="45" y="11"/>
                    <a:pt x="38" y="0"/>
                    <a:pt x="28" y="9"/>
                  </a:cubicBezTo>
                  <a:cubicBezTo>
                    <a:pt x="17" y="19"/>
                    <a:pt x="21" y="37"/>
                    <a:pt x="32" y="46"/>
                  </a:cubicBezTo>
                  <a:cubicBezTo>
                    <a:pt x="31" y="47"/>
                    <a:pt x="31" y="48"/>
                    <a:pt x="32" y="48"/>
                  </a:cubicBezTo>
                  <a:cubicBezTo>
                    <a:pt x="25" y="60"/>
                    <a:pt x="20" y="72"/>
                    <a:pt x="15" y="84"/>
                  </a:cubicBezTo>
                  <a:cubicBezTo>
                    <a:pt x="9" y="99"/>
                    <a:pt x="3" y="115"/>
                    <a:pt x="0" y="131"/>
                  </a:cubicBezTo>
                  <a:cubicBezTo>
                    <a:pt x="0" y="132"/>
                    <a:pt x="2" y="132"/>
                    <a:pt x="2" y="131"/>
                  </a:cubicBezTo>
                  <a:cubicBezTo>
                    <a:pt x="7" y="117"/>
                    <a:pt x="11" y="103"/>
                    <a:pt x="17" y="89"/>
                  </a:cubicBezTo>
                  <a:cubicBezTo>
                    <a:pt x="22" y="76"/>
                    <a:pt x="29" y="64"/>
                    <a:pt x="34" y="51"/>
                  </a:cubicBezTo>
                  <a:cubicBezTo>
                    <a:pt x="48" y="65"/>
                    <a:pt x="74" y="62"/>
                    <a:pt x="85" y="44"/>
                  </a:cubicBezTo>
                  <a:cubicBezTo>
                    <a:pt x="88" y="40"/>
                    <a:pt x="88" y="32"/>
                    <a:pt x="83" y="29"/>
                  </a:cubicBezTo>
                  <a:close/>
                </a:path>
              </a:pathLst>
            </a:custGeom>
            <a:solidFill>
              <a:srgbClr val="FF7862"/>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28" name="Freeform 47"/>
            <p:cNvSpPr>
              <a:spLocks/>
            </p:cNvSpPr>
            <p:nvPr/>
          </p:nvSpPr>
          <p:spPr bwMode="auto">
            <a:xfrm>
              <a:off x="3703143" y="-39105"/>
              <a:ext cx="418249" cy="514168"/>
            </a:xfrm>
            <a:custGeom>
              <a:avLst/>
              <a:gdLst>
                <a:gd name="T0" fmla="*/ 70 w 152"/>
                <a:gd name="T1" fmla="*/ 16 h 187"/>
                <a:gd name="T2" fmla="*/ 77 w 152"/>
                <a:gd name="T3" fmla="*/ 30 h 187"/>
                <a:gd name="T4" fmla="*/ 74 w 152"/>
                <a:gd name="T5" fmla="*/ 80 h 187"/>
                <a:gd name="T6" fmla="*/ 74 w 152"/>
                <a:gd name="T7" fmla="*/ 80 h 187"/>
                <a:gd name="T8" fmla="*/ 34 w 152"/>
                <a:gd name="T9" fmla="*/ 126 h 187"/>
                <a:gd name="T10" fmla="*/ 31 w 152"/>
                <a:gd name="T11" fmla="*/ 77 h 187"/>
                <a:gd name="T12" fmla="*/ 40 w 152"/>
                <a:gd name="T13" fmla="*/ 74 h 187"/>
                <a:gd name="T14" fmla="*/ 40 w 152"/>
                <a:gd name="T15" fmla="*/ 52 h 187"/>
                <a:gd name="T16" fmla="*/ 16 w 152"/>
                <a:gd name="T17" fmla="*/ 54 h 187"/>
                <a:gd name="T18" fmla="*/ 18 w 152"/>
                <a:gd name="T19" fmla="*/ 75 h 187"/>
                <a:gd name="T20" fmla="*/ 20 w 152"/>
                <a:gd name="T21" fmla="*/ 75 h 187"/>
                <a:gd name="T22" fmla="*/ 26 w 152"/>
                <a:gd name="T23" fmla="*/ 77 h 187"/>
                <a:gd name="T24" fmla="*/ 31 w 152"/>
                <a:gd name="T25" fmla="*/ 101 h 187"/>
                <a:gd name="T26" fmla="*/ 30 w 152"/>
                <a:gd name="T27" fmla="*/ 133 h 187"/>
                <a:gd name="T28" fmla="*/ 0 w 152"/>
                <a:gd name="T29" fmla="*/ 185 h 187"/>
                <a:gd name="T30" fmla="*/ 2 w 152"/>
                <a:gd name="T31" fmla="*/ 186 h 187"/>
                <a:gd name="T32" fmla="*/ 18 w 152"/>
                <a:gd name="T33" fmla="*/ 161 h 187"/>
                <a:gd name="T34" fmla="*/ 84 w 152"/>
                <a:gd name="T35" fmla="*/ 160 h 187"/>
                <a:gd name="T36" fmla="*/ 91 w 152"/>
                <a:gd name="T37" fmla="*/ 175 h 187"/>
                <a:gd name="T38" fmla="*/ 109 w 152"/>
                <a:gd name="T39" fmla="*/ 168 h 187"/>
                <a:gd name="T40" fmla="*/ 104 w 152"/>
                <a:gd name="T41" fmla="*/ 152 h 187"/>
                <a:gd name="T42" fmla="*/ 86 w 152"/>
                <a:gd name="T43" fmla="*/ 156 h 187"/>
                <a:gd name="T44" fmla="*/ 19 w 152"/>
                <a:gd name="T45" fmla="*/ 158 h 187"/>
                <a:gd name="T46" fmla="*/ 54 w 152"/>
                <a:gd name="T47" fmla="*/ 108 h 187"/>
                <a:gd name="T48" fmla="*/ 114 w 152"/>
                <a:gd name="T49" fmla="*/ 109 h 187"/>
                <a:gd name="T50" fmla="*/ 113 w 152"/>
                <a:gd name="T51" fmla="*/ 110 h 187"/>
                <a:gd name="T52" fmla="*/ 115 w 152"/>
                <a:gd name="T53" fmla="*/ 113 h 187"/>
                <a:gd name="T54" fmla="*/ 123 w 152"/>
                <a:gd name="T55" fmla="*/ 125 h 187"/>
                <a:gd name="T56" fmla="*/ 140 w 152"/>
                <a:gd name="T57" fmla="*/ 115 h 187"/>
                <a:gd name="T58" fmla="*/ 131 w 152"/>
                <a:gd name="T59" fmla="*/ 99 h 187"/>
                <a:gd name="T60" fmla="*/ 117 w 152"/>
                <a:gd name="T61" fmla="*/ 104 h 187"/>
                <a:gd name="T62" fmla="*/ 57 w 152"/>
                <a:gd name="T63" fmla="*/ 104 h 187"/>
                <a:gd name="T64" fmla="*/ 99 w 152"/>
                <a:gd name="T65" fmla="*/ 64 h 187"/>
                <a:gd name="T66" fmla="*/ 126 w 152"/>
                <a:gd name="T67" fmla="*/ 67 h 187"/>
                <a:gd name="T68" fmla="*/ 125 w 152"/>
                <a:gd name="T69" fmla="*/ 68 h 187"/>
                <a:gd name="T70" fmla="*/ 139 w 152"/>
                <a:gd name="T71" fmla="*/ 78 h 187"/>
                <a:gd name="T72" fmla="*/ 151 w 152"/>
                <a:gd name="T73" fmla="*/ 66 h 187"/>
                <a:gd name="T74" fmla="*/ 140 w 152"/>
                <a:gd name="T75" fmla="*/ 57 h 187"/>
                <a:gd name="T76" fmla="*/ 127 w 152"/>
                <a:gd name="T77" fmla="*/ 63 h 187"/>
                <a:gd name="T78" fmla="*/ 102 w 152"/>
                <a:gd name="T79" fmla="*/ 62 h 187"/>
                <a:gd name="T80" fmla="*/ 127 w 152"/>
                <a:gd name="T81" fmla="*/ 42 h 187"/>
                <a:gd name="T82" fmla="*/ 140 w 152"/>
                <a:gd name="T83" fmla="*/ 39 h 187"/>
                <a:gd name="T84" fmla="*/ 138 w 152"/>
                <a:gd name="T85" fmla="*/ 23 h 187"/>
                <a:gd name="T86" fmla="*/ 124 w 152"/>
                <a:gd name="T87" fmla="*/ 23 h 187"/>
                <a:gd name="T88" fmla="*/ 123 w 152"/>
                <a:gd name="T89" fmla="*/ 40 h 187"/>
                <a:gd name="T90" fmla="*/ 78 w 152"/>
                <a:gd name="T91" fmla="*/ 76 h 187"/>
                <a:gd name="T92" fmla="*/ 82 w 152"/>
                <a:gd name="T93" fmla="*/ 31 h 187"/>
                <a:gd name="T94" fmla="*/ 84 w 152"/>
                <a:gd name="T95" fmla="*/ 31 h 187"/>
                <a:gd name="T96" fmla="*/ 85 w 152"/>
                <a:gd name="T97" fmla="*/ 31 h 187"/>
                <a:gd name="T98" fmla="*/ 98 w 152"/>
                <a:gd name="T99" fmla="*/ 18 h 187"/>
                <a:gd name="T100" fmla="*/ 82 w 152"/>
                <a:gd name="T101" fmla="*/ 1 h 187"/>
                <a:gd name="T102" fmla="*/ 70 w 152"/>
                <a:gd name="T103" fmla="*/ 1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187">
                  <a:moveTo>
                    <a:pt x="70" y="16"/>
                  </a:moveTo>
                  <a:cubicBezTo>
                    <a:pt x="69" y="22"/>
                    <a:pt x="72" y="27"/>
                    <a:pt x="77" y="30"/>
                  </a:cubicBezTo>
                  <a:cubicBezTo>
                    <a:pt x="78" y="47"/>
                    <a:pt x="79" y="63"/>
                    <a:pt x="74" y="80"/>
                  </a:cubicBezTo>
                  <a:cubicBezTo>
                    <a:pt x="74" y="80"/>
                    <a:pt x="74" y="80"/>
                    <a:pt x="74" y="80"/>
                  </a:cubicBezTo>
                  <a:cubicBezTo>
                    <a:pt x="59" y="94"/>
                    <a:pt x="46" y="110"/>
                    <a:pt x="34" y="126"/>
                  </a:cubicBezTo>
                  <a:cubicBezTo>
                    <a:pt x="38" y="111"/>
                    <a:pt x="36" y="92"/>
                    <a:pt x="31" y="77"/>
                  </a:cubicBezTo>
                  <a:cubicBezTo>
                    <a:pt x="35" y="77"/>
                    <a:pt x="38" y="76"/>
                    <a:pt x="40" y="74"/>
                  </a:cubicBezTo>
                  <a:cubicBezTo>
                    <a:pt x="49" y="70"/>
                    <a:pt x="48" y="57"/>
                    <a:pt x="40" y="52"/>
                  </a:cubicBezTo>
                  <a:cubicBezTo>
                    <a:pt x="33" y="47"/>
                    <a:pt x="22" y="49"/>
                    <a:pt x="16" y="54"/>
                  </a:cubicBezTo>
                  <a:cubicBezTo>
                    <a:pt x="8" y="60"/>
                    <a:pt x="10" y="70"/>
                    <a:pt x="18" y="75"/>
                  </a:cubicBezTo>
                  <a:cubicBezTo>
                    <a:pt x="19" y="76"/>
                    <a:pt x="20" y="75"/>
                    <a:pt x="20" y="75"/>
                  </a:cubicBezTo>
                  <a:cubicBezTo>
                    <a:pt x="22" y="76"/>
                    <a:pt x="24" y="77"/>
                    <a:pt x="26" y="77"/>
                  </a:cubicBezTo>
                  <a:cubicBezTo>
                    <a:pt x="28" y="85"/>
                    <a:pt x="30" y="93"/>
                    <a:pt x="31" y="101"/>
                  </a:cubicBezTo>
                  <a:cubicBezTo>
                    <a:pt x="33" y="112"/>
                    <a:pt x="32" y="122"/>
                    <a:pt x="30" y="133"/>
                  </a:cubicBezTo>
                  <a:cubicBezTo>
                    <a:pt x="18" y="149"/>
                    <a:pt x="8" y="167"/>
                    <a:pt x="0" y="185"/>
                  </a:cubicBezTo>
                  <a:cubicBezTo>
                    <a:pt x="0" y="186"/>
                    <a:pt x="1" y="187"/>
                    <a:pt x="2" y="186"/>
                  </a:cubicBezTo>
                  <a:cubicBezTo>
                    <a:pt x="7" y="178"/>
                    <a:pt x="12" y="169"/>
                    <a:pt x="18" y="161"/>
                  </a:cubicBezTo>
                  <a:cubicBezTo>
                    <a:pt x="40" y="153"/>
                    <a:pt x="62" y="158"/>
                    <a:pt x="84" y="160"/>
                  </a:cubicBezTo>
                  <a:cubicBezTo>
                    <a:pt x="83" y="166"/>
                    <a:pt x="85" y="172"/>
                    <a:pt x="91" y="175"/>
                  </a:cubicBezTo>
                  <a:cubicBezTo>
                    <a:pt x="97" y="178"/>
                    <a:pt x="107" y="176"/>
                    <a:pt x="109" y="168"/>
                  </a:cubicBezTo>
                  <a:cubicBezTo>
                    <a:pt x="111" y="162"/>
                    <a:pt x="109" y="156"/>
                    <a:pt x="104" y="152"/>
                  </a:cubicBezTo>
                  <a:cubicBezTo>
                    <a:pt x="99" y="148"/>
                    <a:pt x="90" y="151"/>
                    <a:pt x="86" y="156"/>
                  </a:cubicBezTo>
                  <a:cubicBezTo>
                    <a:pt x="65" y="151"/>
                    <a:pt x="39" y="150"/>
                    <a:pt x="19" y="158"/>
                  </a:cubicBezTo>
                  <a:cubicBezTo>
                    <a:pt x="30" y="141"/>
                    <a:pt x="41" y="124"/>
                    <a:pt x="54" y="108"/>
                  </a:cubicBezTo>
                  <a:cubicBezTo>
                    <a:pt x="75" y="100"/>
                    <a:pt x="94" y="104"/>
                    <a:pt x="114" y="109"/>
                  </a:cubicBezTo>
                  <a:cubicBezTo>
                    <a:pt x="114" y="109"/>
                    <a:pt x="114" y="110"/>
                    <a:pt x="113" y="110"/>
                  </a:cubicBezTo>
                  <a:cubicBezTo>
                    <a:pt x="113" y="111"/>
                    <a:pt x="114" y="112"/>
                    <a:pt x="115" y="113"/>
                  </a:cubicBezTo>
                  <a:cubicBezTo>
                    <a:pt x="115" y="118"/>
                    <a:pt x="119" y="123"/>
                    <a:pt x="123" y="125"/>
                  </a:cubicBezTo>
                  <a:cubicBezTo>
                    <a:pt x="130" y="129"/>
                    <a:pt x="138" y="121"/>
                    <a:pt x="140" y="115"/>
                  </a:cubicBezTo>
                  <a:cubicBezTo>
                    <a:pt x="142" y="108"/>
                    <a:pt x="137" y="101"/>
                    <a:pt x="131" y="99"/>
                  </a:cubicBezTo>
                  <a:cubicBezTo>
                    <a:pt x="125" y="97"/>
                    <a:pt x="120" y="100"/>
                    <a:pt x="117" y="104"/>
                  </a:cubicBezTo>
                  <a:cubicBezTo>
                    <a:pt x="97" y="99"/>
                    <a:pt x="75" y="97"/>
                    <a:pt x="57" y="104"/>
                  </a:cubicBezTo>
                  <a:cubicBezTo>
                    <a:pt x="70" y="89"/>
                    <a:pt x="84" y="76"/>
                    <a:pt x="99" y="64"/>
                  </a:cubicBezTo>
                  <a:cubicBezTo>
                    <a:pt x="108" y="64"/>
                    <a:pt x="117" y="66"/>
                    <a:pt x="126" y="67"/>
                  </a:cubicBezTo>
                  <a:cubicBezTo>
                    <a:pt x="126" y="67"/>
                    <a:pt x="125" y="67"/>
                    <a:pt x="125" y="68"/>
                  </a:cubicBezTo>
                  <a:cubicBezTo>
                    <a:pt x="127" y="74"/>
                    <a:pt x="133" y="79"/>
                    <a:pt x="139" y="78"/>
                  </a:cubicBezTo>
                  <a:cubicBezTo>
                    <a:pt x="144" y="77"/>
                    <a:pt x="152" y="72"/>
                    <a:pt x="151" y="66"/>
                  </a:cubicBezTo>
                  <a:cubicBezTo>
                    <a:pt x="150" y="61"/>
                    <a:pt x="144" y="58"/>
                    <a:pt x="140" y="57"/>
                  </a:cubicBezTo>
                  <a:cubicBezTo>
                    <a:pt x="135" y="57"/>
                    <a:pt x="130" y="59"/>
                    <a:pt x="127" y="63"/>
                  </a:cubicBezTo>
                  <a:cubicBezTo>
                    <a:pt x="119" y="61"/>
                    <a:pt x="110" y="61"/>
                    <a:pt x="102" y="62"/>
                  </a:cubicBezTo>
                  <a:cubicBezTo>
                    <a:pt x="110" y="55"/>
                    <a:pt x="119" y="49"/>
                    <a:pt x="127" y="42"/>
                  </a:cubicBezTo>
                  <a:cubicBezTo>
                    <a:pt x="131" y="44"/>
                    <a:pt x="137" y="43"/>
                    <a:pt x="140" y="39"/>
                  </a:cubicBezTo>
                  <a:cubicBezTo>
                    <a:pt x="144" y="33"/>
                    <a:pt x="145" y="27"/>
                    <a:pt x="138" y="23"/>
                  </a:cubicBezTo>
                  <a:cubicBezTo>
                    <a:pt x="134" y="20"/>
                    <a:pt x="128" y="20"/>
                    <a:pt x="124" y="23"/>
                  </a:cubicBezTo>
                  <a:cubicBezTo>
                    <a:pt x="118" y="27"/>
                    <a:pt x="120" y="35"/>
                    <a:pt x="123" y="40"/>
                  </a:cubicBezTo>
                  <a:cubicBezTo>
                    <a:pt x="107" y="51"/>
                    <a:pt x="92" y="63"/>
                    <a:pt x="78" y="76"/>
                  </a:cubicBezTo>
                  <a:cubicBezTo>
                    <a:pt x="84" y="63"/>
                    <a:pt x="85" y="46"/>
                    <a:pt x="82" y="31"/>
                  </a:cubicBezTo>
                  <a:cubicBezTo>
                    <a:pt x="83" y="31"/>
                    <a:pt x="84" y="31"/>
                    <a:pt x="84" y="31"/>
                  </a:cubicBezTo>
                  <a:cubicBezTo>
                    <a:pt x="85" y="31"/>
                    <a:pt x="85" y="31"/>
                    <a:pt x="85" y="31"/>
                  </a:cubicBezTo>
                  <a:cubicBezTo>
                    <a:pt x="92" y="31"/>
                    <a:pt x="98" y="26"/>
                    <a:pt x="98" y="18"/>
                  </a:cubicBezTo>
                  <a:cubicBezTo>
                    <a:pt x="98" y="11"/>
                    <a:pt x="91" y="0"/>
                    <a:pt x="82" y="1"/>
                  </a:cubicBezTo>
                  <a:cubicBezTo>
                    <a:pt x="75" y="2"/>
                    <a:pt x="70" y="9"/>
                    <a:pt x="70" y="16"/>
                  </a:cubicBezTo>
                  <a:close/>
                </a:path>
              </a:pathLst>
            </a:custGeom>
            <a:solidFill>
              <a:srgbClr val="FEC160"/>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29" name="Freeform 48"/>
            <p:cNvSpPr>
              <a:spLocks/>
            </p:cNvSpPr>
            <p:nvPr/>
          </p:nvSpPr>
          <p:spPr bwMode="auto">
            <a:xfrm>
              <a:off x="2794527" y="628832"/>
              <a:ext cx="1028801" cy="658323"/>
            </a:xfrm>
            <a:custGeom>
              <a:avLst/>
              <a:gdLst>
                <a:gd name="T0" fmla="*/ 373 w 375"/>
                <a:gd name="T1" fmla="*/ 204 h 239"/>
                <a:gd name="T2" fmla="*/ 372 w 375"/>
                <a:gd name="T3" fmla="*/ 203 h 239"/>
                <a:gd name="T4" fmla="*/ 349 w 375"/>
                <a:gd name="T5" fmla="*/ 152 h 239"/>
                <a:gd name="T6" fmla="*/ 313 w 375"/>
                <a:gd name="T7" fmla="*/ 116 h 239"/>
                <a:gd name="T8" fmla="*/ 235 w 375"/>
                <a:gd name="T9" fmla="*/ 120 h 239"/>
                <a:gd name="T10" fmla="*/ 235 w 375"/>
                <a:gd name="T11" fmla="*/ 121 h 239"/>
                <a:gd name="T12" fmla="*/ 126 w 375"/>
                <a:gd name="T13" fmla="*/ 95 h 239"/>
                <a:gd name="T14" fmla="*/ 92 w 375"/>
                <a:gd name="T15" fmla="*/ 90 h 239"/>
                <a:gd name="T16" fmla="*/ 150 w 375"/>
                <a:gd name="T17" fmla="*/ 54 h 239"/>
                <a:gd name="T18" fmla="*/ 192 w 375"/>
                <a:gd name="T19" fmla="*/ 41 h 239"/>
                <a:gd name="T20" fmla="*/ 192 w 375"/>
                <a:gd name="T21" fmla="*/ 42 h 239"/>
                <a:gd name="T22" fmla="*/ 296 w 375"/>
                <a:gd name="T23" fmla="*/ 59 h 239"/>
                <a:gd name="T24" fmla="*/ 297 w 375"/>
                <a:gd name="T25" fmla="*/ 56 h 239"/>
                <a:gd name="T26" fmla="*/ 296 w 375"/>
                <a:gd name="T27" fmla="*/ 55 h 239"/>
                <a:gd name="T28" fmla="*/ 296 w 375"/>
                <a:gd name="T29" fmla="*/ 55 h 239"/>
                <a:gd name="T30" fmla="*/ 193 w 375"/>
                <a:gd name="T31" fmla="*/ 37 h 239"/>
                <a:gd name="T32" fmla="*/ 144 w 375"/>
                <a:gd name="T33" fmla="*/ 53 h 239"/>
                <a:gd name="T34" fmla="*/ 90 w 375"/>
                <a:gd name="T35" fmla="*/ 90 h 239"/>
                <a:gd name="T36" fmla="*/ 58 w 375"/>
                <a:gd name="T37" fmla="*/ 85 h 239"/>
                <a:gd name="T38" fmla="*/ 0 w 375"/>
                <a:gd name="T39" fmla="*/ 90 h 239"/>
                <a:gd name="T40" fmla="*/ 1 w 375"/>
                <a:gd name="T41" fmla="*/ 92 h 239"/>
                <a:gd name="T42" fmla="*/ 67 w 375"/>
                <a:gd name="T43" fmla="*/ 90 h 239"/>
                <a:gd name="T44" fmla="*/ 88 w 375"/>
                <a:gd name="T45" fmla="*/ 93 h 239"/>
                <a:gd name="T46" fmla="*/ 89 w 375"/>
                <a:gd name="T47" fmla="*/ 93 h 239"/>
                <a:gd name="T48" fmla="*/ 89 w 375"/>
                <a:gd name="T49" fmla="*/ 93 h 239"/>
                <a:gd name="T50" fmla="*/ 131 w 375"/>
                <a:gd name="T51" fmla="*/ 100 h 239"/>
                <a:gd name="T52" fmla="*/ 161 w 375"/>
                <a:gd name="T53" fmla="*/ 127 h 239"/>
                <a:gd name="T54" fmla="*/ 166 w 375"/>
                <a:gd name="T55" fmla="*/ 133 h 239"/>
                <a:gd name="T56" fmla="*/ 166 w 375"/>
                <a:gd name="T57" fmla="*/ 133 h 239"/>
                <a:gd name="T58" fmla="*/ 190 w 375"/>
                <a:gd name="T59" fmla="*/ 189 h 239"/>
                <a:gd name="T60" fmla="*/ 217 w 375"/>
                <a:gd name="T61" fmla="*/ 213 h 239"/>
                <a:gd name="T62" fmla="*/ 240 w 375"/>
                <a:gd name="T63" fmla="*/ 238 h 239"/>
                <a:gd name="T64" fmla="*/ 242 w 375"/>
                <a:gd name="T65" fmla="*/ 237 h 239"/>
                <a:gd name="T66" fmla="*/ 241 w 375"/>
                <a:gd name="T67" fmla="*/ 234 h 239"/>
                <a:gd name="T68" fmla="*/ 170 w 375"/>
                <a:gd name="T69" fmla="*/ 132 h 239"/>
                <a:gd name="T70" fmla="*/ 162 w 375"/>
                <a:gd name="T71" fmla="*/ 122 h 239"/>
                <a:gd name="T72" fmla="*/ 136 w 375"/>
                <a:gd name="T73" fmla="*/ 101 h 239"/>
                <a:gd name="T74" fmla="*/ 211 w 375"/>
                <a:gd name="T75" fmla="*/ 118 h 239"/>
                <a:gd name="T76" fmla="*/ 235 w 375"/>
                <a:gd name="T77" fmla="*/ 126 h 239"/>
                <a:gd name="T78" fmla="*/ 290 w 375"/>
                <a:gd name="T79" fmla="*/ 175 h 239"/>
                <a:gd name="T80" fmla="*/ 330 w 375"/>
                <a:gd name="T81" fmla="*/ 189 h 239"/>
                <a:gd name="T82" fmla="*/ 372 w 375"/>
                <a:gd name="T83" fmla="*/ 207 h 239"/>
                <a:gd name="T84" fmla="*/ 373 w 375"/>
                <a:gd name="T85" fmla="*/ 204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5" h="239">
                  <a:moveTo>
                    <a:pt x="373" y="204"/>
                  </a:moveTo>
                  <a:cubicBezTo>
                    <a:pt x="373" y="204"/>
                    <a:pt x="372" y="204"/>
                    <a:pt x="372" y="203"/>
                  </a:cubicBezTo>
                  <a:cubicBezTo>
                    <a:pt x="369" y="185"/>
                    <a:pt x="359" y="167"/>
                    <a:pt x="349" y="152"/>
                  </a:cubicBezTo>
                  <a:cubicBezTo>
                    <a:pt x="340" y="138"/>
                    <a:pt x="328" y="124"/>
                    <a:pt x="313" y="116"/>
                  </a:cubicBezTo>
                  <a:cubicBezTo>
                    <a:pt x="291" y="106"/>
                    <a:pt x="252" y="98"/>
                    <a:pt x="235" y="120"/>
                  </a:cubicBezTo>
                  <a:cubicBezTo>
                    <a:pt x="235" y="121"/>
                    <a:pt x="235" y="121"/>
                    <a:pt x="235" y="121"/>
                  </a:cubicBezTo>
                  <a:cubicBezTo>
                    <a:pt x="199" y="109"/>
                    <a:pt x="162" y="101"/>
                    <a:pt x="126" y="95"/>
                  </a:cubicBezTo>
                  <a:cubicBezTo>
                    <a:pt x="115" y="94"/>
                    <a:pt x="103" y="92"/>
                    <a:pt x="92" y="90"/>
                  </a:cubicBezTo>
                  <a:cubicBezTo>
                    <a:pt x="106" y="72"/>
                    <a:pt x="129" y="62"/>
                    <a:pt x="150" y="54"/>
                  </a:cubicBezTo>
                  <a:cubicBezTo>
                    <a:pt x="163" y="49"/>
                    <a:pt x="177" y="44"/>
                    <a:pt x="192" y="41"/>
                  </a:cubicBezTo>
                  <a:cubicBezTo>
                    <a:pt x="192" y="41"/>
                    <a:pt x="192" y="42"/>
                    <a:pt x="192" y="42"/>
                  </a:cubicBezTo>
                  <a:cubicBezTo>
                    <a:pt x="217" y="73"/>
                    <a:pt x="262" y="56"/>
                    <a:pt x="296" y="59"/>
                  </a:cubicBezTo>
                  <a:cubicBezTo>
                    <a:pt x="298" y="59"/>
                    <a:pt x="298" y="56"/>
                    <a:pt x="297" y="56"/>
                  </a:cubicBezTo>
                  <a:cubicBezTo>
                    <a:pt x="296" y="56"/>
                    <a:pt x="296" y="55"/>
                    <a:pt x="296" y="55"/>
                  </a:cubicBezTo>
                  <a:cubicBezTo>
                    <a:pt x="296" y="55"/>
                    <a:pt x="296" y="55"/>
                    <a:pt x="296" y="55"/>
                  </a:cubicBezTo>
                  <a:cubicBezTo>
                    <a:pt x="285" y="17"/>
                    <a:pt x="214" y="0"/>
                    <a:pt x="193" y="37"/>
                  </a:cubicBezTo>
                  <a:cubicBezTo>
                    <a:pt x="176" y="40"/>
                    <a:pt x="159" y="46"/>
                    <a:pt x="144" y="53"/>
                  </a:cubicBezTo>
                  <a:cubicBezTo>
                    <a:pt x="125" y="60"/>
                    <a:pt x="100" y="71"/>
                    <a:pt x="90" y="90"/>
                  </a:cubicBezTo>
                  <a:cubicBezTo>
                    <a:pt x="79" y="88"/>
                    <a:pt x="69" y="86"/>
                    <a:pt x="58" y="85"/>
                  </a:cubicBezTo>
                  <a:cubicBezTo>
                    <a:pt x="40" y="83"/>
                    <a:pt x="16" y="80"/>
                    <a:pt x="0" y="90"/>
                  </a:cubicBezTo>
                  <a:cubicBezTo>
                    <a:pt x="0" y="91"/>
                    <a:pt x="0" y="92"/>
                    <a:pt x="1" y="92"/>
                  </a:cubicBezTo>
                  <a:cubicBezTo>
                    <a:pt x="23" y="85"/>
                    <a:pt x="44" y="86"/>
                    <a:pt x="67" y="90"/>
                  </a:cubicBezTo>
                  <a:cubicBezTo>
                    <a:pt x="74" y="91"/>
                    <a:pt x="81" y="92"/>
                    <a:pt x="88" y="93"/>
                  </a:cubicBezTo>
                  <a:cubicBezTo>
                    <a:pt x="88" y="94"/>
                    <a:pt x="89" y="94"/>
                    <a:pt x="89" y="93"/>
                  </a:cubicBezTo>
                  <a:cubicBezTo>
                    <a:pt x="89" y="93"/>
                    <a:pt x="89" y="93"/>
                    <a:pt x="89" y="93"/>
                  </a:cubicBezTo>
                  <a:cubicBezTo>
                    <a:pt x="103" y="95"/>
                    <a:pt x="117" y="98"/>
                    <a:pt x="131" y="100"/>
                  </a:cubicBezTo>
                  <a:cubicBezTo>
                    <a:pt x="142" y="108"/>
                    <a:pt x="152" y="117"/>
                    <a:pt x="161" y="127"/>
                  </a:cubicBezTo>
                  <a:cubicBezTo>
                    <a:pt x="163" y="129"/>
                    <a:pt x="165" y="131"/>
                    <a:pt x="166" y="133"/>
                  </a:cubicBezTo>
                  <a:cubicBezTo>
                    <a:pt x="166" y="133"/>
                    <a:pt x="166" y="133"/>
                    <a:pt x="166" y="133"/>
                  </a:cubicBezTo>
                  <a:cubicBezTo>
                    <a:pt x="163" y="155"/>
                    <a:pt x="175" y="174"/>
                    <a:pt x="190" y="189"/>
                  </a:cubicBezTo>
                  <a:cubicBezTo>
                    <a:pt x="199" y="197"/>
                    <a:pt x="208" y="205"/>
                    <a:pt x="217" y="213"/>
                  </a:cubicBezTo>
                  <a:cubicBezTo>
                    <a:pt x="226" y="221"/>
                    <a:pt x="233" y="230"/>
                    <a:pt x="240" y="238"/>
                  </a:cubicBezTo>
                  <a:cubicBezTo>
                    <a:pt x="241" y="239"/>
                    <a:pt x="243" y="238"/>
                    <a:pt x="242" y="237"/>
                  </a:cubicBezTo>
                  <a:cubicBezTo>
                    <a:pt x="242" y="236"/>
                    <a:pt x="241" y="235"/>
                    <a:pt x="241" y="234"/>
                  </a:cubicBezTo>
                  <a:cubicBezTo>
                    <a:pt x="232" y="195"/>
                    <a:pt x="226" y="122"/>
                    <a:pt x="170" y="132"/>
                  </a:cubicBezTo>
                  <a:cubicBezTo>
                    <a:pt x="167" y="128"/>
                    <a:pt x="165" y="125"/>
                    <a:pt x="162" y="122"/>
                  </a:cubicBezTo>
                  <a:cubicBezTo>
                    <a:pt x="155" y="115"/>
                    <a:pt x="146" y="106"/>
                    <a:pt x="136" y="101"/>
                  </a:cubicBezTo>
                  <a:cubicBezTo>
                    <a:pt x="161" y="105"/>
                    <a:pt x="186" y="111"/>
                    <a:pt x="211" y="118"/>
                  </a:cubicBezTo>
                  <a:cubicBezTo>
                    <a:pt x="219" y="120"/>
                    <a:pt x="227" y="123"/>
                    <a:pt x="235" y="126"/>
                  </a:cubicBezTo>
                  <a:cubicBezTo>
                    <a:pt x="249" y="147"/>
                    <a:pt x="267" y="165"/>
                    <a:pt x="290" y="175"/>
                  </a:cubicBezTo>
                  <a:cubicBezTo>
                    <a:pt x="303" y="181"/>
                    <a:pt x="317" y="185"/>
                    <a:pt x="330" y="189"/>
                  </a:cubicBezTo>
                  <a:cubicBezTo>
                    <a:pt x="345" y="194"/>
                    <a:pt x="358" y="200"/>
                    <a:pt x="372" y="207"/>
                  </a:cubicBezTo>
                  <a:cubicBezTo>
                    <a:pt x="374" y="207"/>
                    <a:pt x="375" y="205"/>
                    <a:pt x="373" y="204"/>
                  </a:cubicBezTo>
                  <a:close/>
                </a:path>
              </a:pathLst>
            </a:custGeom>
            <a:solidFill>
              <a:srgbClr val="21B37A"/>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30" name="Freeform 49"/>
            <p:cNvSpPr>
              <a:spLocks/>
            </p:cNvSpPr>
            <p:nvPr/>
          </p:nvSpPr>
          <p:spPr bwMode="auto">
            <a:xfrm>
              <a:off x="3554110" y="470255"/>
              <a:ext cx="302873" cy="297928"/>
            </a:xfrm>
            <a:custGeom>
              <a:avLst/>
              <a:gdLst>
                <a:gd name="T0" fmla="*/ 63 w 110"/>
                <a:gd name="T1" fmla="*/ 38 h 109"/>
                <a:gd name="T2" fmla="*/ 0 w 110"/>
                <a:gd name="T3" fmla="*/ 5 h 109"/>
                <a:gd name="T4" fmla="*/ 0 w 110"/>
                <a:gd name="T5" fmla="*/ 5 h 109"/>
                <a:gd name="T6" fmla="*/ 64 w 110"/>
                <a:gd name="T7" fmla="*/ 45 h 109"/>
                <a:gd name="T8" fmla="*/ 106 w 110"/>
                <a:gd name="T9" fmla="*/ 107 h 109"/>
                <a:gd name="T10" fmla="*/ 109 w 110"/>
                <a:gd name="T11" fmla="*/ 105 h 109"/>
                <a:gd name="T12" fmla="*/ 63 w 110"/>
                <a:gd name="T13" fmla="*/ 38 h 109"/>
              </a:gdLst>
              <a:ahLst/>
              <a:cxnLst>
                <a:cxn ang="0">
                  <a:pos x="T0" y="T1"/>
                </a:cxn>
                <a:cxn ang="0">
                  <a:pos x="T2" y="T3"/>
                </a:cxn>
                <a:cxn ang="0">
                  <a:pos x="T4" y="T5"/>
                </a:cxn>
                <a:cxn ang="0">
                  <a:pos x="T6" y="T7"/>
                </a:cxn>
                <a:cxn ang="0">
                  <a:pos x="T8" y="T9"/>
                </a:cxn>
                <a:cxn ang="0">
                  <a:pos x="T10" y="T11"/>
                </a:cxn>
                <a:cxn ang="0">
                  <a:pos x="T12" y="T13"/>
                </a:cxn>
              </a:cxnLst>
              <a:rect l="0" t="0" r="r" b="b"/>
              <a:pathLst>
                <a:path w="110" h="109">
                  <a:moveTo>
                    <a:pt x="63" y="38"/>
                  </a:moveTo>
                  <a:cubicBezTo>
                    <a:pt x="47" y="21"/>
                    <a:pt x="25" y="0"/>
                    <a:pt x="0" y="5"/>
                  </a:cubicBezTo>
                  <a:cubicBezTo>
                    <a:pt x="0" y="5"/>
                    <a:pt x="0" y="5"/>
                    <a:pt x="0" y="5"/>
                  </a:cubicBezTo>
                  <a:cubicBezTo>
                    <a:pt x="27" y="7"/>
                    <a:pt x="47" y="25"/>
                    <a:pt x="64" y="45"/>
                  </a:cubicBezTo>
                  <a:cubicBezTo>
                    <a:pt x="80" y="64"/>
                    <a:pt x="93" y="85"/>
                    <a:pt x="106" y="107"/>
                  </a:cubicBezTo>
                  <a:cubicBezTo>
                    <a:pt x="107" y="109"/>
                    <a:pt x="110" y="107"/>
                    <a:pt x="109" y="105"/>
                  </a:cubicBezTo>
                  <a:cubicBezTo>
                    <a:pt x="96" y="82"/>
                    <a:pt x="81" y="59"/>
                    <a:pt x="63" y="38"/>
                  </a:cubicBezTo>
                  <a:close/>
                </a:path>
              </a:pathLst>
            </a:custGeom>
            <a:solidFill>
              <a:srgbClr val="FF7862"/>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31" name="Freeform 50"/>
            <p:cNvSpPr>
              <a:spLocks/>
            </p:cNvSpPr>
            <p:nvPr/>
          </p:nvSpPr>
          <p:spPr bwMode="auto">
            <a:xfrm>
              <a:off x="3794484" y="753769"/>
              <a:ext cx="211529" cy="211433"/>
            </a:xfrm>
            <a:custGeom>
              <a:avLst/>
              <a:gdLst>
                <a:gd name="T0" fmla="*/ 20 w 77"/>
                <a:gd name="T1" fmla="*/ 0 h 77"/>
                <a:gd name="T2" fmla="*/ 18 w 77"/>
                <a:gd name="T3" fmla="*/ 0 h 77"/>
                <a:gd name="T4" fmla="*/ 17 w 77"/>
                <a:gd name="T5" fmla="*/ 3 h 77"/>
                <a:gd name="T6" fmla="*/ 11 w 77"/>
                <a:gd name="T7" fmla="*/ 69 h 77"/>
                <a:gd name="T8" fmla="*/ 24 w 77"/>
                <a:gd name="T9" fmla="*/ 76 h 77"/>
                <a:gd name="T10" fmla="*/ 31 w 77"/>
                <a:gd name="T11" fmla="*/ 61 h 77"/>
                <a:gd name="T12" fmla="*/ 48 w 77"/>
                <a:gd name="T13" fmla="*/ 74 h 77"/>
                <a:gd name="T14" fmla="*/ 50 w 77"/>
                <a:gd name="T15" fmla="*/ 73 h 77"/>
                <a:gd name="T16" fmla="*/ 53 w 77"/>
                <a:gd name="T17" fmla="*/ 52 h 77"/>
                <a:gd name="T18" fmla="*/ 69 w 77"/>
                <a:gd name="T19" fmla="*/ 57 h 77"/>
                <a:gd name="T20" fmla="*/ 76 w 77"/>
                <a:gd name="T21" fmla="*/ 41 h 77"/>
                <a:gd name="T22" fmla="*/ 20 w 77"/>
                <a:gd name="T23"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77">
                  <a:moveTo>
                    <a:pt x="20" y="0"/>
                  </a:moveTo>
                  <a:cubicBezTo>
                    <a:pt x="19" y="0"/>
                    <a:pt x="19" y="0"/>
                    <a:pt x="18" y="0"/>
                  </a:cubicBezTo>
                  <a:cubicBezTo>
                    <a:pt x="17" y="1"/>
                    <a:pt x="16" y="2"/>
                    <a:pt x="17" y="3"/>
                  </a:cubicBezTo>
                  <a:cubicBezTo>
                    <a:pt x="8" y="23"/>
                    <a:pt x="0" y="49"/>
                    <a:pt x="11" y="69"/>
                  </a:cubicBezTo>
                  <a:cubicBezTo>
                    <a:pt x="14" y="74"/>
                    <a:pt x="19" y="77"/>
                    <a:pt x="24" y="76"/>
                  </a:cubicBezTo>
                  <a:cubicBezTo>
                    <a:pt x="30" y="74"/>
                    <a:pt x="31" y="67"/>
                    <a:pt x="31" y="61"/>
                  </a:cubicBezTo>
                  <a:cubicBezTo>
                    <a:pt x="35" y="67"/>
                    <a:pt x="41" y="72"/>
                    <a:pt x="48" y="74"/>
                  </a:cubicBezTo>
                  <a:cubicBezTo>
                    <a:pt x="49" y="75"/>
                    <a:pt x="50" y="74"/>
                    <a:pt x="50" y="73"/>
                  </a:cubicBezTo>
                  <a:cubicBezTo>
                    <a:pt x="53" y="66"/>
                    <a:pt x="54" y="59"/>
                    <a:pt x="53" y="52"/>
                  </a:cubicBezTo>
                  <a:cubicBezTo>
                    <a:pt x="58" y="56"/>
                    <a:pt x="63" y="59"/>
                    <a:pt x="69" y="57"/>
                  </a:cubicBezTo>
                  <a:cubicBezTo>
                    <a:pt x="76" y="55"/>
                    <a:pt x="77" y="46"/>
                    <a:pt x="76" y="41"/>
                  </a:cubicBezTo>
                  <a:cubicBezTo>
                    <a:pt x="74" y="14"/>
                    <a:pt x="41" y="4"/>
                    <a:pt x="20" y="0"/>
                  </a:cubicBezTo>
                  <a:close/>
                </a:path>
              </a:pathLst>
            </a:custGeom>
            <a:solidFill>
              <a:srgbClr val="FF7862"/>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32" name="Freeform 65"/>
            <p:cNvSpPr>
              <a:spLocks/>
            </p:cNvSpPr>
            <p:nvPr/>
          </p:nvSpPr>
          <p:spPr bwMode="auto">
            <a:xfrm>
              <a:off x="-142846" y="-67937"/>
              <a:ext cx="456712" cy="562220"/>
            </a:xfrm>
            <a:custGeom>
              <a:avLst/>
              <a:gdLst>
                <a:gd name="T0" fmla="*/ 164 w 167"/>
                <a:gd name="T1" fmla="*/ 42 h 204"/>
                <a:gd name="T2" fmla="*/ 141 w 167"/>
                <a:gd name="T3" fmla="*/ 36 h 204"/>
                <a:gd name="T4" fmla="*/ 136 w 167"/>
                <a:gd name="T5" fmla="*/ 54 h 204"/>
                <a:gd name="T6" fmla="*/ 137 w 167"/>
                <a:gd name="T7" fmla="*/ 55 h 204"/>
                <a:gd name="T8" fmla="*/ 138 w 167"/>
                <a:gd name="T9" fmla="*/ 56 h 204"/>
                <a:gd name="T10" fmla="*/ 101 w 167"/>
                <a:gd name="T11" fmla="*/ 82 h 204"/>
                <a:gd name="T12" fmla="*/ 110 w 167"/>
                <a:gd name="T13" fmla="*/ 26 h 204"/>
                <a:gd name="T14" fmla="*/ 124 w 167"/>
                <a:gd name="T15" fmla="*/ 16 h 204"/>
                <a:gd name="T16" fmla="*/ 118 w 167"/>
                <a:gd name="T17" fmla="*/ 3 h 204"/>
                <a:gd name="T18" fmla="*/ 103 w 167"/>
                <a:gd name="T19" fmla="*/ 10 h 204"/>
                <a:gd name="T20" fmla="*/ 106 w 167"/>
                <a:gd name="T21" fmla="*/ 23 h 204"/>
                <a:gd name="T22" fmla="*/ 102 w 167"/>
                <a:gd name="T23" fmla="*/ 54 h 204"/>
                <a:gd name="T24" fmla="*/ 88 w 167"/>
                <a:gd name="T25" fmla="*/ 33 h 204"/>
                <a:gd name="T26" fmla="*/ 87 w 167"/>
                <a:gd name="T27" fmla="*/ 19 h 204"/>
                <a:gd name="T28" fmla="*/ 74 w 167"/>
                <a:gd name="T29" fmla="*/ 14 h 204"/>
                <a:gd name="T30" fmla="*/ 69 w 167"/>
                <a:gd name="T31" fmla="*/ 30 h 204"/>
                <a:gd name="T32" fmla="*/ 85 w 167"/>
                <a:gd name="T33" fmla="*/ 37 h 204"/>
                <a:gd name="T34" fmla="*/ 85 w 167"/>
                <a:gd name="T35" fmla="*/ 36 h 204"/>
                <a:gd name="T36" fmla="*/ 101 w 167"/>
                <a:gd name="T37" fmla="*/ 58 h 204"/>
                <a:gd name="T38" fmla="*/ 87 w 167"/>
                <a:gd name="T39" fmla="*/ 114 h 204"/>
                <a:gd name="T40" fmla="*/ 57 w 167"/>
                <a:gd name="T41" fmla="*/ 63 h 204"/>
                <a:gd name="T42" fmla="*/ 55 w 167"/>
                <a:gd name="T43" fmla="*/ 47 h 204"/>
                <a:gd name="T44" fmla="*/ 37 w 167"/>
                <a:gd name="T45" fmla="*/ 48 h 204"/>
                <a:gd name="T46" fmla="*/ 36 w 167"/>
                <a:gd name="T47" fmla="*/ 67 h 204"/>
                <a:gd name="T48" fmla="*/ 51 w 167"/>
                <a:gd name="T49" fmla="*/ 68 h 204"/>
                <a:gd name="T50" fmla="*/ 54 w 167"/>
                <a:gd name="T51" fmla="*/ 68 h 204"/>
                <a:gd name="T52" fmla="*/ 55 w 167"/>
                <a:gd name="T53" fmla="*/ 67 h 204"/>
                <a:gd name="T54" fmla="*/ 85 w 167"/>
                <a:gd name="T55" fmla="*/ 118 h 204"/>
                <a:gd name="T56" fmla="*/ 58 w 167"/>
                <a:gd name="T57" fmla="*/ 174 h 204"/>
                <a:gd name="T58" fmla="*/ 27 w 167"/>
                <a:gd name="T59" fmla="*/ 114 h 204"/>
                <a:gd name="T60" fmla="*/ 22 w 167"/>
                <a:gd name="T61" fmla="*/ 97 h 204"/>
                <a:gd name="T62" fmla="*/ 5 w 167"/>
                <a:gd name="T63" fmla="*/ 100 h 204"/>
                <a:gd name="T64" fmla="*/ 9 w 167"/>
                <a:gd name="T65" fmla="*/ 120 h 204"/>
                <a:gd name="T66" fmla="*/ 24 w 167"/>
                <a:gd name="T67" fmla="*/ 118 h 204"/>
                <a:gd name="T68" fmla="*/ 57 w 167"/>
                <a:gd name="T69" fmla="*/ 176 h 204"/>
                <a:gd name="T70" fmla="*/ 43 w 167"/>
                <a:gd name="T71" fmla="*/ 203 h 204"/>
                <a:gd name="T72" fmla="*/ 44 w 167"/>
                <a:gd name="T73" fmla="*/ 204 h 204"/>
                <a:gd name="T74" fmla="*/ 75 w 167"/>
                <a:gd name="T75" fmla="*/ 152 h 204"/>
                <a:gd name="T76" fmla="*/ 102 w 167"/>
                <a:gd name="T77" fmla="*/ 135 h 204"/>
                <a:gd name="T78" fmla="*/ 126 w 167"/>
                <a:gd name="T79" fmla="*/ 128 h 204"/>
                <a:gd name="T80" fmla="*/ 130 w 167"/>
                <a:gd name="T81" fmla="*/ 132 h 204"/>
                <a:gd name="T82" fmla="*/ 131 w 167"/>
                <a:gd name="T83" fmla="*/ 134 h 204"/>
                <a:gd name="T84" fmla="*/ 151 w 167"/>
                <a:gd name="T85" fmla="*/ 125 h 204"/>
                <a:gd name="T86" fmla="*/ 141 w 167"/>
                <a:gd name="T87" fmla="*/ 103 h 204"/>
                <a:gd name="T88" fmla="*/ 121 w 167"/>
                <a:gd name="T89" fmla="*/ 114 h 204"/>
                <a:gd name="T90" fmla="*/ 123 w 167"/>
                <a:gd name="T91" fmla="*/ 123 h 204"/>
                <a:gd name="T92" fmla="*/ 79 w 167"/>
                <a:gd name="T93" fmla="*/ 145 h 204"/>
                <a:gd name="T94" fmla="*/ 99 w 167"/>
                <a:gd name="T95" fmla="*/ 88 h 204"/>
                <a:gd name="T96" fmla="*/ 100 w 167"/>
                <a:gd name="T97" fmla="*/ 88 h 204"/>
                <a:gd name="T98" fmla="*/ 142 w 167"/>
                <a:gd name="T99" fmla="*/ 60 h 204"/>
                <a:gd name="T100" fmla="*/ 157 w 167"/>
                <a:gd name="T101" fmla="*/ 60 h 204"/>
                <a:gd name="T102" fmla="*/ 164 w 167"/>
                <a:gd name="T103" fmla="*/ 4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7" h="204">
                  <a:moveTo>
                    <a:pt x="164" y="42"/>
                  </a:moveTo>
                  <a:cubicBezTo>
                    <a:pt x="161" y="33"/>
                    <a:pt x="148" y="33"/>
                    <a:pt x="141" y="36"/>
                  </a:cubicBezTo>
                  <a:cubicBezTo>
                    <a:pt x="135" y="40"/>
                    <a:pt x="133" y="48"/>
                    <a:pt x="136" y="54"/>
                  </a:cubicBezTo>
                  <a:cubicBezTo>
                    <a:pt x="136" y="54"/>
                    <a:pt x="136" y="54"/>
                    <a:pt x="137" y="55"/>
                  </a:cubicBezTo>
                  <a:cubicBezTo>
                    <a:pt x="137" y="55"/>
                    <a:pt x="137" y="56"/>
                    <a:pt x="138" y="56"/>
                  </a:cubicBezTo>
                  <a:cubicBezTo>
                    <a:pt x="124" y="61"/>
                    <a:pt x="110" y="71"/>
                    <a:pt x="101" y="82"/>
                  </a:cubicBezTo>
                  <a:cubicBezTo>
                    <a:pt x="105" y="63"/>
                    <a:pt x="108" y="45"/>
                    <a:pt x="110" y="26"/>
                  </a:cubicBezTo>
                  <a:cubicBezTo>
                    <a:pt x="116" y="25"/>
                    <a:pt x="124" y="23"/>
                    <a:pt x="124" y="16"/>
                  </a:cubicBezTo>
                  <a:cubicBezTo>
                    <a:pt x="125" y="11"/>
                    <a:pt x="122" y="6"/>
                    <a:pt x="118" y="3"/>
                  </a:cubicBezTo>
                  <a:cubicBezTo>
                    <a:pt x="111" y="0"/>
                    <a:pt x="106" y="4"/>
                    <a:pt x="103" y="10"/>
                  </a:cubicBezTo>
                  <a:cubicBezTo>
                    <a:pt x="100" y="15"/>
                    <a:pt x="102" y="20"/>
                    <a:pt x="106" y="23"/>
                  </a:cubicBezTo>
                  <a:cubicBezTo>
                    <a:pt x="105" y="33"/>
                    <a:pt x="103" y="44"/>
                    <a:pt x="102" y="54"/>
                  </a:cubicBezTo>
                  <a:cubicBezTo>
                    <a:pt x="98" y="47"/>
                    <a:pt x="93" y="39"/>
                    <a:pt x="88" y="33"/>
                  </a:cubicBezTo>
                  <a:cubicBezTo>
                    <a:pt x="90" y="29"/>
                    <a:pt x="90" y="23"/>
                    <a:pt x="87" y="19"/>
                  </a:cubicBezTo>
                  <a:cubicBezTo>
                    <a:pt x="84" y="15"/>
                    <a:pt x="79" y="12"/>
                    <a:pt x="74" y="14"/>
                  </a:cubicBezTo>
                  <a:cubicBezTo>
                    <a:pt x="68" y="16"/>
                    <a:pt x="67" y="25"/>
                    <a:pt x="69" y="30"/>
                  </a:cubicBezTo>
                  <a:cubicBezTo>
                    <a:pt x="71" y="36"/>
                    <a:pt x="79" y="39"/>
                    <a:pt x="85" y="37"/>
                  </a:cubicBezTo>
                  <a:cubicBezTo>
                    <a:pt x="85" y="37"/>
                    <a:pt x="85" y="37"/>
                    <a:pt x="85" y="36"/>
                  </a:cubicBezTo>
                  <a:cubicBezTo>
                    <a:pt x="91" y="43"/>
                    <a:pt x="96" y="50"/>
                    <a:pt x="101" y="58"/>
                  </a:cubicBezTo>
                  <a:cubicBezTo>
                    <a:pt x="98" y="77"/>
                    <a:pt x="93" y="96"/>
                    <a:pt x="87" y="114"/>
                  </a:cubicBezTo>
                  <a:cubicBezTo>
                    <a:pt x="84" y="95"/>
                    <a:pt x="71" y="77"/>
                    <a:pt x="57" y="63"/>
                  </a:cubicBezTo>
                  <a:cubicBezTo>
                    <a:pt x="60" y="57"/>
                    <a:pt x="59" y="52"/>
                    <a:pt x="55" y="47"/>
                  </a:cubicBezTo>
                  <a:cubicBezTo>
                    <a:pt x="50" y="43"/>
                    <a:pt x="41" y="43"/>
                    <a:pt x="37" y="48"/>
                  </a:cubicBezTo>
                  <a:cubicBezTo>
                    <a:pt x="32" y="53"/>
                    <a:pt x="29" y="63"/>
                    <a:pt x="36" y="67"/>
                  </a:cubicBezTo>
                  <a:cubicBezTo>
                    <a:pt x="40" y="70"/>
                    <a:pt x="46" y="70"/>
                    <a:pt x="51" y="68"/>
                  </a:cubicBezTo>
                  <a:cubicBezTo>
                    <a:pt x="52" y="69"/>
                    <a:pt x="53" y="69"/>
                    <a:pt x="54" y="68"/>
                  </a:cubicBezTo>
                  <a:cubicBezTo>
                    <a:pt x="54" y="68"/>
                    <a:pt x="54" y="67"/>
                    <a:pt x="55" y="67"/>
                  </a:cubicBezTo>
                  <a:cubicBezTo>
                    <a:pt x="68" y="82"/>
                    <a:pt x="81" y="97"/>
                    <a:pt x="85" y="118"/>
                  </a:cubicBezTo>
                  <a:cubicBezTo>
                    <a:pt x="78" y="138"/>
                    <a:pt x="68" y="156"/>
                    <a:pt x="58" y="174"/>
                  </a:cubicBezTo>
                  <a:cubicBezTo>
                    <a:pt x="56" y="153"/>
                    <a:pt x="42" y="130"/>
                    <a:pt x="27" y="114"/>
                  </a:cubicBezTo>
                  <a:cubicBezTo>
                    <a:pt x="30" y="108"/>
                    <a:pt x="27" y="100"/>
                    <a:pt x="22" y="97"/>
                  </a:cubicBezTo>
                  <a:cubicBezTo>
                    <a:pt x="16" y="94"/>
                    <a:pt x="9" y="96"/>
                    <a:pt x="5" y="100"/>
                  </a:cubicBezTo>
                  <a:cubicBezTo>
                    <a:pt x="0" y="106"/>
                    <a:pt x="3" y="115"/>
                    <a:pt x="9" y="120"/>
                  </a:cubicBezTo>
                  <a:cubicBezTo>
                    <a:pt x="14" y="124"/>
                    <a:pt x="21" y="123"/>
                    <a:pt x="24" y="118"/>
                  </a:cubicBezTo>
                  <a:cubicBezTo>
                    <a:pt x="37" y="137"/>
                    <a:pt x="52" y="153"/>
                    <a:pt x="57" y="176"/>
                  </a:cubicBezTo>
                  <a:cubicBezTo>
                    <a:pt x="52" y="185"/>
                    <a:pt x="47" y="194"/>
                    <a:pt x="43" y="203"/>
                  </a:cubicBezTo>
                  <a:cubicBezTo>
                    <a:pt x="42" y="204"/>
                    <a:pt x="43" y="204"/>
                    <a:pt x="44" y="204"/>
                  </a:cubicBezTo>
                  <a:cubicBezTo>
                    <a:pt x="56" y="188"/>
                    <a:pt x="66" y="170"/>
                    <a:pt x="75" y="152"/>
                  </a:cubicBezTo>
                  <a:cubicBezTo>
                    <a:pt x="84" y="145"/>
                    <a:pt x="92" y="139"/>
                    <a:pt x="102" y="135"/>
                  </a:cubicBezTo>
                  <a:cubicBezTo>
                    <a:pt x="110" y="132"/>
                    <a:pt x="118" y="131"/>
                    <a:pt x="126" y="128"/>
                  </a:cubicBezTo>
                  <a:cubicBezTo>
                    <a:pt x="127" y="130"/>
                    <a:pt x="129" y="131"/>
                    <a:pt x="130" y="132"/>
                  </a:cubicBezTo>
                  <a:cubicBezTo>
                    <a:pt x="130" y="133"/>
                    <a:pt x="130" y="133"/>
                    <a:pt x="131" y="134"/>
                  </a:cubicBezTo>
                  <a:cubicBezTo>
                    <a:pt x="139" y="138"/>
                    <a:pt x="149" y="135"/>
                    <a:pt x="151" y="125"/>
                  </a:cubicBezTo>
                  <a:cubicBezTo>
                    <a:pt x="152" y="117"/>
                    <a:pt x="148" y="107"/>
                    <a:pt x="141" y="103"/>
                  </a:cubicBezTo>
                  <a:cubicBezTo>
                    <a:pt x="133" y="99"/>
                    <a:pt x="121" y="104"/>
                    <a:pt x="121" y="114"/>
                  </a:cubicBezTo>
                  <a:cubicBezTo>
                    <a:pt x="121" y="117"/>
                    <a:pt x="122" y="120"/>
                    <a:pt x="123" y="123"/>
                  </a:cubicBezTo>
                  <a:cubicBezTo>
                    <a:pt x="108" y="126"/>
                    <a:pt x="90" y="134"/>
                    <a:pt x="79" y="145"/>
                  </a:cubicBezTo>
                  <a:cubicBezTo>
                    <a:pt x="87" y="127"/>
                    <a:pt x="94" y="107"/>
                    <a:pt x="99" y="88"/>
                  </a:cubicBezTo>
                  <a:cubicBezTo>
                    <a:pt x="99" y="88"/>
                    <a:pt x="100" y="88"/>
                    <a:pt x="100" y="88"/>
                  </a:cubicBezTo>
                  <a:cubicBezTo>
                    <a:pt x="112" y="74"/>
                    <a:pt x="126" y="68"/>
                    <a:pt x="142" y="60"/>
                  </a:cubicBezTo>
                  <a:cubicBezTo>
                    <a:pt x="146" y="63"/>
                    <a:pt x="152" y="63"/>
                    <a:pt x="157" y="60"/>
                  </a:cubicBezTo>
                  <a:cubicBezTo>
                    <a:pt x="163" y="56"/>
                    <a:pt x="167" y="48"/>
                    <a:pt x="164" y="42"/>
                  </a:cubicBezTo>
                  <a:close/>
                </a:path>
              </a:pathLst>
            </a:custGeom>
            <a:solidFill>
              <a:srgbClr val="21B321"/>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33" name="任意多边形 37"/>
            <p:cNvSpPr>
              <a:spLocks/>
            </p:cNvSpPr>
            <p:nvPr/>
          </p:nvSpPr>
          <p:spPr bwMode="auto">
            <a:xfrm>
              <a:off x="-27466" y="431813"/>
              <a:ext cx="4350773" cy="682351"/>
            </a:xfrm>
            <a:custGeom>
              <a:avLst/>
              <a:gdLst>
                <a:gd name="connsiteX0" fmla="*/ 605014 w 4404883"/>
                <a:gd name="connsiteY0" fmla="*/ 946 h 682425"/>
                <a:gd name="connsiteX1" fmla="*/ 816050 w 4404883"/>
                <a:gd name="connsiteY1" fmla="*/ 38448 h 682425"/>
                <a:gd name="connsiteX2" fmla="*/ 1177825 w 4404883"/>
                <a:gd name="connsiteY2" fmla="*/ 225616 h 682425"/>
                <a:gd name="connsiteX3" fmla="*/ 1520415 w 4404883"/>
                <a:gd name="connsiteY3" fmla="*/ 448566 h 682425"/>
                <a:gd name="connsiteX4" fmla="*/ 1986338 w 4404883"/>
                <a:gd name="connsiteY4" fmla="*/ 652249 h 682425"/>
                <a:gd name="connsiteX5" fmla="*/ 2427594 w 4404883"/>
                <a:gd name="connsiteY5" fmla="*/ 624724 h 682425"/>
                <a:gd name="connsiteX6" fmla="*/ 3214181 w 4404883"/>
                <a:gd name="connsiteY6" fmla="*/ 173319 h 682425"/>
                <a:gd name="connsiteX7" fmla="*/ 3216921 w 4404883"/>
                <a:gd name="connsiteY7" fmla="*/ 170567 h 682425"/>
                <a:gd name="connsiteX8" fmla="*/ 3348476 w 4404883"/>
                <a:gd name="connsiteY8" fmla="*/ 104507 h 682425"/>
                <a:gd name="connsiteX9" fmla="*/ 3918546 w 4404883"/>
                <a:gd name="connsiteY9" fmla="*/ 38448 h 682425"/>
                <a:gd name="connsiteX10" fmla="*/ 4349824 w 4404883"/>
                <a:gd name="connsiteY10" fmla="*/ 178566 h 682425"/>
                <a:gd name="connsiteX11" fmla="*/ 4404883 w 4404883"/>
                <a:gd name="connsiteY11" fmla="*/ 209367 h 682425"/>
                <a:gd name="connsiteX12" fmla="*/ 4404883 w 4404883"/>
                <a:gd name="connsiteY12" fmla="*/ 226059 h 682425"/>
                <a:gd name="connsiteX13" fmla="*/ 4330039 w 4404883"/>
                <a:gd name="connsiteY13" fmla="*/ 184157 h 682425"/>
                <a:gd name="connsiteX14" fmla="*/ 4137803 w 4404883"/>
                <a:gd name="connsiteY14" fmla="*/ 101755 h 682425"/>
                <a:gd name="connsiteX15" fmla="*/ 3688325 w 4404883"/>
                <a:gd name="connsiteY15" fmla="*/ 43953 h 682425"/>
                <a:gd name="connsiteX16" fmla="*/ 3214181 w 4404883"/>
                <a:gd name="connsiteY16" fmla="*/ 184329 h 682425"/>
                <a:gd name="connsiteX17" fmla="*/ 2575593 w 4404883"/>
                <a:gd name="connsiteY17" fmla="*/ 583437 h 682425"/>
                <a:gd name="connsiteX18" fmla="*/ 1890413 w 4404883"/>
                <a:gd name="connsiteY18" fmla="*/ 643992 h 682425"/>
                <a:gd name="connsiteX19" fmla="*/ 1016123 w 4404883"/>
                <a:gd name="connsiteY19" fmla="*/ 143042 h 682425"/>
                <a:gd name="connsiteX20" fmla="*/ 769458 w 4404883"/>
                <a:gd name="connsiteY20" fmla="*/ 38448 h 682425"/>
                <a:gd name="connsiteX21" fmla="*/ 506348 w 4404883"/>
                <a:gd name="connsiteY21" fmla="*/ 13676 h 682425"/>
                <a:gd name="connsiteX22" fmla="*/ 2056 w 4404883"/>
                <a:gd name="connsiteY22" fmla="*/ 54963 h 682425"/>
                <a:gd name="connsiteX23" fmla="*/ 2056 w 4404883"/>
                <a:gd name="connsiteY23" fmla="*/ 49458 h 682425"/>
                <a:gd name="connsiteX24" fmla="*/ 4797 w 4404883"/>
                <a:gd name="connsiteY24" fmla="*/ 49458 h 682425"/>
                <a:gd name="connsiteX25" fmla="*/ 21241 w 4404883"/>
                <a:gd name="connsiteY25" fmla="*/ 49458 h 682425"/>
                <a:gd name="connsiteX26" fmla="*/ 385757 w 4404883"/>
                <a:gd name="connsiteY26" fmla="*/ 10923 h 682425"/>
                <a:gd name="connsiteX27" fmla="*/ 393979 w 4404883"/>
                <a:gd name="connsiteY27" fmla="*/ 10923 h 682425"/>
                <a:gd name="connsiteX28" fmla="*/ 605014 w 4404883"/>
                <a:gd name="connsiteY28" fmla="*/ 946 h 682425"/>
                <a:gd name="connsiteX0" fmla="*/ 605014 w 4404883"/>
                <a:gd name="connsiteY0" fmla="*/ 946 h 682425"/>
                <a:gd name="connsiteX1" fmla="*/ 816050 w 4404883"/>
                <a:gd name="connsiteY1" fmla="*/ 38448 h 682425"/>
                <a:gd name="connsiteX2" fmla="*/ 1177825 w 4404883"/>
                <a:gd name="connsiteY2" fmla="*/ 225616 h 682425"/>
                <a:gd name="connsiteX3" fmla="*/ 1520415 w 4404883"/>
                <a:gd name="connsiteY3" fmla="*/ 448566 h 682425"/>
                <a:gd name="connsiteX4" fmla="*/ 1986338 w 4404883"/>
                <a:gd name="connsiteY4" fmla="*/ 652249 h 682425"/>
                <a:gd name="connsiteX5" fmla="*/ 2427594 w 4404883"/>
                <a:gd name="connsiteY5" fmla="*/ 624724 h 682425"/>
                <a:gd name="connsiteX6" fmla="*/ 3214181 w 4404883"/>
                <a:gd name="connsiteY6" fmla="*/ 173319 h 682425"/>
                <a:gd name="connsiteX7" fmla="*/ 3216921 w 4404883"/>
                <a:gd name="connsiteY7" fmla="*/ 170567 h 682425"/>
                <a:gd name="connsiteX8" fmla="*/ 3348476 w 4404883"/>
                <a:gd name="connsiteY8" fmla="*/ 104507 h 682425"/>
                <a:gd name="connsiteX9" fmla="*/ 3918546 w 4404883"/>
                <a:gd name="connsiteY9" fmla="*/ 38448 h 682425"/>
                <a:gd name="connsiteX10" fmla="*/ 4349824 w 4404883"/>
                <a:gd name="connsiteY10" fmla="*/ 178566 h 682425"/>
                <a:gd name="connsiteX11" fmla="*/ 4404883 w 4404883"/>
                <a:gd name="connsiteY11" fmla="*/ 209367 h 682425"/>
                <a:gd name="connsiteX12" fmla="*/ 4330039 w 4404883"/>
                <a:gd name="connsiteY12" fmla="*/ 184157 h 682425"/>
                <a:gd name="connsiteX13" fmla="*/ 4137803 w 4404883"/>
                <a:gd name="connsiteY13" fmla="*/ 101755 h 682425"/>
                <a:gd name="connsiteX14" fmla="*/ 3688325 w 4404883"/>
                <a:gd name="connsiteY14" fmla="*/ 43953 h 682425"/>
                <a:gd name="connsiteX15" fmla="*/ 3214181 w 4404883"/>
                <a:gd name="connsiteY15" fmla="*/ 184329 h 682425"/>
                <a:gd name="connsiteX16" fmla="*/ 2575593 w 4404883"/>
                <a:gd name="connsiteY16" fmla="*/ 583437 h 682425"/>
                <a:gd name="connsiteX17" fmla="*/ 1890413 w 4404883"/>
                <a:gd name="connsiteY17" fmla="*/ 643992 h 682425"/>
                <a:gd name="connsiteX18" fmla="*/ 1016123 w 4404883"/>
                <a:gd name="connsiteY18" fmla="*/ 143042 h 682425"/>
                <a:gd name="connsiteX19" fmla="*/ 769458 w 4404883"/>
                <a:gd name="connsiteY19" fmla="*/ 38448 h 682425"/>
                <a:gd name="connsiteX20" fmla="*/ 506348 w 4404883"/>
                <a:gd name="connsiteY20" fmla="*/ 13676 h 682425"/>
                <a:gd name="connsiteX21" fmla="*/ 2056 w 4404883"/>
                <a:gd name="connsiteY21" fmla="*/ 54963 h 682425"/>
                <a:gd name="connsiteX22" fmla="*/ 2056 w 4404883"/>
                <a:gd name="connsiteY22" fmla="*/ 49458 h 682425"/>
                <a:gd name="connsiteX23" fmla="*/ 4797 w 4404883"/>
                <a:gd name="connsiteY23" fmla="*/ 49458 h 682425"/>
                <a:gd name="connsiteX24" fmla="*/ 21241 w 4404883"/>
                <a:gd name="connsiteY24" fmla="*/ 49458 h 682425"/>
                <a:gd name="connsiteX25" fmla="*/ 385757 w 4404883"/>
                <a:gd name="connsiteY25" fmla="*/ 10923 h 682425"/>
                <a:gd name="connsiteX26" fmla="*/ 393979 w 4404883"/>
                <a:gd name="connsiteY26" fmla="*/ 10923 h 682425"/>
                <a:gd name="connsiteX27" fmla="*/ 605014 w 4404883"/>
                <a:gd name="connsiteY27" fmla="*/ 946 h 682425"/>
                <a:gd name="connsiteX0" fmla="*/ 605014 w 4349824"/>
                <a:gd name="connsiteY0" fmla="*/ 946 h 682425"/>
                <a:gd name="connsiteX1" fmla="*/ 816050 w 4349824"/>
                <a:gd name="connsiteY1" fmla="*/ 38448 h 682425"/>
                <a:gd name="connsiteX2" fmla="*/ 1177825 w 4349824"/>
                <a:gd name="connsiteY2" fmla="*/ 225616 h 682425"/>
                <a:gd name="connsiteX3" fmla="*/ 1520415 w 4349824"/>
                <a:gd name="connsiteY3" fmla="*/ 448566 h 682425"/>
                <a:gd name="connsiteX4" fmla="*/ 1986338 w 4349824"/>
                <a:gd name="connsiteY4" fmla="*/ 652249 h 682425"/>
                <a:gd name="connsiteX5" fmla="*/ 2427594 w 4349824"/>
                <a:gd name="connsiteY5" fmla="*/ 624724 h 682425"/>
                <a:gd name="connsiteX6" fmla="*/ 3214181 w 4349824"/>
                <a:gd name="connsiteY6" fmla="*/ 173319 h 682425"/>
                <a:gd name="connsiteX7" fmla="*/ 3216921 w 4349824"/>
                <a:gd name="connsiteY7" fmla="*/ 170567 h 682425"/>
                <a:gd name="connsiteX8" fmla="*/ 3348476 w 4349824"/>
                <a:gd name="connsiteY8" fmla="*/ 104507 h 682425"/>
                <a:gd name="connsiteX9" fmla="*/ 3918546 w 4349824"/>
                <a:gd name="connsiteY9" fmla="*/ 38448 h 682425"/>
                <a:gd name="connsiteX10" fmla="*/ 4349824 w 4349824"/>
                <a:gd name="connsiteY10" fmla="*/ 178566 h 682425"/>
                <a:gd name="connsiteX11" fmla="*/ 4330039 w 4349824"/>
                <a:gd name="connsiteY11" fmla="*/ 184157 h 682425"/>
                <a:gd name="connsiteX12" fmla="*/ 4137803 w 4349824"/>
                <a:gd name="connsiteY12" fmla="*/ 101755 h 682425"/>
                <a:gd name="connsiteX13" fmla="*/ 3688325 w 4349824"/>
                <a:gd name="connsiteY13" fmla="*/ 43953 h 682425"/>
                <a:gd name="connsiteX14" fmla="*/ 3214181 w 4349824"/>
                <a:gd name="connsiteY14" fmla="*/ 184329 h 682425"/>
                <a:gd name="connsiteX15" fmla="*/ 2575593 w 4349824"/>
                <a:gd name="connsiteY15" fmla="*/ 583437 h 682425"/>
                <a:gd name="connsiteX16" fmla="*/ 1890413 w 4349824"/>
                <a:gd name="connsiteY16" fmla="*/ 643992 h 682425"/>
                <a:gd name="connsiteX17" fmla="*/ 1016123 w 4349824"/>
                <a:gd name="connsiteY17" fmla="*/ 143042 h 682425"/>
                <a:gd name="connsiteX18" fmla="*/ 769458 w 4349824"/>
                <a:gd name="connsiteY18" fmla="*/ 38448 h 682425"/>
                <a:gd name="connsiteX19" fmla="*/ 506348 w 4349824"/>
                <a:gd name="connsiteY19" fmla="*/ 13676 h 682425"/>
                <a:gd name="connsiteX20" fmla="*/ 2056 w 4349824"/>
                <a:gd name="connsiteY20" fmla="*/ 54963 h 682425"/>
                <a:gd name="connsiteX21" fmla="*/ 2056 w 4349824"/>
                <a:gd name="connsiteY21" fmla="*/ 49458 h 682425"/>
                <a:gd name="connsiteX22" fmla="*/ 4797 w 4349824"/>
                <a:gd name="connsiteY22" fmla="*/ 49458 h 682425"/>
                <a:gd name="connsiteX23" fmla="*/ 21241 w 4349824"/>
                <a:gd name="connsiteY23" fmla="*/ 49458 h 682425"/>
                <a:gd name="connsiteX24" fmla="*/ 385757 w 4349824"/>
                <a:gd name="connsiteY24" fmla="*/ 10923 h 682425"/>
                <a:gd name="connsiteX25" fmla="*/ 393979 w 4349824"/>
                <a:gd name="connsiteY25" fmla="*/ 10923 h 682425"/>
                <a:gd name="connsiteX26" fmla="*/ 605014 w 4349824"/>
                <a:gd name="connsiteY26" fmla="*/ 946 h 68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349824" h="682425">
                  <a:moveTo>
                    <a:pt x="605014" y="946"/>
                  </a:moveTo>
                  <a:cubicBezTo>
                    <a:pt x="675588" y="4042"/>
                    <a:pt x="746162" y="15052"/>
                    <a:pt x="816050" y="38448"/>
                  </a:cubicBezTo>
                  <a:cubicBezTo>
                    <a:pt x="944864" y="79735"/>
                    <a:pt x="1065456" y="151299"/>
                    <a:pt x="1177825" y="225616"/>
                  </a:cubicBezTo>
                  <a:cubicBezTo>
                    <a:pt x="1292935" y="297180"/>
                    <a:pt x="1405305" y="374250"/>
                    <a:pt x="1520415" y="448566"/>
                  </a:cubicBezTo>
                  <a:cubicBezTo>
                    <a:pt x="1665673" y="536645"/>
                    <a:pt x="1816413" y="621972"/>
                    <a:pt x="1986338" y="652249"/>
                  </a:cubicBezTo>
                  <a:cubicBezTo>
                    <a:pt x="2134336" y="682526"/>
                    <a:pt x="2282336" y="671516"/>
                    <a:pt x="2427594" y="624724"/>
                  </a:cubicBezTo>
                  <a:cubicBezTo>
                    <a:pt x="2718110" y="533893"/>
                    <a:pt x="2962034" y="335715"/>
                    <a:pt x="3214181" y="173319"/>
                  </a:cubicBezTo>
                  <a:lnTo>
                    <a:pt x="3216921" y="170567"/>
                  </a:lnTo>
                  <a:cubicBezTo>
                    <a:pt x="3258032" y="145794"/>
                    <a:pt x="3301884" y="118270"/>
                    <a:pt x="3348476" y="104507"/>
                  </a:cubicBezTo>
                  <a:cubicBezTo>
                    <a:pt x="3526623" y="30191"/>
                    <a:pt x="3723955" y="16428"/>
                    <a:pt x="3918546" y="38448"/>
                  </a:cubicBezTo>
                  <a:cubicBezTo>
                    <a:pt x="4072711" y="54963"/>
                    <a:pt x="4214544" y="108636"/>
                    <a:pt x="4349824" y="178566"/>
                  </a:cubicBezTo>
                  <a:lnTo>
                    <a:pt x="4330039" y="184157"/>
                  </a:lnTo>
                  <a:cubicBezTo>
                    <a:pt x="4267988" y="152676"/>
                    <a:pt x="4204266" y="124463"/>
                    <a:pt x="4137803" y="101755"/>
                  </a:cubicBezTo>
                  <a:cubicBezTo>
                    <a:pt x="3995286" y="52210"/>
                    <a:pt x="3839065" y="35696"/>
                    <a:pt x="3688325" y="43953"/>
                  </a:cubicBezTo>
                  <a:cubicBezTo>
                    <a:pt x="3521141" y="52210"/>
                    <a:pt x="3356698" y="96250"/>
                    <a:pt x="3214181" y="184329"/>
                  </a:cubicBezTo>
                  <a:cubicBezTo>
                    <a:pt x="3005886" y="324705"/>
                    <a:pt x="2805813" y="481596"/>
                    <a:pt x="2575593" y="583437"/>
                  </a:cubicBezTo>
                  <a:cubicBezTo>
                    <a:pt x="2359076" y="682526"/>
                    <a:pt x="2120633" y="715556"/>
                    <a:pt x="1890413" y="643992"/>
                  </a:cubicBezTo>
                  <a:cubicBezTo>
                    <a:pt x="1567007" y="544903"/>
                    <a:pt x="1309380" y="302685"/>
                    <a:pt x="1016123" y="143042"/>
                  </a:cubicBezTo>
                  <a:cubicBezTo>
                    <a:pt x="936642" y="101755"/>
                    <a:pt x="857161" y="60468"/>
                    <a:pt x="769458" y="38448"/>
                  </a:cubicBezTo>
                  <a:cubicBezTo>
                    <a:pt x="684495" y="16428"/>
                    <a:pt x="596792" y="10923"/>
                    <a:pt x="506348" y="13676"/>
                  </a:cubicBezTo>
                  <a:cubicBezTo>
                    <a:pt x="339164" y="21933"/>
                    <a:pt x="171981" y="54963"/>
                    <a:pt x="2056" y="54963"/>
                  </a:cubicBezTo>
                  <a:cubicBezTo>
                    <a:pt x="-685" y="54963"/>
                    <a:pt x="-685" y="49458"/>
                    <a:pt x="2056" y="49458"/>
                  </a:cubicBezTo>
                  <a:lnTo>
                    <a:pt x="4797" y="49458"/>
                  </a:lnTo>
                  <a:lnTo>
                    <a:pt x="21241" y="49458"/>
                  </a:lnTo>
                  <a:cubicBezTo>
                    <a:pt x="144573" y="43953"/>
                    <a:pt x="265165" y="24686"/>
                    <a:pt x="385757" y="10923"/>
                  </a:cubicBezTo>
                  <a:lnTo>
                    <a:pt x="393979" y="10923"/>
                  </a:lnTo>
                  <a:cubicBezTo>
                    <a:pt x="463867" y="2666"/>
                    <a:pt x="534441" y="-2151"/>
                    <a:pt x="605014" y="946"/>
                  </a:cubicBezTo>
                  <a:close/>
                </a:path>
              </a:pathLst>
            </a:custGeom>
            <a:solidFill>
              <a:srgbClr val="B3AE33"/>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34" name="Freeform 45"/>
            <p:cNvSpPr>
              <a:spLocks/>
            </p:cNvSpPr>
            <p:nvPr/>
          </p:nvSpPr>
          <p:spPr bwMode="auto">
            <a:xfrm rot="3230110">
              <a:off x="4294493" y="301997"/>
              <a:ext cx="134548" cy="326909"/>
            </a:xfrm>
            <a:custGeom>
              <a:avLst/>
              <a:gdLst>
                <a:gd name="T0" fmla="*/ 16 w 52"/>
                <a:gd name="T1" fmla="*/ 2 h 124"/>
                <a:gd name="T2" fmla="*/ 13 w 52"/>
                <a:gd name="T3" fmla="*/ 3 h 124"/>
                <a:gd name="T4" fmla="*/ 35 w 52"/>
                <a:gd name="T5" fmla="*/ 123 h 124"/>
                <a:gd name="T6" fmla="*/ 35 w 52"/>
                <a:gd name="T7" fmla="*/ 123 h 124"/>
                <a:gd name="T8" fmla="*/ 36 w 52"/>
                <a:gd name="T9" fmla="*/ 123 h 124"/>
                <a:gd name="T10" fmla="*/ 36 w 52"/>
                <a:gd name="T11" fmla="*/ 122 h 124"/>
                <a:gd name="T12" fmla="*/ 36 w 52"/>
                <a:gd name="T13" fmla="*/ 122 h 124"/>
                <a:gd name="T14" fmla="*/ 47 w 52"/>
                <a:gd name="T15" fmla="*/ 64 h 124"/>
                <a:gd name="T16" fmla="*/ 19 w 52"/>
                <a:gd name="T17" fmla="*/ 1 h 124"/>
                <a:gd name="T18" fmla="*/ 16 w 52"/>
                <a:gd name="T19" fmla="*/ 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24">
                  <a:moveTo>
                    <a:pt x="16" y="2"/>
                  </a:moveTo>
                  <a:cubicBezTo>
                    <a:pt x="15" y="2"/>
                    <a:pt x="14" y="2"/>
                    <a:pt x="13" y="3"/>
                  </a:cubicBezTo>
                  <a:cubicBezTo>
                    <a:pt x="0" y="43"/>
                    <a:pt x="0" y="94"/>
                    <a:pt x="35" y="123"/>
                  </a:cubicBezTo>
                  <a:cubicBezTo>
                    <a:pt x="35" y="123"/>
                    <a:pt x="35" y="123"/>
                    <a:pt x="35" y="123"/>
                  </a:cubicBezTo>
                  <a:cubicBezTo>
                    <a:pt x="35" y="123"/>
                    <a:pt x="35" y="123"/>
                    <a:pt x="36" y="123"/>
                  </a:cubicBezTo>
                  <a:cubicBezTo>
                    <a:pt x="36" y="124"/>
                    <a:pt x="37" y="123"/>
                    <a:pt x="36" y="122"/>
                  </a:cubicBezTo>
                  <a:cubicBezTo>
                    <a:pt x="36" y="122"/>
                    <a:pt x="36" y="122"/>
                    <a:pt x="36" y="122"/>
                  </a:cubicBezTo>
                  <a:cubicBezTo>
                    <a:pt x="52" y="109"/>
                    <a:pt x="50" y="81"/>
                    <a:pt x="47" y="64"/>
                  </a:cubicBezTo>
                  <a:cubicBezTo>
                    <a:pt x="44" y="42"/>
                    <a:pt x="35" y="18"/>
                    <a:pt x="19" y="1"/>
                  </a:cubicBezTo>
                  <a:cubicBezTo>
                    <a:pt x="18" y="0"/>
                    <a:pt x="16" y="1"/>
                    <a:pt x="16" y="2"/>
                  </a:cubicBezTo>
                  <a:close/>
                </a:path>
              </a:pathLst>
            </a:custGeom>
            <a:solidFill>
              <a:srgbClr val="FF7862"/>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35" name="Freeform 45"/>
            <p:cNvSpPr>
              <a:spLocks/>
            </p:cNvSpPr>
            <p:nvPr/>
          </p:nvSpPr>
          <p:spPr bwMode="auto">
            <a:xfrm rot="11310777">
              <a:off x="4106972" y="547140"/>
              <a:ext cx="134610" cy="326760"/>
            </a:xfrm>
            <a:custGeom>
              <a:avLst/>
              <a:gdLst>
                <a:gd name="T0" fmla="*/ 16 w 52"/>
                <a:gd name="T1" fmla="*/ 2 h 124"/>
                <a:gd name="T2" fmla="*/ 13 w 52"/>
                <a:gd name="T3" fmla="*/ 3 h 124"/>
                <a:gd name="T4" fmla="*/ 35 w 52"/>
                <a:gd name="T5" fmla="*/ 123 h 124"/>
                <a:gd name="T6" fmla="*/ 35 w 52"/>
                <a:gd name="T7" fmla="*/ 123 h 124"/>
                <a:gd name="T8" fmla="*/ 36 w 52"/>
                <a:gd name="T9" fmla="*/ 123 h 124"/>
                <a:gd name="T10" fmla="*/ 36 w 52"/>
                <a:gd name="T11" fmla="*/ 122 h 124"/>
                <a:gd name="T12" fmla="*/ 36 w 52"/>
                <a:gd name="T13" fmla="*/ 122 h 124"/>
                <a:gd name="T14" fmla="*/ 47 w 52"/>
                <a:gd name="T15" fmla="*/ 64 h 124"/>
                <a:gd name="T16" fmla="*/ 19 w 52"/>
                <a:gd name="T17" fmla="*/ 1 h 124"/>
                <a:gd name="T18" fmla="*/ 16 w 52"/>
                <a:gd name="T19" fmla="*/ 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24">
                  <a:moveTo>
                    <a:pt x="16" y="2"/>
                  </a:moveTo>
                  <a:cubicBezTo>
                    <a:pt x="15" y="2"/>
                    <a:pt x="14" y="2"/>
                    <a:pt x="13" y="3"/>
                  </a:cubicBezTo>
                  <a:cubicBezTo>
                    <a:pt x="0" y="43"/>
                    <a:pt x="0" y="94"/>
                    <a:pt x="35" y="123"/>
                  </a:cubicBezTo>
                  <a:cubicBezTo>
                    <a:pt x="35" y="123"/>
                    <a:pt x="35" y="123"/>
                    <a:pt x="35" y="123"/>
                  </a:cubicBezTo>
                  <a:cubicBezTo>
                    <a:pt x="35" y="123"/>
                    <a:pt x="35" y="123"/>
                    <a:pt x="36" y="123"/>
                  </a:cubicBezTo>
                  <a:cubicBezTo>
                    <a:pt x="36" y="124"/>
                    <a:pt x="37" y="123"/>
                    <a:pt x="36" y="122"/>
                  </a:cubicBezTo>
                  <a:cubicBezTo>
                    <a:pt x="36" y="122"/>
                    <a:pt x="36" y="122"/>
                    <a:pt x="36" y="122"/>
                  </a:cubicBezTo>
                  <a:cubicBezTo>
                    <a:pt x="52" y="109"/>
                    <a:pt x="50" y="81"/>
                    <a:pt x="47" y="64"/>
                  </a:cubicBezTo>
                  <a:cubicBezTo>
                    <a:pt x="44" y="42"/>
                    <a:pt x="35" y="18"/>
                    <a:pt x="19" y="1"/>
                  </a:cubicBezTo>
                  <a:cubicBezTo>
                    <a:pt x="18" y="0"/>
                    <a:pt x="16" y="1"/>
                    <a:pt x="16" y="2"/>
                  </a:cubicBezTo>
                  <a:close/>
                </a:path>
              </a:pathLst>
            </a:custGeom>
            <a:solidFill>
              <a:srgbClr val="FF7862"/>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grpSp>
      <p:grpSp>
        <p:nvGrpSpPr>
          <p:cNvPr id="36" name="组合 41"/>
          <p:cNvGrpSpPr>
            <a:grpSpLocks/>
          </p:cNvGrpSpPr>
          <p:nvPr userDrawn="1"/>
        </p:nvGrpSpPr>
        <p:grpSpPr bwMode="auto">
          <a:xfrm>
            <a:off x="7188200" y="5806018"/>
            <a:ext cx="1955800" cy="1051983"/>
            <a:chOff x="2139509" y="1743868"/>
            <a:chExt cx="4107744" cy="1655763"/>
          </a:xfrm>
        </p:grpSpPr>
        <p:sp>
          <p:nvSpPr>
            <p:cNvPr id="37" name="Freeform 5"/>
            <p:cNvSpPr>
              <a:spLocks/>
            </p:cNvSpPr>
            <p:nvPr/>
          </p:nvSpPr>
          <p:spPr bwMode="auto">
            <a:xfrm flipH="1">
              <a:off x="3503201" y="2353535"/>
              <a:ext cx="346758" cy="336484"/>
            </a:xfrm>
            <a:custGeom>
              <a:avLst/>
              <a:gdLst>
                <a:gd name="T0" fmla="*/ 108 w 127"/>
                <a:gd name="T1" fmla="*/ 24 h 123"/>
                <a:gd name="T2" fmla="*/ 57 w 127"/>
                <a:gd name="T3" fmla="*/ 2 h 123"/>
                <a:gd name="T4" fmla="*/ 18 w 127"/>
                <a:gd name="T5" fmla="*/ 17 h 123"/>
                <a:gd name="T6" fmla="*/ 2 w 127"/>
                <a:gd name="T7" fmla="*/ 53 h 123"/>
                <a:gd name="T8" fmla="*/ 11 w 127"/>
                <a:gd name="T9" fmla="*/ 97 h 123"/>
                <a:gd name="T10" fmla="*/ 43 w 127"/>
                <a:gd name="T11" fmla="*/ 121 h 123"/>
                <a:gd name="T12" fmla="*/ 64 w 127"/>
                <a:gd name="T13" fmla="*/ 101 h 123"/>
                <a:gd name="T14" fmla="*/ 94 w 127"/>
                <a:gd name="T15" fmla="*/ 75 h 123"/>
                <a:gd name="T16" fmla="*/ 124 w 127"/>
                <a:gd name="T17" fmla="*/ 69 h 123"/>
                <a:gd name="T18" fmla="*/ 108 w 127"/>
                <a:gd name="T19" fmla="*/ 2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123">
                  <a:moveTo>
                    <a:pt x="108" y="24"/>
                  </a:moveTo>
                  <a:cubicBezTo>
                    <a:pt x="96" y="10"/>
                    <a:pt x="75" y="4"/>
                    <a:pt x="57" y="2"/>
                  </a:cubicBezTo>
                  <a:cubicBezTo>
                    <a:pt x="43" y="0"/>
                    <a:pt x="22" y="2"/>
                    <a:pt x="18" y="17"/>
                  </a:cubicBezTo>
                  <a:cubicBezTo>
                    <a:pt x="9" y="25"/>
                    <a:pt x="4" y="46"/>
                    <a:pt x="2" y="53"/>
                  </a:cubicBezTo>
                  <a:cubicBezTo>
                    <a:pt x="0" y="69"/>
                    <a:pt x="1" y="84"/>
                    <a:pt x="11" y="97"/>
                  </a:cubicBezTo>
                  <a:cubicBezTo>
                    <a:pt x="18" y="107"/>
                    <a:pt x="29" y="119"/>
                    <a:pt x="43" y="121"/>
                  </a:cubicBezTo>
                  <a:cubicBezTo>
                    <a:pt x="55" y="123"/>
                    <a:pt x="61" y="111"/>
                    <a:pt x="64" y="101"/>
                  </a:cubicBezTo>
                  <a:cubicBezTo>
                    <a:pt x="81" y="111"/>
                    <a:pt x="97" y="94"/>
                    <a:pt x="94" y="75"/>
                  </a:cubicBezTo>
                  <a:cubicBezTo>
                    <a:pt x="105" y="83"/>
                    <a:pt x="121" y="85"/>
                    <a:pt x="124" y="69"/>
                  </a:cubicBezTo>
                  <a:cubicBezTo>
                    <a:pt x="127" y="53"/>
                    <a:pt x="119" y="34"/>
                    <a:pt x="108" y="24"/>
                  </a:cubicBezTo>
                  <a:close/>
                </a:path>
              </a:pathLst>
            </a:custGeom>
            <a:solidFill>
              <a:srgbClr val="FF7862"/>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38" name="Freeform 9"/>
            <p:cNvSpPr>
              <a:spLocks/>
            </p:cNvSpPr>
            <p:nvPr/>
          </p:nvSpPr>
          <p:spPr bwMode="auto">
            <a:xfrm flipH="1">
              <a:off x="2139509" y="1970411"/>
              <a:ext cx="380100" cy="493065"/>
            </a:xfrm>
            <a:custGeom>
              <a:avLst/>
              <a:gdLst>
                <a:gd name="T0" fmla="*/ 44 w 139"/>
                <a:gd name="T1" fmla="*/ 21 h 179"/>
                <a:gd name="T2" fmla="*/ 20 w 139"/>
                <a:gd name="T3" fmla="*/ 0 h 179"/>
                <a:gd name="T4" fmla="*/ 4 w 139"/>
                <a:gd name="T5" fmla="*/ 20 h 179"/>
                <a:gd name="T6" fmla="*/ 7 w 139"/>
                <a:gd name="T7" fmla="*/ 65 h 179"/>
                <a:gd name="T8" fmla="*/ 29 w 139"/>
                <a:gd name="T9" fmla="*/ 120 h 179"/>
                <a:gd name="T10" fmla="*/ 30 w 139"/>
                <a:gd name="T11" fmla="*/ 120 h 179"/>
                <a:gd name="T12" fmla="*/ 30 w 139"/>
                <a:gd name="T13" fmla="*/ 119 h 179"/>
                <a:gd name="T14" fmla="*/ 129 w 139"/>
                <a:gd name="T15" fmla="*/ 150 h 179"/>
                <a:gd name="T16" fmla="*/ 126 w 139"/>
                <a:gd name="T17" fmla="*/ 117 h 179"/>
                <a:gd name="T18" fmla="*/ 126 w 139"/>
                <a:gd name="T19" fmla="*/ 108 h 179"/>
                <a:gd name="T20" fmla="*/ 126 w 139"/>
                <a:gd name="T21" fmla="*/ 95 h 179"/>
                <a:gd name="T22" fmla="*/ 111 w 139"/>
                <a:gd name="T23" fmla="*/ 77 h 179"/>
                <a:gd name="T24" fmla="*/ 111 w 139"/>
                <a:gd name="T25" fmla="*/ 77 h 179"/>
                <a:gd name="T26" fmla="*/ 86 w 139"/>
                <a:gd name="T27" fmla="*/ 46 h 179"/>
                <a:gd name="T28" fmla="*/ 77 w 139"/>
                <a:gd name="T29" fmla="*/ 17 h 179"/>
                <a:gd name="T30" fmla="*/ 44 w 139"/>
                <a:gd name="T31" fmla="*/ 2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 h="179">
                  <a:moveTo>
                    <a:pt x="44" y="21"/>
                  </a:moveTo>
                  <a:cubicBezTo>
                    <a:pt x="38" y="12"/>
                    <a:pt x="31" y="0"/>
                    <a:pt x="20" y="0"/>
                  </a:cubicBezTo>
                  <a:cubicBezTo>
                    <a:pt x="10" y="0"/>
                    <a:pt x="6" y="12"/>
                    <a:pt x="4" y="20"/>
                  </a:cubicBezTo>
                  <a:cubicBezTo>
                    <a:pt x="0" y="35"/>
                    <a:pt x="3" y="51"/>
                    <a:pt x="7" y="65"/>
                  </a:cubicBezTo>
                  <a:cubicBezTo>
                    <a:pt x="14" y="83"/>
                    <a:pt x="26" y="100"/>
                    <a:pt x="29" y="120"/>
                  </a:cubicBezTo>
                  <a:cubicBezTo>
                    <a:pt x="29" y="120"/>
                    <a:pt x="30" y="120"/>
                    <a:pt x="30" y="120"/>
                  </a:cubicBezTo>
                  <a:cubicBezTo>
                    <a:pt x="30" y="119"/>
                    <a:pt x="30" y="119"/>
                    <a:pt x="30" y="119"/>
                  </a:cubicBezTo>
                  <a:cubicBezTo>
                    <a:pt x="48" y="145"/>
                    <a:pt x="100" y="179"/>
                    <a:pt x="129" y="150"/>
                  </a:cubicBezTo>
                  <a:cubicBezTo>
                    <a:pt x="139" y="140"/>
                    <a:pt x="134" y="126"/>
                    <a:pt x="126" y="117"/>
                  </a:cubicBezTo>
                  <a:cubicBezTo>
                    <a:pt x="122" y="113"/>
                    <a:pt x="124" y="112"/>
                    <a:pt x="126" y="108"/>
                  </a:cubicBezTo>
                  <a:cubicBezTo>
                    <a:pt x="127" y="104"/>
                    <a:pt x="127" y="99"/>
                    <a:pt x="126" y="95"/>
                  </a:cubicBezTo>
                  <a:cubicBezTo>
                    <a:pt x="125" y="88"/>
                    <a:pt x="118" y="80"/>
                    <a:pt x="111" y="77"/>
                  </a:cubicBezTo>
                  <a:cubicBezTo>
                    <a:pt x="111" y="77"/>
                    <a:pt x="111" y="77"/>
                    <a:pt x="111" y="77"/>
                  </a:cubicBezTo>
                  <a:cubicBezTo>
                    <a:pt x="114" y="64"/>
                    <a:pt x="100" y="44"/>
                    <a:pt x="86" y="46"/>
                  </a:cubicBezTo>
                  <a:cubicBezTo>
                    <a:pt x="90" y="36"/>
                    <a:pt x="86" y="24"/>
                    <a:pt x="77" y="17"/>
                  </a:cubicBezTo>
                  <a:cubicBezTo>
                    <a:pt x="66" y="9"/>
                    <a:pt x="52" y="12"/>
                    <a:pt x="44" y="21"/>
                  </a:cubicBezTo>
                  <a:close/>
                </a:path>
              </a:pathLst>
            </a:custGeom>
            <a:solidFill>
              <a:srgbClr val="FF7862"/>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39" name="Freeform 10"/>
            <p:cNvSpPr>
              <a:spLocks/>
            </p:cNvSpPr>
            <p:nvPr/>
          </p:nvSpPr>
          <p:spPr bwMode="auto">
            <a:xfrm flipH="1">
              <a:off x="4410106" y="2630052"/>
              <a:ext cx="390101" cy="486402"/>
            </a:xfrm>
            <a:custGeom>
              <a:avLst/>
              <a:gdLst>
                <a:gd name="T0" fmla="*/ 76 w 143"/>
                <a:gd name="T1" fmla="*/ 161 h 176"/>
                <a:gd name="T2" fmla="*/ 86 w 143"/>
                <a:gd name="T3" fmla="*/ 132 h 176"/>
                <a:gd name="T4" fmla="*/ 112 w 143"/>
                <a:gd name="T5" fmla="*/ 102 h 176"/>
                <a:gd name="T6" fmla="*/ 112 w 143"/>
                <a:gd name="T7" fmla="*/ 102 h 176"/>
                <a:gd name="T8" fmla="*/ 128 w 143"/>
                <a:gd name="T9" fmla="*/ 85 h 176"/>
                <a:gd name="T10" fmla="*/ 129 w 143"/>
                <a:gd name="T11" fmla="*/ 73 h 176"/>
                <a:gd name="T12" fmla="*/ 129 w 143"/>
                <a:gd name="T13" fmla="*/ 63 h 176"/>
                <a:gd name="T14" fmla="*/ 134 w 143"/>
                <a:gd name="T15" fmla="*/ 31 h 176"/>
                <a:gd name="T16" fmla="*/ 33 w 143"/>
                <a:gd name="T17" fmla="*/ 57 h 176"/>
                <a:gd name="T18" fmla="*/ 33 w 143"/>
                <a:gd name="T19" fmla="*/ 56 h 176"/>
                <a:gd name="T20" fmla="*/ 32 w 143"/>
                <a:gd name="T21" fmla="*/ 56 h 176"/>
                <a:gd name="T22" fmla="*/ 8 w 143"/>
                <a:gd name="T23" fmla="*/ 110 h 176"/>
                <a:gd name="T24" fmla="*/ 3 w 143"/>
                <a:gd name="T25" fmla="*/ 155 h 176"/>
                <a:gd name="T26" fmla="*/ 18 w 143"/>
                <a:gd name="T27" fmla="*/ 175 h 176"/>
                <a:gd name="T28" fmla="*/ 43 w 143"/>
                <a:gd name="T29" fmla="*/ 155 h 176"/>
                <a:gd name="T30" fmla="*/ 76 w 143"/>
                <a:gd name="T31" fmla="*/ 16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176">
                  <a:moveTo>
                    <a:pt x="76" y="161"/>
                  </a:moveTo>
                  <a:cubicBezTo>
                    <a:pt x="86" y="154"/>
                    <a:pt x="90" y="143"/>
                    <a:pt x="86" y="132"/>
                  </a:cubicBezTo>
                  <a:cubicBezTo>
                    <a:pt x="100" y="135"/>
                    <a:pt x="115" y="115"/>
                    <a:pt x="112" y="102"/>
                  </a:cubicBezTo>
                  <a:cubicBezTo>
                    <a:pt x="112" y="102"/>
                    <a:pt x="112" y="102"/>
                    <a:pt x="112" y="102"/>
                  </a:cubicBezTo>
                  <a:cubicBezTo>
                    <a:pt x="120" y="100"/>
                    <a:pt x="126" y="93"/>
                    <a:pt x="128" y="85"/>
                  </a:cubicBezTo>
                  <a:cubicBezTo>
                    <a:pt x="129" y="81"/>
                    <a:pt x="130" y="76"/>
                    <a:pt x="129" y="73"/>
                  </a:cubicBezTo>
                  <a:cubicBezTo>
                    <a:pt x="127" y="68"/>
                    <a:pt x="125" y="67"/>
                    <a:pt x="129" y="63"/>
                  </a:cubicBezTo>
                  <a:cubicBezTo>
                    <a:pt x="138" y="54"/>
                    <a:pt x="143" y="41"/>
                    <a:pt x="134" y="31"/>
                  </a:cubicBezTo>
                  <a:cubicBezTo>
                    <a:pt x="106" y="0"/>
                    <a:pt x="52" y="32"/>
                    <a:pt x="33" y="57"/>
                  </a:cubicBezTo>
                  <a:cubicBezTo>
                    <a:pt x="33" y="57"/>
                    <a:pt x="33" y="57"/>
                    <a:pt x="33" y="56"/>
                  </a:cubicBezTo>
                  <a:cubicBezTo>
                    <a:pt x="33" y="56"/>
                    <a:pt x="33" y="55"/>
                    <a:pt x="32" y="56"/>
                  </a:cubicBezTo>
                  <a:cubicBezTo>
                    <a:pt x="29" y="76"/>
                    <a:pt x="16" y="92"/>
                    <a:pt x="8" y="110"/>
                  </a:cubicBezTo>
                  <a:cubicBezTo>
                    <a:pt x="3" y="124"/>
                    <a:pt x="0" y="140"/>
                    <a:pt x="3" y="155"/>
                  </a:cubicBezTo>
                  <a:cubicBezTo>
                    <a:pt x="4" y="163"/>
                    <a:pt x="8" y="175"/>
                    <a:pt x="18" y="175"/>
                  </a:cubicBezTo>
                  <a:cubicBezTo>
                    <a:pt x="29" y="176"/>
                    <a:pt x="37" y="164"/>
                    <a:pt x="43" y="155"/>
                  </a:cubicBezTo>
                  <a:cubicBezTo>
                    <a:pt x="51" y="165"/>
                    <a:pt x="64" y="169"/>
                    <a:pt x="76" y="161"/>
                  </a:cubicBezTo>
                  <a:close/>
                </a:path>
              </a:pathLst>
            </a:custGeom>
            <a:solidFill>
              <a:srgbClr val="FEC160"/>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40" name="Freeform 11"/>
            <p:cNvSpPr>
              <a:spLocks/>
            </p:cNvSpPr>
            <p:nvPr/>
          </p:nvSpPr>
          <p:spPr bwMode="auto">
            <a:xfrm flipH="1">
              <a:off x="5433706" y="2859925"/>
              <a:ext cx="796877" cy="539706"/>
            </a:xfrm>
            <a:custGeom>
              <a:avLst/>
              <a:gdLst>
                <a:gd name="T0" fmla="*/ 288 w 290"/>
                <a:gd name="T1" fmla="*/ 54 h 196"/>
                <a:gd name="T2" fmla="*/ 248 w 290"/>
                <a:gd name="T3" fmla="*/ 12 h 196"/>
                <a:gd name="T4" fmla="*/ 170 w 290"/>
                <a:gd name="T5" fmla="*/ 1 h 196"/>
                <a:gd name="T6" fmla="*/ 104 w 290"/>
                <a:gd name="T7" fmla="*/ 9 h 196"/>
                <a:gd name="T8" fmla="*/ 103 w 290"/>
                <a:gd name="T9" fmla="*/ 10 h 196"/>
                <a:gd name="T10" fmla="*/ 41 w 290"/>
                <a:gd name="T11" fmla="*/ 41 h 196"/>
                <a:gd name="T12" fmla="*/ 4 w 290"/>
                <a:gd name="T13" fmla="*/ 99 h 196"/>
                <a:gd name="T14" fmla="*/ 19 w 290"/>
                <a:gd name="T15" fmla="*/ 159 h 196"/>
                <a:gd name="T16" fmla="*/ 49 w 290"/>
                <a:gd name="T17" fmla="*/ 158 h 196"/>
                <a:gd name="T18" fmla="*/ 105 w 290"/>
                <a:gd name="T19" fmla="*/ 159 h 196"/>
                <a:gd name="T20" fmla="*/ 152 w 290"/>
                <a:gd name="T21" fmla="*/ 186 h 196"/>
                <a:gd name="T22" fmla="*/ 162 w 290"/>
                <a:gd name="T23" fmla="*/ 154 h 196"/>
                <a:gd name="T24" fmla="*/ 196 w 290"/>
                <a:gd name="T25" fmla="*/ 161 h 196"/>
                <a:gd name="T26" fmla="*/ 214 w 290"/>
                <a:gd name="T27" fmla="*/ 125 h 196"/>
                <a:gd name="T28" fmla="*/ 237 w 290"/>
                <a:gd name="T29" fmla="*/ 122 h 196"/>
                <a:gd name="T30" fmla="*/ 246 w 290"/>
                <a:gd name="T31" fmla="*/ 91 h 196"/>
                <a:gd name="T32" fmla="*/ 280 w 290"/>
                <a:gd name="T33" fmla="*/ 87 h 196"/>
                <a:gd name="T34" fmla="*/ 288 w 290"/>
                <a:gd name="T35" fmla="*/ 54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0" h="196">
                  <a:moveTo>
                    <a:pt x="288" y="54"/>
                  </a:moveTo>
                  <a:cubicBezTo>
                    <a:pt x="285" y="33"/>
                    <a:pt x="267" y="19"/>
                    <a:pt x="248" y="12"/>
                  </a:cubicBezTo>
                  <a:cubicBezTo>
                    <a:pt x="223" y="3"/>
                    <a:pt x="196" y="0"/>
                    <a:pt x="170" y="1"/>
                  </a:cubicBezTo>
                  <a:cubicBezTo>
                    <a:pt x="149" y="1"/>
                    <a:pt x="124" y="1"/>
                    <a:pt x="104" y="9"/>
                  </a:cubicBezTo>
                  <a:cubicBezTo>
                    <a:pt x="104" y="9"/>
                    <a:pt x="103" y="9"/>
                    <a:pt x="103" y="10"/>
                  </a:cubicBezTo>
                  <a:cubicBezTo>
                    <a:pt x="81" y="15"/>
                    <a:pt x="58" y="25"/>
                    <a:pt x="41" y="41"/>
                  </a:cubicBezTo>
                  <a:cubicBezTo>
                    <a:pt x="25" y="55"/>
                    <a:pt x="8" y="77"/>
                    <a:pt x="4" y="99"/>
                  </a:cubicBezTo>
                  <a:cubicBezTo>
                    <a:pt x="0" y="118"/>
                    <a:pt x="2" y="145"/>
                    <a:pt x="19" y="159"/>
                  </a:cubicBezTo>
                  <a:cubicBezTo>
                    <a:pt x="29" y="168"/>
                    <a:pt x="42" y="169"/>
                    <a:pt x="49" y="158"/>
                  </a:cubicBezTo>
                  <a:cubicBezTo>
                    <a:pt x="57" y="186"/>
                    <a:pt x="91" y="181"/>
                    <a:pt x="105" y="159"/>
                  </a:cubicBezTo>
                  <a:cubicBezTo>
                    <a:pt x="115" y="174"/>
                    <a:pt x="132" y="196"/>
                    <a:pt x="152" y="186"/>
                  </a:cubicBezTo>
                  <a:cubicBezTo>
                    <a:pt x="164" y="180"/>
                    <a:pt x="165" y="166"/>
                    <a:pt x="162" y="154"/>
                  </a:cubicBezTo>
                  <a:cubicBezTo>
                    <a:pt x="170" y="164"/>
                    <a:pt x="184" y="169"/>
                    <a:pt x="196" y="161"/>
                  </a:cubicBezTo>
                  <a:cubicBezTo>
                    <a:pt x="208" y="153"/>
                    <a:pt x="213" y="139"/>
                    <a:pt x="214" y="125"/>
                  </a:cubicBezTo>
                  <a:cubicBezTo>
                    <a:pt x="221" y="130"/>
                    <a:pt x="230" y="130"/>
                    <a:pt x="237" y="122"/>
                  </a:cubicBezTo>
                  <a:cubicBezTo>
                    <a:pt x="243" y="115"/>
                    <a:pt x="250" y="101"/>
                    <a:pt x="246" y="91"/>
                  </a:cubicBezTo>
                  <a:cubicBezTo>
                    <a:pt x="258" y="95"/>
                    <a:pt x="270" y="95"/>
                    <a:pt x="280" y="87"/>
                  </a:cubicBezTo>
                  <a:cubicBezTo>
                    <a:pt x="288" y="79"/>
                    <a:pt x="290" y="65"/>
                    <a:pt x="288" y="54"/>
                  </a:cubicBezTo>
                  <a:close/>
                </a:path>
              </a:pathLst>
            </a:custGeom>
            <a:solidFill>
              <a:srgbClr val="FEC160"/>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41" name="Freeform 39"/>
            <p:cNvSpPr>
              <a:spLocks/>
            </p:cNvSpPr>
            <p:nvPr/>
          </p:nvSpPr>
          <p:spPr bwMode="auto">
            <a:xfrm flipH="1">
              <a:off x="5126959" y="2060361"/>
              <a:ext cx="860226" cy="676299"/>
            </a:xfrm>
            <a:custGeom>
              <a:avLst/>
              <a:gdLst>
                <a:gd name="T0" fmla="*/ 289 w 313"/>
                <a:gd name="T1" fmla="*/ 50 h 246"/>
                <a:gd name="T2" fmla="*/ 289 w 313"/>
                <a:gd name="T3" fmla="*/ 51 h 246"/>
                <a:gd name="T4" fmla="*/ 257 w 313"/>
                <a:gd name="T5" fmla="*/ 61 h 246"/>
                <a:gd name="T6" fmla="*/ 288 w 313"/>
                <a:gd name="T7" fmla="*/ 26 h 246"/>
                <a:gd name="T8" fmla="*/ 274 w 313"/>
                <a:gd name="T9" fmla="*/ 6 h 246"/>
                <a:gd name="T10" fmla="*/ 272 w 313"/>
                <a:gd name="T11" fmla="*/ 17 h 246"/>
                <a:gd name="T12" fmla="*/ 229 w 313"/>
                <a:gd name="T13" fmla="*/ 84 h 246"/>
                <a:gd name="T14" fmla="*/ 237 w 313"/>
                <a:gd name="T15" fmla="*/ 35 h 246"/>
                <a:gd name="T16" fmla="*/ 210 w 313"/>
                <a:gd name="T17" fmla="*/ 40 h 246"/>
                <a:gd name="T18" fmla="*/ 225 w 313"/>
                <a:gd name="T19" fmla="*/ 49 h 246"/>
                <a:gd name="T20" fmla="*/ 227 w 313"/>
                <a:gd name="T21" fmla="*/ 86 h 246"/>
                <a:gd name="T22" fmla="*/ 160 w 313"/>
                <a:gd name="T23" fmla="*/ 145 h 246"/>
                <a:gd name="T24" fmla="*/ 189 w 313"/>
                <a:gd name="T25" fmla="*/ 85 h 246"/>
                <a:gd name="T26" fmla="*/ 167 w 313"/>
                <a:gd name="T27" fmla="*/ 69 h 246"/>
                <a:gd name="T28" fmla="*/ 170 w 313"/>
                <a:gd name="T29" fmla="*/ 86 h 246"/>
                <a:gd name="T30" fmla="*/ 158 w 313"/>
                <a:gd name="T31" fmla="*/ 147 h 246"/>
                <a:gd name="T32" fmla="*/ 87 w 313"/>
                <a:gd name="T33" fmla="*/ 197 h 246"/>
                <a:gd name="T34" fmla="*/ 136 w 313"/>
                <a:gd name="T35" fmla="*/ 137 h 246"/>
                <a:gd name="T36" fmla="*/ 113 w 313"/>
                <a:gd name="T37" fmla="*/ 124 h 246"/>
                <a:gd name="T38" fmla="*/ 114 w 313"/>
                <a:gd name="T39" fmla="*/ 139 h 246"/>
                <a:gd name="T40" fmla="*/ 46 w 313"/>
                <a:gd name="T41" fmla="*/ 222 h 246"/>
                <a:gd name="T42" fmla="*/ 32 w 313"/>
                <a:gd name="T43" fmla="*/ 211 h 246"/>
                <a:gd name="T44" fmla="*/ 50 w 313"/>
                <a:gd name="T45" fmla="*/ 187 h 246"/>
                <a:gd name="T46" fmla="*/ 28 w 313"/>
                <a:gd name="T47" fmla="*/ 171 h 246"/>
                <a:gd name="T48" fmla="*/ 35 w 313"/>
                <a:gd name="T49" fmla="*/ 189 h 246"/>
                <a:gd name="T50" fmla="*/ 0 w 313"/>
                <a:gd name="T51" fmla="*/ 245 h 246"/>
                <a:gd name="T52" fmla="*/ 41 w 313"/>
                <a:gd name="T53" fmla="*/ 230 h 246"/>
                <a:gd name="T54" fmla="*/ 102 w 313"/>
                <a:gd name="T55" fmla="*/ 224 h 246"/>
                <a:gd name="T56" fmla="*/ 121 w 313"/>
                <a:gd name="T57" fmla="*/ 235 h 246"/>
                <a:gd name="T58" fmla="*/ 107 w 313"/>
                <a:gd name="T59" fmla="*/ 210 h 246"/>
                <a:gd name="T60" fmla="*/ 103 w 313"/>
                <a:gd name="T61" fmla="*/ 219 h 246"/>
                <a:gd name="T62" fmla="*/ 54 w 313"/>
                <a:gd name="T63" fmla="*/ 223 h 246"/>
                <a:gd name="T64" fmla="*/ 131 w 313"/>
                <a:gd name="T65" fmla="*/ 173 h 246"/>
                <a:gd name="T66" fmla="*/ 182 w 313"/>
                <a:gd name="T67" fmla="*/ 195 h 246"/>
                <a:gd name="T68" fmla="*/ 199 w 313"/>
                <a:gd name="T69" fmla="*/ 201 h 246"/>
                <a:gd name="T70" fmla="*/ 188 w 313"/>
                <a:gd name="T71" fmla="*/ 177 h 246"/>
                <a:gd name="T72" fmla="*/ 133 w 313"/>
                <a:gd name="T73" fmla="*/ 172 h 246"/>
                <a:gd name="T74" fmla="*/ 199 w 313"/>
                <a:gd name="T75" fmla="*/ 120 h 246"/>
                <a:gd name="T76" fmla="*/ 238 w 313"/>
                <a:gd name="T77" fmla="*/ 135 h 246"/>
                <a:gd name="T78" fmla="*/ 257 w 313"/>
                <a:gd name="T79" fmla="*/ 121 h 246"/>
                <a:gd name="T80" fmla="*/ 245 w 313"/>
                <a:gd name="T81" fmla="*/ 117 h 246"/>
                <a:gd name="T82" fmla="*/ 241 w 313"/>
                <a:gd name="T83" fmla="*/ 119 h 246"/>
                <a:gd name="T84" fmla="*/ 238 w 313"/>
                <a:gd name="T85" fmla="*/ 122 h 246"/>
                <a:gd name="T86" fmla="*/ 255 w 313"/>
                <a:gd name="T87" fmla="*/ 63 h 246"/>
                <a:gd name="T88" fmla="*/ 291 w 313"/>
                <a:gd name="T89" fmla="*/ 56 h 246"/>
                <a:gd name="T90" fmla="*/ 313 w 313"/>
                <a:gd name="T91" fmla="*/ 49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 h="246">
                  <a:moveTo>
                    <a:pt x="299" y="37"/>
                  </a:moveTo>
                  <a:cubicBezTo>
                    <a:pt x="294" y="39"/>
                    <a:pt x="290" y="45"/>
                    <a:pt x="289" y="50"/>
                  </a:cubicBezTo>
                  <a:cubicBezTo>
                    <a:pt x="289" y="50"/>
                    <a:pt x="288" y="51"/>
                    <a:pt x="288" y="51"/>
                  </a:cubicBezTo>
                  <a:cubicBezTo>
                    <a:pt x="288" y="51"/>
                    <a:pt x="289" y="51"/>
                    <a:pt x="289" y="51"/>
                  </a:cubicBezTo>
                  <a:cubicBezTo>
                    <a:pt x="288" y="52"/>
                    <a:pt x="288" y="53"/>
                    <a:pt x="288" y="54"/>
                  </a:cubicBezTo>
                  <a:cubicBezTo>
                    <a:pt x="278" y="55"/>
                    <a:pt x="267" y="58"/>
                    <a:pt x="257" y="61"/>
                  </a:cubicBezTo>
                  <a:cubicBezTo>
                    <a:pt x="265" y="50"/>
                    <a:pt x="273" y="39"/>
                    <a:pt x="279" y="27"/>
                  </a:cubicBezTo>
                  <a:cubicBezTo>
                    <a:pt x="282" y="28"/>
                    <a:pt x="285" y="28"/>
                    <a:pt x="288" y="26"/>
                  </a:cubicBezTo>
                  <a:cubicBezTo>
                    <a:pt x="293" y="23"/>
                    <a:pt x="296" y="16"/>
                    <a:pt x="293" y="10"/>
                  </a:cubicBezTo>
                  <a:cubicBezTo>
                    <a:pt x="290" y="3"/>
                    <a:pt x="279" y="0"/>
                    <a:pt x="274" y="6"/>
                  </a:cubicBezTo>
                  <a:cubicBezTo>
                    <a:pt x="272" y="9"/>
                    <a:pt x="272" y="12"/>
                    <a:pt x="273" y="16"/>
                  </a:cubicBezTo>
                  <a:cubicBezTo>
                    <a:pt x="272" y="16"/>
                    <a:pt x="272" y="16"/>
                    <a:pt x="272" y="17"/>
                  </a:cubicBezTo>
                  <a:cubicBezTo>
                    <a:pt x="273" y="20"/>
                    <a:pt x="274" y="23"/>
                    <a:pt x="277" y="25"/>
                  </a:cubicBezTo>
                  <a:cubicBezTo>
                    <a:pt x="262" y="46"/>
                    <a:pt x="246" y="66"/>
                    <a:pt x="229" y="84"/>
                  </a:cubicBezTo>
                  <a:cubicBezTo>
                    <a:pt x="229" y="72"/>
                    <a:pt x="229" y="60"/>
                    <a:pt x="228" y="48"/>
                  </a:cubicBezTo>
                  <a:cubicBezTo>
                    <a:pt x="234" y="46"/>
                    <a:pt x="238" y="41"/>
                    <a:pt x="237" y="35"/>
                  </a:cubicBezTo>
                  <a:cubicBezTo>
                    <a:pt x="237" y="28"/>
                    <a:pt x="231" y="24"/>
                    <a:pt x="224" y="24"/>
                  </a:cubicBezTo>
                  <a:cubicBezTo>
                    <a:pt x="217" y="25"/>
                    <a:pt x="207" y="32"/>
                    <a:pt x="210" y="40"/>
                  </a:cubicBezTo>
                  <a:cubicBezTo>
                    <a:pt x="212" y="45"/>
                    <a:pt x="218" y="48"/>
                    <a:pt x="223" y="48"/>
                  </a:cubicBezTo>
                  <a:cubicBezTo>
                    <a:pt x="223" y="48"/>
                    <a:pt x="224" y="49"/>
                    <a:pt x="225" y="49"/>
                  </a:cubicBezTo>
                  <a:cubicBezTo>
                    <a:pt x="225" y="49"/>
                    <a:pt x="225" y="49"/>
                    <a:pt x="225" y="49"/>
                  </a:cubicBezTo>
                  <a:cubicBezTo>
                    <a:pt x="226" y="61"/>
                    <a:pt x="226" y="73"/>
                    <a:pt x="227" y="86"/>
                  </a:cubicBezTo>
                  <a:cubicBezTo>
                    <a:pt x="207" y="107"/>
                    <a:pt x="185" y="126"/>
                    <a:pt x="161" y="145"/>
                  </a:cubicBezTo>
                  <a:cubicBezTo>
                    <a:pt x="161" y="145"/>
                    <a:pt x="161" y="145"/>
                    <a:pt x="160" y="145"/>
                  </a:cubicBezTo>
                  <a:cubicBezTo>
                    <a:pt x="164" y="126"/>
                    <a:pt x="170" y="109"/>
                    <a:pt x="176" y="90"/>
                  </a:cubicBezTo>
                  <a:cubicBezTo>
                    <a:pt x="181" y="92"/>
                    <a:pt x="186" y="90"/>
                    <a:pt x="189" y="85"/>
                  </a:cubicBezTo>
                  <a:cubicBezTo>
                    <a:pt x="193" y="79"/>
                    <a:pt x="192" y="69"/>
                    <a:pt x="187" y="64"/>
                  </a:cubicBezTo>
                  <a:cubicBezTo>
                    <a:pt x="181" y="58"/>
                    <a:pt x="170" y="62"/>
                    <a:pt x="167" y="69"/>
                  </a:cubicBezTo>
                  <a:cubicBezTo>
                    <a:pt x="165" y="74"/>
                    <a:pt x="166" y="80"/>
                    <a:pt x="170" y="85"/>
                  </a:cubicBezTo>
                  <a:cubicBezTo>
                    <a:pt x="170" y="85"/>
                    <a:pt x="170" y="85"/>
                    <a:pt x="170" y="86"/>
                  </a:cubicBezTo>
                  <a:cubicBezTo>
                    <a:pt x="171" y="87"/>
                    <a:pt x="173" y="89"/>
                    <a:pt x="174" y="89"/>
                  </a:cubicBezTo>
                  <a:cubicBezTo>
                    <a:pt x="168" y="108"/>
                    <a:pt x="160" y="127"/>
                    <a:pt x="158" y="147"/>
                  </a:cubicBezTo>
                  <a:cubicBezTo>
                    <a:pt x="136" y="164"/>
                    <a:pt x="113" y="180"/>
                    <a:pt x="90" y="195"/>
                  </a:cubicBezTo>
                  <a:cubicBezTo>
                    <a:pt x="89" y="196"/>
                    <a:pt x="88" y="196"/>
                    <a:pt x="87" y="197"/>
                  </a:cubicBezTo>
                  <a:cubicBezTo>
                    <a:pt x="95" y="177"/>
                    <a:pt x="105" y="159"/>
                    <a:pt x="116" y="142"/>
                  </a:cubicBezTo>
                  <a:cubicBezTo>
                    <a:pt x="123" y="146"/>
                    <a:pt x="133" y="143"/>
                    <a:pt x="136" y="137"/>
                  </a:cubicBezTo>
                  <a:cubicBezTo>
                    <a:pt x="139" y="131"/>
                    <a:pt x="138" y="122"/>
                    <a:pt x="133" y="118"/>
                  </a:cubicBezTo>
                  <a:cubicBezTo>
                    <a:pt x="126" y="111"/>
                    <a:pt x="117" y="118"/>
                    <a:pt x="113" y="124"/>
                  </a:cubicBezTo>
                  <a:cubicBezTo>
                    <a:pt x="113" y="125"/>
                    <a:pt x="113" y="125"/>
                    <a:pt x="113" y="125"/>
                  </a:cubicBezTo>
                  <a:cubicBezTo>
                    <a:pt x="111" y="130"/>
                    <a:pt x="111" y="135"/>
                    <a:pt x="114" y="139"/>
                  </a:cubicBezTo>
                  <a:cubicBezTo>
                    <a:pt x="101" y="157"/>
                    <a:pt x="90" y="177"/>
                    <a:pt x="85" y="198"/>
                  </a:cubicBezTo>
                  <a:cubicBezTo>
                    <a:pt x="72" y="206"/>
                    <a:pt x="59" y="214"/>
                    <a:pt x="46" y="222"/>
                  </a:cubicBezTo>
                  <a:cubicBezTo>
                    <a:pt x="40" y="225"/>
                    <a:pt x="33" y="228"/>
                    <a:pt x="27" y="231"/>
                  </a:cubicBezTo>
                  <a:cubicBezTo>
                    <a:pt x="29" y="225"/>
                    <a:pt x="30" y="218"/>
                    <a:pt x="32" y="211"/>
                  </a:cubicBezTo>
                  <a:cubicBezTo>
                    <a:pt x="34" y="204"/>
                    <a:pt x="36" y="197"/>
                    <a:pt x="38" y="191"/>
                  </a:cubicBezTo>
                  <a:cubicBezTo>
                    <a:pt x="42" y="192"/>
                    <a:pt x="47" y="191"/>
                    <a:pt x="50" y="187"/>
                  </a:cubicBezTo>
                  <a:cubicBezTo>
                    <a:pt x="55" y="181"/>
                    <a:pt x="55" y="171"/>
                    <a:pt x="49" y="166"/>
                  </a:cubicBezTo>
                  <a:cubicBezTo>
                    <a:pt x="41" y="160"/>
                    <a:pt x="31" y="163"/>
                    <a:pt x="28" y="171"/>
                  </a:cubicBezTo>
                  <a:cubicBezTo>
                    <a:pt x="26" y="176"/>
                    <a:pt x="28" y="184"/>
                    <a:pt x="32" y="186"/>
                  </a:cubicBezTo>
                  <a:cubicBezTo>
                    <a:pt x="33" y="188"/>
                    <a:pt x="34" y="189"/>
                    <a:pt x="35" y="189"/>
                  </a:cubicBezTo>
                  <a:cubicBezTo>
                    <a:pt x="28" y="202"/>
                    <a:pt x="26" y="219"/>
                    <a:pt x="23" y="233"/>
                  </a:cubicBezTo>
                  <a:cubicBezTo>
                    <a:pt x="15" y="236"/>
                    <a:pt x="7" y="240"/>
                    <a:pt x="0" y="245"/>
                  </a:cubicBezTo>
                  <a:cubicBezTo>
                    <a:pt x="0" y="245"/>
                    <a:pt x="0" y="246"/>
                    <a:pt x="0" y="246"/>
                  </a:cubicBezTo>
                  <a:cubicBezTo>
                    <a:pt x="14" y="245"/>
                    <a:pt x="29" y="236"/>
                    <a:pt x="41" y="230"/>
                  </a:cubicBezTo>
                  <a:cubicBezTo>
                    <a:pt x="45" y="228"/>
                    <a:pt x="48" y="226"/>
                    <a:pt x="51" y="224"/>
                  </a:cubicBezTo>
                  <a:cubicBezTo>
                    <a:pt x="67" y="226"/>
                    <a:pt x="86" y="227"/>
                    <a:pt x="102" y="224"/>
                  </a:cubicBezTo>
                  <a:cubicBezTo>
                    <a:pt x="102" y="225"/>
                    <a:pt x="102" y="226"/>
                    <a:pt x="102" y="227"/>
                  </a:cubicBezTo>
                  <a:cubicBezTo>
                    <a:pt x="104" y="236"/>
                    <a:pt x="114" y="237"/>
                    <a:pt x="121" y="235"/>
                  </a:cubicBezTo>
                  <a:cubicBezTo>
                    <a:pt x="128" y="232"/>
                    <a:pt x="131" y="225"/>
                    <a:pt x="128" y="218"/>
                  </a:cubicBezTo>
                  <a:cubicBezTo>
                    <a:pt x="125" y="211"/>
                    <a:pt x="114" y="206"/>
                    <a:pt x="107" y="210"/>
                  </a:cubicBezTo>
                  <a:cubicBezTo>
                    <a:pt x="107" y="210"/>
                    <a:pt x="106" y="211"/>
                    <a:pt x="107" y="212"/>
                  </a:cubicBezTo>
                  <a:cubicBezTo>
                    <a:pt x="105" y="214"/>
                    <a:pt x="103" y="216"/>
                    <a:pt x="103" y="219"/>
                  </a:cubicBezTo>
                  <a:cubicBezTo>
                    <a:pt x="95" y="220"/>
                    <a:pt x="87" y="222"/>
                    <a:pt x="79" y="222"/>
                  </a:cubicBezTo>
                  <a:cubicBezTo>
                    <a:pt x="71" y="223"/>
                    <a:pt x="62" y="223"/>
                    <a:pt x="54" y="223"/>
                  </a:cubicBezTo>
                  <a:cubicBezTo>
                    <a:pt x="66" y="216"/>
                    <a:pt x="77" y="209"/>
                    <a:pt x="89" y="201"/>
                  </a:cubicBezTo>
                  <a:cubicBezTo>
                    <a:pt x="103" y="192"/>
                    <a:pt x="117" y="183"/>
                    <a:pt x="131" y="173"/>
                  </a:cubicBezTo>
                  <a:cubicBezTo>
                    <a:pt x="146" y="180"/>
                    <a:pt x="163" y="186"/>
                    <a:pt x="180" y="188"/>
                  </a:cubicBezTo>
                  <a:cubicBezTo>
                    <a:pt x="179" y="190"/>
                    <a:pt x="180" y="193"/>
                    <a:pt x="182" y="195"/>
                  </a:cubicBezTo>
                  <a:cubicBezTo>
                    <a:pt x="182" y="195"/>
                    <a:pt x="182" y="195"/>
                    <a:pt x="182" y="195"/>
                  </a:cubicBezTo>
                  <a:cubicBezTo>
                    <a:pt x="185" y="200"/>
                    <a:pt x="192" y="203"/>
                    <a:pt x="199" y="201"/>
                  </a:cubicBezTo>
                  <a:cubicBezTo>
                    <a:pt x="206" y="198"/>
                    <a:pt x="212" y="188"/>
                    <a:pt x="207" y="181"/>
                  </a:cubicBezTo>
                  <a:cubicBezTo>
                    <a:pt x="203" y="175"/>
                    <a:pt x="194" y="175"/>
                    <a:pt x="188" y="177"/>
                  </a:cubicBezTo>
                  <a:cubicBezTo>
                    <a:pt x="184" y="178"/>
                    <a:pt x="182" y="181"/>
                    <a:pt x="180" y="184"/>
                  </a:cubicBezTo>
                  <a:cubicBezTo>
                    <a:pt x="164" y="182"/>
                    <a:pt x="148" y="178"/>
                    <a:pt x="133" y="172"/>
                  </a:cubicBezTo>
                  <a:cubicBezTo>
                    <a:pt x="142" y="165"/>
                    <a:pt x="150" y="159"/>
                    <a:pt x="159" y="152"/>
                  </a:cubicBezTo>
                  <a:cubicBezTo>
                    <a:pt x="172" y="142"/>
                    <a:pt x="186" y="131"/>
                    <a:pt x="199" y="120"/>
                  </a:cubicBezTo>
                  <a:cubicBezTo>
                    <a:pt x="211" y="125"/>
                    <a:pt x="224" y="126"/>
                    <a:pt x="237" y="126"/>
                  </a:cubicBezTo>
                  <a:cubicBezTo>
                    <a:pt x="236" y="129"/>
                    <a:pt x="237" y="132"/>
                    <a:pt x="238" y="135"/>
                  </a:cubicBezTo>
                  <a:cubicBezTo>
                    <a:pt x="242" y="141"/>
                    <a:pt x="253" y="142"/>
                    <a:pt x="258" y="137"/>
                  </a:cubicBezTo>
                  <a:cubicBezTo>
                    <a:pt x="262" y="132"/>
                    <a:pt x="261" y="125"/>
                    <a:pt x="257" y="121"/>
                  </a:cubicBezTo>
                  <a:cubicBezTo>
                    <a:pt x="254" y="117"/>
                    <a:pt x="249" y="116"/>
                    <a:pt x="245" y="117"/>
                  </a:cubicBezTo>
                  <a:cubicBezTo>
                    <a:pt x="245" y="117"/>
                    <a:pt x="245" y="117"/>
                    <a:pt x="245" y="117"/>
                  </a:cubicBezTo>
                  <a:cubicBezTo>
                    <a:pt x="246" y="117"/>
                    <a:pt x="245" y="116"/>
                    <a:pt x="245" y="117"/>
                  </a:cubicBezTo>
                  <a:cubicBezTo>
                    <a:pt x="243" y="117"/>
                    <a:pt x="242" y="118"/>
                    <a:pt x="241" y="119"/>
                  </a:cubicBezTo>
                  <a:cubicBezTo>
                    <a:pt x="240" y="120"/>
                    <a:pt x="239" y="121"/>
                    <a:pt x="238" y="121"/>
                  </a:cubicBezTo>
                  <a:cubicBezTo>
                    <a:pt x="238" y="122"/>
                    <a:pt x="238" y="122"/>
                    <a:pt x="238" y="122"/>
                  </a:cubicBezTo>
                  <a:cubicBezTo>
                    <a:pt x="226" y="122"/>
                    <a:pt x="213" y="122"/>
                    <a:pt x="201" y="119"/>
                  </a:cubicBezTo>
                  <a:cubicBezTo>
                    <a:pt x="220" y="102"/>
                    <a:pt x="239" y="83"/>
                    <a:pt x="255" y="63"/>
                  </a:cubicBezTo>
                  <a:cubicBezTo>
                    <a:pt x="267" y="62"/>
                    <a:pt x="279" y="60"/>
                    <a:pt x="291" y="57"/>
                  </a:cubicBezTo>
                  <a:cubicBezTo>
                    <a:pt x="291" y="57"/>
                    <a:pt x="291" y="56"/>
                    <a:pt x="291" y="56"/>
                  </a:cubicBezTo>
                  <a:cubicBezTo>
                    <a:pt x="293" y="60"/>
                    <a:pt x="298" y="62"/>
                    <a:pt x="302" y="61"/>
                  </a:cubicBezTo>
                  <a:cubicBezTo>
                    <a:pt x="308" y="61"/>
                    <a:pt x="313" y="56"/>
                    <a:pt x="313" y="49"/>
                  </a:cubicBezTo>
                  <a:cubicBezTo>
                    <a:pt x="313" y="42"/>
                    <a:pt x="306" y="34"/>
                    <a:pt x="299" y="37"/>
                  </a:cubicBezTo>
                  <a:close/>
                </a:path>
              </a:pathLst>
            </a:custGeom>
            <a:solidFill>
              <a:srgbClr val="B28743"/>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42" name="Freeform 41"/>
            <p:cNvSpPr>
              <a:spLocks/>
            </p:cNvSpPr>
            <p:nvPr/>
          </p:nvSpPr>
          <p:spPr bwMode="auto">
            <a:xfrm flipH="1">
              <a:off x="4403437" y="1767188"/>
              <a:ext cx="696848" cy="396452"/>
            </a:xfrm>
            <a:custGeom>
              <a:avLst/>
              <a:gdLst>
                <a:gd name="T0" fmla="*/ 228 w 254"/>
                <a:gd name="T1" fmla="*/ 93 h 144"/>
                <a:gd name="T2" fmla="*/ 224 w 254"/>
                <a:gd name="T3" fmla="*/ 69 h 144"/>
                <a:gd name="T4" fmla="*/ 197 w 254"/>
                <a:gd name="T5" fmla="*/ 71 h 144"/>
                <a:gd name="T6" fmla="*/ 167 w 254"/>
                <a:gd name="T7" fmla="*/ 37 h 144"/>
                <a:gd name="T8" fmla="*/ 156 w 254"/>
                <a:gd name="T9" fmla="*/ 13 h 144"/>
                <a:gd name="T10" fmla="*/ 128 w 254"/>
                <a:gd name="T11" fmla="*/ 23 h 144"/>
                <a:gd name="T12" fmla="*/ 85 w 254"/>
                <a:gd name="T13" fmla="*/ 16 h 144"/>
                <a:gd name="T14" fmla="*/ 62 w 254"/>
                <a:gd name="T15" fmla="*/ 3 h 144"/>
                <a:gd name="T16" fmla="*/ 45 w 254"/>
                <a:gd name="T17" fmla="*/ 19 h 144"/>
                <a:gd name="T18" fmla="*/ 45 w 254"/>
                <a:gd name="T19" fmla="*/ 19 h 144"/>
                <a:gd name="T20" fmla="*/ 9 w 254"/>
                <a:gd name="T21" fmla="*/ 19 h 144"/>
                <a:gd name="T22" fmla="*/ 7 w 254"/>
                <a:gd name="T23" fmla="*/ 58 h 144"/>
                <a:gd name="T24" fmla="*/ 36 w 254"/>
                <a:gd name="T25" fmla="*/ 103 h 144"/>
                <a:gd name="T26" fmla="*/ 86 w 254"/>
                <a:gd name="T27" fmla="*/ 133 h 144"/>
                <a:gd name="T28" fmla="*/ 88 w 254"/>
                <a:gd name="T29" fmla="*/ 132 h 144"/>
                <a:gd name="T30" fmla="*/ 112 w 254"/>
                <a:gd name="T31" fmla="*/ 138 h 144"/>
                <a:gd name="T32" fmla="*/ 153 w 254"/>
                <a:gd name="T33" fmla="*/ 143 h 144"/>
                <a:gd name="T34" fmla="*/ 218 w 254"/>
                <a:gd name="T35" fmla="*/ 138 h 144"/>
                <a:gd name="T36" fmla="*/ 254 w 254"/>
                <a:gd name="T37" fmla="*/ 105 h 144"/>
                <a:gd name="T38" fmla="*/ 228 w 254"/>
                <a:gd name="T39" fmla="*/ 9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4" h="144">
                  <a:moveTo>
                    <a:pt x="228" y="93"/>
                  </a:moveTo>
                  <a:cubicBezTo>
                    <a:pt x="231" y="84"/>
                    <a:pt x="232" y="75"/>
                    <a:pt x="224" y="69"/>
                  </a:cubicBezTo>
                  <a:cubicBezTo>
                    <a:pt x="216" y="64"/>
                    <a:pt x="205" y="67"/>
                    <a:pt x="197" y="71"/>
                  </a:cubicBezTo>
                  <a:cubicBezTo>
                    <a:pt x="201" y="51"/>
                    <a:pt x="187" y="20"/>
                    <a:pt x="167" y="37"/>
                  </a:cubicBezTo>
                  <a:cubicBezTo>
                    <a:pt x="169" y="27"/>
                    <a:pt x="167" y="16"/>
                    <a:pt x="156" y="13"/>
                  </a:cubicBezTo>
                  <a:cubicBezTo>
                    <a:pt x="146" y="10"/>
                    <a:pt x="135" y="16"/>
                    <a:pt x="128" y="23"/>
                  </a:cubicBezTo>
                  <a:cubicBezTo>
                    <a:pt x="124" y="0"/>
                    <a:pt x="98" y="0"/>
                    <a:pt x="85" y="16"/>
                  </a:cubicBezTo>
                  <a:cubicBezTo>
                    <a:pt x="80" y="9"/>
                    <a:pt x="72" y="2"/>
                    <a:pt x="62" y="3"/>
                  </a:cubicBezTo>
                  <a:cubicBezTo>
                    <a:pt x="53" y="3"/>
                    <a:pt x="45" y="9"/>
                    <a:pt x="45" y="19"/>
                  </a:cubicBezTo>
                  <a:cubicBezTo>
                    <a:pt x="45" y="19"/>
                    <a:pt x="45" y="19"/>
                    <a:pt x="45" y="19"/>
                  </a:cubicBezTo>
                  <a:cubicBezTo>
                    <a:pt x="34" y="13"/>
                    <a:pt x="19" y="8"/>
                    <a:pt x="9" y="19"/>
                  </a:cubicBezTo>
                  <a:cubicBezTo>
                    <a:pt x="0" y="29"/>
                    <a:pt x="4" y="47"/>
                    <a:pt x="7" y="58"/>
                  </a:cubicBezTo>
                  <a:cubicBezTo>
                    <a:pt x="12" y="75"/>
                    <a:pt x="24" y="90"/>
                    <a:pt x="36" y="103"/>
                  </a:cubicBezTo>
                  <a:cubicBezTo>
                    <a:pt x="50" y="115"/>
                    <a:pt x="67" y="130"/>
                    <a:pt x="86" y="133"/>
                  </a:cubicBezTo>
                  <a:cubicBezTo>
                    <a:pt x="87" y="133"/>
                    <a:pt x="88" y="132"/>
                    <a:pt x="88" y="132"/>
                  </a:cubicBezTo>
                  <a:cubicBezTo>
                    <a:pt x="94" y="136"/>
                    <a:pt x="105" y="137"/>
                    <a:pt x="112" y="138"/>
                  </a:cubicBezTo>
                  <a:cubicBezTo>
                    <a:pt x="125" y="141"/>
                    <a:pt x="139" y="142"/>
                    <a:pt x="153" y="143"/>
                  </a:cubicBezTo>
                  <a:cubicBezTo>
                    <a:pt x="174" y="144"/>
                    <a:pt x="197" y="144"/>
                    <a:pt x="218" y="138"/>
                  </a:cubicBezTo>
                  <a:cubicBezTo>
                    <a:pt x="233" y="134"/>
                    <a:pt x="254" y="124"/>
                    <a:pt x="254" y="105"/>
                  </a:cubicBezTo>
                  <a:cubicBezTo>
                    <a:pt x="254" y="92"/>
                    <a:pt x="238" y="89"/>
                    <a:pt x="228" y="93"/>
                  </a:cubicBezTo>
                  <a:close/>
                </a:path>
              </a:pathLst>
            </a:custGeom>
            <a:solidFill>
              <a:srgbClr val="B3AE33"/>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43" name="Freeform 42"/>
            <p:cNvSpPr>
              <a:spLocks/>
            </p:cNvSpPr>
            <p:nvPr/>
          </p:nvSpPr>
          <p:spPr bwMode="auto">
            <a:xfrm flipH="1">
              <a:off x="4550142" y="1883792"/>
              <a:ext cx="483459" cy="293174"/>
            </a:xfrm>
            <a:custGeom>
              <a:avLst/>
              <a:gdLst>
                <a:gd name="T0" fmla="*/ 170 w 177"/>
                <a:gd name="T1" fmla="*/ 71 h 106"/>
                <a:gd name="T2" fmla="*/ 150 w 177"/>
                <a:gd name="T3" fmla="*/ 68 h 106"/>
                <a:gd name="T4" fmla="*/ 131 w 177"/>
                <a:gd name="T5" fmla="*/ 52 h 106"/>
                <a:gd name="T6" fmla="*/ 106 w 177"/>
                <a:gd name="T7" fmla="*/ 34 h 106"/>
                <a:gd name="T8" fmla="*/ 68 w 177"/>
                <a:gd name="T9" fmla="*/ 24 h 106"/>
                <a:gd name="T10" fmla="*/ 38 w 177"/>
                <a:gd name="T11" fmla="*/ 17 h 106"/>
                <a:gd name="T12" fmla="*/ 12 w 177"/>
                <a:gd name="T13" fmla="*/ 6 h 106"/>
                <a:gd name="T14" fmla="*/ 3 w 177"/>
                <a:gd name="T15" fmla="*/ 29 h 106"/>
                <a:gd name="T16" fmla="*/ 60 w 177"/>
                <a:gd name="T17" fmla="*/ 94 h 106"/>
                <a:gd name="T18" fmla="*/ 61 w 177"/>
                <a:gd name="T19" fmla="*/ 96 h 106"/>
                <a:gd name="T20" fmla="*/ 161 w 177"/>
                <a:gd name="T21" fmla="*/ 91 h 106"/>
                <a:gd name="T22" fmla="*/ 170 w 177"/>
                <a:gd name="T23" fmla="*/ 7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7" h="106">
                  <a:moveTo>
                    <a:pt x="170" y="71"/>
                  </a:moveTo>
                  <a:cubicBezTo>
                    <a:pt x="165" y="66"/>
                    <a:pt x="157" y="66"/>
                    <a:pt x="150" y="68"/>
                  </a:cubicBezTo>
                  <a:cubicBezTo>
                    <a:pt x="155" y="57"/>
                    <a:pt x="142" y="47"/>
                    <a:pt x="131" y="52"/>
                  </a:cubicBezTo>
                  <a:cubicBezTo>
                    <a:pt x="136" y="39"/>
                    <a:pt x="119" y="25"/>
                    <a:pt x="106" y="34"/>
                  </a:cubicBezTo>
                  <a:cubicBezTo>
                    <a:pt x="108" y="12"/>
                    <a:pt x="82" y="9"/>
                    <a:pt x="68" y="24"/>
                  </a:cubicBezTo>
                  <a:cubicBezTo>
                    <a:pt x="61" y="12"/>
                    <a:pt x="45" y="0"/>
                    <a:pt x="38" y="17"/>
                  </a:cubicBezTo>
                  <a:cubicBezTo>
                    <a:pt x="31" y="10"/>
                    <a:pt x="21" y="3"/>
                    <a:pt x="12" y="6"/>
                  </a:cubicBezTo>
                  <a:cubicBezTo>
                    <a:pt x="2" y="10"/>
                    <a:pt x="0" y="20"/>
                    <a:pt x="3" y="29"/>
                  </a:cubicBezTo>
                  <a:cubicBezTo>
                    <a:pt x="9" y="59"/>
                    <a:pt x="35" y="79"/>
                    <a:pt x="60" y="94"/>
                  </a:cubicBezTo>
                  <a:cubicBezTo>
                    <a:pt x="59" y="95"/>
                    <a:pt x="60" y="96"/>
                    <a:pt x="61" y="96"/>
                  </a:cubicBezTo>
                  <a:cubicBezTo>
                    <a:pt x="94" y="99"/>
                    <a:pt x="130" y="106"/>
                    <a:pt x="161" y="91"/>
                  </a:cubicBezTo>
                  <a:cubicBezTo>
                    <a:pt x="167" y="88"/>
                    <a:pt x="177" y="78"/>
                    <a:pt x="170" y="71"/>
                  </a:cubicBezTo>
                  <a:close/>
                </a:path>
              </a:pathLst>
            </a:custGeom>
            <a:solidFill>
              <a:srgbClr val="FEC160"/>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44" name="Freeform 51"/>
            <p:cNvSpPr>
              <a:spLocks/>
            </p:cNvSpPr>
            <p:nvPr/>
          </p:nvSpPr>
          <p:spPr bwMode="auto">
            <a:xfrm flipH="1">
              <a:off x="3033077" y="2170302"/>
              <a:ext cx="693515" cy="962807"/>
            </a:xfrm>
            <a:custGeom>
              <a:avLst/>
              <a:gdLst>
                <a:gd name="T0" fmla="*/ 204 w 253"/>
                <a:gd name="T1" fmla="*/ 131 h 351"/>
                <a:gd name="T2" fmla="*/ 110 w 253"/>
                <a:gd name="T3" fmla="*/ 138 h 351"/>
                <a:gd name="T4" fmla="*/ 107 w 253"/>
                <a:gd name="T5" fmla="*/ 131 h 351"/>
                <a:gd name="T6" fmla="*/ 81 w 253"/>
                <a:gd name="T7" fmla="*/ 78 h 351"/>
                <a:gd name="T8" fmla="*/ 1 w 253"/>
                <a:gd name="T9" fmla="*/ 1 h 351"/>
                <a:gd name="T10" fmla="*/ 1 w 253"/>
                <a:gd name="T11" fmla="*/ 2 h 351"/>
                <a:gd name="T12" fmla="*/ 80 w 253"/>
                <a:gd name="T13" fmla="*/ 86 h 351"/>
                <a:gd name="T14" fmla="*/ 106 w 253"/>
                <a:gd name="T15" fmla="*/ 138 h 351"/>
                <a:gd name="T16" fmla="*/ 126 w 253"/>
                <a:gd name="T17" fmla="*/ 187 h 351"/>
                <a:gd name="T18" fmla="*/ 127 w 253"/>
                <a:gd name="T19" fmla="*/ 188 h 351"/>
                <a:gd name="T20" fmla="*/ 112 w 253"/>
                <a:gd name="T21" fmla="*/ 279 h 351"/>
                <a:gd name="T22" fmla="*/ 167 w 253"/>
                <a:gd name="T23" fmla="*/ 349 h 351"/>
                <a:gd name="T24" fmla="*/ 208 w 253"/>
                <a:gd name="T25" fmla="*/ 336 h 351"/>
                <a:gd name="T26" fmla="*/ 213 w 253"/>
                <a:gd name="T27" fmla="*/ 290 h 351"/>
                <a:gd name="T28" fmla="*/ 130 w 253"/>
                <a:gd name="T29" fmla="*/ 187 h 351"/>
                <a:gd name="T30" fmla="*/ 129 w 253"/>
                <a:gd name="T31" fmla="*/ 187 h 351"/>
                <a:gd name="T32" fmla="*/ 128 w 253"/>
                <a:gd name="T33" fmla="*/ 187 h 351"/>
                <a:gd name="T34" fmla="*/ 128 w 253"/>
                <a:gd name="T35" fmla="*/ 186 h 351"/>
                <a:gd name="T36" fmla="*/ 116 w 253"/>
                <a:gd name="T37" fmla="*/ 150 h 351"/>
                <a:gd name="T38" fmla="*/ 128 w 253"/>
                <a:gd name="T39" fmla="*/ 163 h 351"/>
                <a:gd name="T40" fmla="*/ 169 w 253"/>
                <a:gd name="T41" fmla="*/ 193 h 351"/>
                <a:gd name="T42" fmla="*/ 236 w 253"/>
                <a:gd name="T43" fmla="*/ 200 h 351"/>
                <a:gd name="T44" fmla="*/ 204 w 253"/>
                <a:gd name="T45" fmla="*/ 13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3" h="351">
                  <a:moveTo>
                    <a:pt x="204" y="131"/>
                  </a:moveTo>
                  <a:cubicBezTo>
                    <a:pt x="176" y="119"/>
                    <a:pt x="136" y="119"/>
                    <a:pt x="110" y="138"/>
                  </a:cubicBezTo>
                  <a:cubicBezTo>
                    <a:pt x="109" y="135"/>
                    <a:pt x="108" y="133"/>
                    <a:pt x="107" y="131"/>
                  </a:cubicBezTo>
                  <a:cubicBezTo>
                    <a:pt x="100" y="113"/>
                    <a:pt x="91" y="95"/>
                    <a:pt x="81" y="78"/>
                  </a:cubicBezTo>
                  <a:cubicBezTo>
                    <a:pt x="62" y="46"/>
                    <a:pt x="36" y="16"/>
                    <a:pt x="1" y="1"/>
                  </a:cubicBezTo>
                  <a:cubicBezTo>
                    <a:pt x="1" y="0"/>
                    <a:pt x="0" y="1"/>
                    <a:pt x="1" y="2"/>
                  </a:cubicBezTo>
                  <a:cubicBezTo>
                    <a:pt x="34" y="24"/>
                    <a:pt x="61" y="51"/>
                    <a:pt x="80" y="86"/>
                  </a:cubicBezTo>
                  <a:cubicBezTo>
                    <a:pt x="90" y="103"/>
                    <a:pt x="98" y="120"/>
                    <a:pt x="106" y="138"/>
                  </a:cubicBezTo>
                  <a:cubicBezTo>
                    <a:pt x="112" y="154"/>
                    <a:pt x="118" y="172"/>
                    <a:pt x="126" y="187"/>
                  </a:cubicBezTo>
                  <a:cubicBezTo>
                    <a:pt x="126" y="188"/>
                    <a:pt x="126" y="188"/>
                    <a:pt x="127" y="188"/>
                  </a:cubicBezTo>
                  <a:cubicBezTo>
                    <a:pt x="108" y="212"/>
                    <a:pt x="107" y="251"/>
                    <a:pt x="112" y="279"/>
                  </a:cubicBezTo>
                  <a:cubicBezTo>
                    <a:pt x="117" y="309"/>
                    <a:pt x="133" y="343"/>
                    <a:pt x="167" y="349"/>
                  </a:cubicBezTo>
                  <a:cubicBezTo>
                    <a:pt x="182" y="351"/>
                    <a:pt x="199" y="350"/>
                    <a:pt x="208" y="336"/>
                  </a:cubicBezTo>
                  <a:cubicBezTo>
                    <a:pt x="216" y="322"/>
                    <a:pt x="216" y="305"/>
                    <a:pt x="213" y="290"/>
                  </a:cubicBezTo>
                  <a:cubicBezTo>
                    <a:pt x="203" y="244"/>
                    <a:pt x="168" y="212"/>
                    <a:pt x="130" y="187"/>
                  </a:cubicBezTo>
                  <a:cubicBezTo>
                    <a:pt x="130" y="187"/>
                    <a:pt x="129" y="187"/>
                    <a:pt x="129" y="187"/>
                  </a:cubicBezTo>
                  <a:cubicBezTo>
                    <a:pt x="129" y="187"/>
                    <a:pt x="128" y="187"/>
                    <a:pt x="128" y="187"/>
                  </a:cubicBezTo>
                  <a:cubicBezTo>
                    <a:pt x="128" y="187"/>
                    <a:pt x="128" y="186"/>
                    <a:pt x="128" y="186"/>
                  </a:cubicBezTo>
                  <a:cubicBezTo>
                    <a:pt x="125" y="174"/>
                    <a:pt x="121" y="162"/>
                    <a:pt x="116" y="150"/>
                  </a:cubicBezTo>
                  <a:cubicBezTo>
                    <a:pt x="119" y="155"/>
                    <a:pt x="124" y="159"/>
                    <a:pt x="128" y="163"/>
                  </a:cubicBezTo>
                  <a:cubicBezTo>
                    <a:pt x="140" y="174"/>
                    <a:pt x="154" y="185"/>
                    <a:pt x="169" y="193"/>
                  </a:cubicBezTo>
                  <a:cubicBezTo>
                    <a:pt x="184" y="202"/>
                    <a:pt x="222" y="223"/>
                    <a:pt x="236" y="200"/>
                  </a:cubicBezTo>
                  <a:cubicBezTo>
                    <a:pt x="253" y="173"/>
                    <a:pt x="229" y="141"/>
                    <a:pt x="204" y="131"/>
                  </a:cubicBezTo>
                  <a:close/>
                </a:path>
              </a:pathLst>
            </a:custGeom>
            <a:solidFill>
              <a:srgbClr val="317F00"/>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45" name="Freeform 52"/>
            <p:cNvSpPr>
              <a:spLocks/>
            </p:cNvSpPr>
            <p:nvPr/>
          </p:nvSpPr>
          <p:spPr bwMode="auto">
            <a:xfrm flipH="1">
              <a:off x="3646571" y="2150313"/>
              <a:ext cx="243398" cy="363134"/>
            </a:xfrm>
            <a:custGeom>
              <a:avLst/>
              <a:gdLst>
                <a:gd name="T0" fmla="*/ 85 w 88"/>
                <a:gd name="T1" fmla="*/ 88 h 132"/>
                <a:gd name="T2" fmla="*/ 34 w 88"/>
                <a:gd name="T3" fmla="*/ 81 h 132"/>
                <a:gd name="T4" fmla="*/ 17 w 88"/>
                <a:gd name="T5" fmla="*/ 44 h 132"/>
                <a:gd name="T6" fmla="*/ 2 w 88"/>
                <a:gd name="T7" fmla="*/ 1 h 132"/>
                <a:gd name="T8" fmla="*/ 0 w 88"/>
                <a:gd name="T9" fmla="*/ 2 h 132"/>
                <a:gd name="T10" fmla="*/ 15 w 88"/>
                <a:gd name="T11" fmla="*/ 48 h 132"/>
                <a:gd name="T12" fmla="*/ 32 w 88"/>
                <a:gd name="T13" fmla="*/ 84 h 132"/>
                <a:gd name="T14" fmla="*/ 32 w 88"/>
                <a:gd name="T15" fmla="*/ 86 h 132"/>
                <a:gd name="T16" fmla="*/ 28 w 88"/>
                <a:gd name="T17" fmla="*/ 123 h 132"/>
                <a:gd name="T18" fmla="*/ 47 w 88"/>
                <a:gd name="T19" fmla="*/ 112 h 132"/>
                <a:gd name="T20" fmla="*/ 68 w 88"/>
                <a:gd name="T21" fmla="*/ 121 h 132"/>
                <a:gd name="T22" fmla="*/ 70 w 88"/>
                <a:gd name="T23" fmla="*/ 118 h 132"/>
                <a:gd name="T24" fmla="*/ 68 w 88"/>
                <a:gd name="T25" fmla="*/ 103 h 132"/>
                <a:gd name="T26" fmla="*/ 83 w 88"/>
                <a:gd name="T27" fmla="*/ 103 h 132"/>
                <a:gd name="T28" fmla="*/ 85 w 88"/>
                <a:gd name="T29" fmla="*/ 8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132">
                  <a:moveTo>
                    <a:pt x="85" y="88"/>
                  </a:moveTo>
                  <a:cubicBezTo>
                    <a:pt x="74" y="71"/>
                    <a:pt x="48" y="68"/>
                    <a:pt x="34" y="81"/>
                  </a:cubicBezTo>
                  <a:cubicBezTo>
                    <a:pt x="29" y="69"/>
                    <a:pt x="22" y="56"/>
                    <a:pt x="17" y="44"/>
                  </a:cubicBezTo>
                  <a:cubicBezTo>
                    <a:pt x="11" y="30"/>
                    <a:pt x="7" y="15"/>
                    <a:pt x="2" y="1"/>
                  </a:cubicBezTo>
                  <a:cubicBezTo>
                    <a:pt x="2" y="0"/>
                    <a:pt x="0" y="0"/>
                    <a:pt x="0" y="2"/>
                  </a:cubicBezTo>
                  <a:cubicBezTo>
                    <a:pt x="3" y="18"/>
                    <a:pt x="9" y="33"/>
                    <a:pt x="15" y="48"/>
                  </a:cubicBezTo>
                  <a:cubicBezTo>
                    <a:pt x="20" y="60"/>
                    <a:pt x="25" y="73"/>
                    <a:pt x="32" y="84"/>
                  </a:cubicBezTo>
                  <a:cubicBezTo>
                    <a:pt x="31" y="85"/>
                    <a:pt x="31" y="86"/>
                    <a:pt x="32" y="86"/>
                  </a:cubicBezTo>
                  <a:cubicBezTo>
                    <a:pt x="21" y="95"/>
                    <a:pt x="17" y="113"/>
                    <a:pt x="28" y="123"/>
                  </a:cubicBezTo>
                  <a:cubicBezTo>
                    <a:pt x="38" y="132"/>
                    <a:pt x="45" y="121"/>
                    <a:pt x="47" y="112"/>
                  </a:cubicBezTo>
                  <a:cubicBezTo>
                    <a:pt x="52" y="118"/>
                    <a:pt x="59" y="121"/>
                    <a:pt x="68" y="121"/>
                  </a:cubicBezTo>
                  <a:cubicBezTo>
                    <a:pt x="69" y="121"/>
                    <a:pt x="71" y="119"/>
                    <a:pt x="70" y="118"/>
                  </a:cubicBezTo>
                  <a:cubicBezTo>
                    <a:pt x="70" y="113"/>
                    <a:pt x="70" y="108"/>
                    <a:pt x="68" y="103"/>
                  </a:cubicBezTo>
                  <a:cubicBezTo>
                    <a:pt x="73" y="105"/>
                    <a:pt x="78" y="106"/>
                    <a:pt x="83" y="103"/>
                  </a:cubicBezTo>
                  <a:cubicBezTo>
                    <a:pt x="88" y="100"/>
                    <a:pt x="88" y="92"/>
                    <a:pt x="85" y="88"/>
                  </a:cubicBezTo>
                  <a:close/>
                </a:path>
              </a:pathLst>
            </a:custGeom>
            <a:solidFill>
              <a:srgbClr val="7F7E30"/>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46" name="Freeform 53"/>
            <p:cNvSpPr>
              <a:spLocks/>
            </p:cNvSpPr>
            <p:nvPr/>
          </p:nvSpPr>
          <p:spPr bwMode="auto">
            <a:xfrm flipH="1">
              <a:off x="3843290" y="2273578"/>
              <a:ext cx="730190" cy="912836"/>
            </a:xfrm>
            <a:custGeom>
              <a:avLst/>
              <a:gdLst>
                <a:gd name="T0" fmla="*/ 213 w 266"/>
                <a:gd name="T1" fmla="*/ 328 h 331"/>
                <a:gd name="T2" fmla="*/ 212 w 266"/>
                <a:gd name="T3" fmla="*/ 326 h 331"/>
                <a:gd name="T4" fmla="*/ 228 w 266"/>
                <a:gd name="T5" fmla="*/ 273 h 331"/>
                <a:gd name="T6" fmla="*/ 223 w 266"/>
                <a:gd name="T7" fmla="*/ 222 h 331"/>
                <a:gd name="T8" fmla="*/ 161 w 266"/>
                <a:gd name="T9" fmla="*/ 175 h 331"/>
                <a:gd name="T10" fmla="*/ 161 w 266"/>
                <a:gd name="T11" fmla="*/ 175 h 331"/>
                <a:gd name="T12" fmla="*/ 94 w 266"/>
                <a:gd name="T13" fmla="*/ 86 h 331"/>
                <a:gd name="T14" fmla="*/ 72 w 266"/>
                <a:gd name="T15" fmla="*/ 59 h 331"/>
                <a:gd name="T16" fmla="*/ 139 w 266"/>
                <a:gd name="T17" fmla="*/ 69 h 331"/>
                <a:gd name="T18" fmla="*/ 179 w 266"/>
                <a:gd name="T19" fmla="*/ 86 h 331"/>
                <a:gd name="T20" fmla="*/ 179 w 266"/>
                <a:gd name="T21" fmla="*/ 87 h 331"/>
                <a:gd name="T22" fmla="*/ 248 w 266"/>
                <a:gd name="T23" fmla="*/ 167 h 331"/>
                <a:gd name="T24" fmla="*/ 250 w 266"/>
                <a:gd name="T25" fmla="*/ 165 h 331"/>
                <a:gd name="T26" fmla="*/ 250 w 266"/>
                <a:gd name="T27" fmla="*/ 164 h 331"/>
                <a:gd name="T28" fmla="*/ 250 w 266"/>
                <a:gd name="T29" fmla="*/ 164 h 331"/>
                <a:gd name="T30" fmla="*/ 183 w 266"/>
                <a:gd name="T31" fmla="*/ 84 h 331"/>
                <a:gd name="T32" fmla="*/ 135 w 266"/>
                <a:gd name="T33" fmla="*/ 64 h 331"/>
                <a:gd name="T34" fmla="*/ 70 w 266"/>
                <a:gd name="T35" fmla="*/ 58 h 331"/>
                <a:gd name="T36" fmla="*/ 49 w 266"/>
                <a:gd name="T37" fmla="*/ 33 h 331"/>
                <a:gd name="T38" fmla="*/ 1 w 266"/>
                <a:gd name="T39" fmla="*/ 0 h 331"/>
                <a:gd name="T40" fmla="*/ 1 w 266"/>
                <a:gd name="T41" fmla="*/ 2 h 331"/>
                <a:gd name="T42" fmla="*/ 52 w 266"/>
                <a:gd name="T43" fmla="*/ 43 h 331"/>
                <a:gd name="T44" fmla="*/ 67 w 266"/>
                <a:gd name="T45" fmla="*/ 59 h 331"/>
                <a:gd name="T46" fmla="*/ 67 w 266"/>
                <a:gd name="T47" fmla="*/ 60 h 331"/>
                <a:gd name="T48" fmla="*/ 67 w 266"/>
                <a:gd name="T49" fmla="*/ 60 h 331"/>
                <a:gd name="T50" fmla="*/ 95 w 266"/>
                <a:gd name="T51" fmla="*/ 92 h 331"/>
                <a:gd name="T52" fmla="*/ 101 w 266"/>
                <a:gd name="T53" fmla="*/ 132 h 331"/>
                <a:gd name="T54" fmla="*/ 101 w 266"/>
                <a:gd name="T55" fmla="*/ 140 h 331"/>
                <a:gd name="T56" fmla="*/ 100 w 266"/>
                <a:gd name="T57" fmla="*/ 140 h 331"/>
                <a:gd name="T58" fmla="*/ 83 w 266"/>
                <a:gd name="T59" fmla="*/ 198 h 331"/>
                <a:gd name="T60" fmla="*/ 88 w 266"/>
                <a:gd name="T61" fmla="*/ 234 h 331"/>
                <a:gd name="T62" fmla="*/ 89 w 266"/>
                <a:gd name="T63" fmla="*/ 268 h 331"/>
                <a:gd name="T64" fmla="*/ 92 w 266"/>
                <a:gd name="T65" fmla="*/ 268 h 331"/>
                <a:gd name="T66" fmla="*/ 92 w 266"/>
                <a:gd name="T67" fmla="*/ 266 h 331"/>
                <a:gd name="T68" fmla="*/ 105 w 266"/>
                <a:gd name="T69" fmla="*/ 142 h 331"/>
                <a:gd name="T70" fmla="*/ 104 w 266"/>
                <a:gd name="T71" fmla="*/ 129 h 331"/>
                <a:gd name="T72" fmla="*/ 98 w 266"/>
                <a:gd name="T73" fmla="*/ 96 h 331"/>
                <a:gd name="T74" fmla="*/ 144 w 266"/>
                <a:gd name="T75" fmla="*/ 157 h 331"/>
                <a:gd name="T76" fmla="*/ 158 w 266"/>
                <a:gd name="T77" fmla="*/ 179 h 331"/>
                <a:gd name="T78" fmla="*/ 168 w 266"/>
                <a:gd name="T79" fmla="*/ 252 h 331"/>
                <a:gd name="T80" fmla="*/ 190 w 266"/>
                <a:gd name="T81" fmla="*/ 289 h 331"/>
                <a:gd name="T82" fmla="*/ 210 w 266"/>
                <a:gd name="T83" fmla="*/ 329 h 331"/>
                <a:gd name="T84" fmla="*/ 213 w 266"/>
                <a:gd name="T85" fmla="*/ 328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6" h="331">
                  <a:moveTo>
                    <a:pt x="213" y="328"/>
                  </a:moveTo>
                  <a:cubicBezTo>
                    <a:pt x="213" y="327"/>
                    <a:pt x="212" y="327"/>
                    <a:pt x="212" y="326"/>
                  </a:cubicBezTo>
                  <a:cubicBezTo>
                    <a:pt x="222" y="311"/>
                    <a:pt x="226" y="290"/>
                    <a:pt x="228" y="273"/>
                  </a:cubicBezTo>
                  <a:cubicBezTo>
                    <a:pt x="230" y="256"/>
                    <a:pt x="230" y="237"/>
                    <a:pt x="223" y="222"/>
                  </a:cubicBezTo>
                  <a:cubicBezTo>
                    <a:pt x="213" y="199"/>
                    <a:pt x="189" y="169"/>
                    <a:pt x="161" y="175"/>
                  </a:cubicBezTo>
                  <a:cubicBezTo>
                    <a:pt x="161" y="175"/>
                    <a:pt x="161" y="175"/>
                    <a:pt x="161" y="175"/>
                  </a:cubicBezTo>
                  <a:cubicBezTo>
                    <a:pt x="142" y="143"/>
                    <a:pt x="118" y="113"/>
                    <a:pt x="94" y="86"/>
                  </a:cubicBezTo>
                  <a:cubicBezTo>
                    <a:pt x="87" y="77"/>
                    <a:pt x="79" y="68"/>
                    <a:pt x="72" y="59"/>
                  </a:cubicBezTo>
                  <a:cubicBezTo>
                    <a:pt x="94" y="54"/>
                    <a:pt x="118" y="62"/>
                    <a:pt x="139" y="69"/>
                  </a:cubicBezTo>
                  <a:cubicBezTo>
                    <a:pt x="153" y="74"/>
                    <a:pt x="166" y="79"/>
                    <a:pt x="179" y="86"/>
                  </a:cubicBezTo>
                  <a:cubicBezTo>
                    <a:pt x="179" y="86"/>
                    <a:pt x="179" y="87"/>
                    <a:pt x="179" y="87"/>
                  </a:cubicBezTo>
                  <a:cubicBezTo>
                    <a:pt x="178" y="127"/>
                    <a:pt x="224" y="143"/>
                    <a:pt x="248" y="167"/>
                  </a:cubicBezTo>
                  <a:cubicBezTo>
                    <a:pt x="249" y="168"/>
                    <a:pt x="251" y="166"/>
                    <a:pt x="250" y="165"/>
                  </a:cubicBezTo>
                  <a:cubicBezTo>
                    <a:pt x="250" y="165"/>
                    <a:pt x="250" y="164"/>
                    <a:pt x="250" y="164"/>
                  </a:cubicBezTo>
                  <a:cubicBezTo>
                    <a:pt x="250" y="164"/>
                    <a:pt x="250" y="164"/>
                    <a:pt x="250" y="164"/>
                  </a:cubicBezTo>
                  <a:cubicBezTo>
                    <a:pt x="266" y="128"/>
                    <a:pt x="223" y="69"/>
                    <a:pt x="183" y="84"/>
                  </a:cubicBezTo>
                  <a:cubicBezTo>
                    <a:pt x="168" y="75"/>
                    <a:pt x="151" y="69"/>
                    <a:pt x="135" y="64"/>
                  </a:cubicBezTo>
                  <a:cubicBezTo>
                    <a:pt x="116" y="58"/>
                    <a:pt x="90" y="50"/>
                    <a:pt x="70" y="58"/>
                  </a:cubicBezTo>
                  <a:cubicBezTo>
                    <a:pt x="63" y="49"/>
                    <a:pt x="56" y="41"/>
                    <a:pt x="49" y="33"/>
                  </a:cubicBezTo>
                  <a:cubicBezTo>
                    <a:pt x="36" y="20"/>
                    <a:pt x="20" y="3"/>
                    <a:pt x="1" y="0"/>
                  </a:cubicBezTo>
                  <a:cubicBezTo>
                    <a:pt x="1" y="0"/>
                    <a:pt x="0" y="1"/>
                    <a:pt x="1" y="2"/>
                  </a:cubicBezTo>
                  <a:cubicBezTo>
                    <a:pt x="22" y="11"/>
                    <a:pt x="38" y="26"/>
                    <a:pt x="52" y="43"/>
                  </a:cubicBezTo>
                  <a:cubicBezTo>
                    <a:pt x="57" y="48"/>
                    <a:pt x="62" y="54"/>
                    <a:pt x="67" y="59"/>
                  </a:cubicBezTo>
                  <a:cubicBezTo>
                    <a:pt x="66" y="59"/>
                    <a:pt x="67" y="60"/>
                    <a:pt x="67" y="60"/>
                  </a:cubicBezTo>
                  <a:cubicBezTo>
                    <a:pt x="67" y="60"/>
                    <a:pt x="67" y="60"/>
                    <a:pt x="67" y="60"/>
                  </a:cubicBezTo>
                  <a:cubicBezTo>
                    <a:pt x="77" y="70"/>
                    <a:pt x="86" y="81"/>
                    <a:pt x="95" y="92"/>
                  </a:cubicBezTo>
                  <a:cubicBezTo>
                    <a:pt x="98" y="105"/>
                    <a:pt x="101" y="118"/>
                    <a:pt x="101" y="132"/>
                  </a:cubicBezTo>
                  <a:cubicBezTo>
                    <a:pt x="101" y="135"/>
                    <a:pt x="101" y="137"/>
                    <a:pt x="101" y="140"/>
                  </a:cubicBezTo>
                  <a:cubicBezTo>
                    <a:pt x="101" y="140"/>
                    <a:pt x="101" y="140"/>
                    <a:pt x="100" y="140"/>
                  </a:cubicBezTo>
                  <a:cubicBezTo>
                    <a:pt x="84" y="155"/>
                    <a:pt x="81" y="177"/>
                    <a:pt x="83" y="198"/>
                  </a:cubicBezTo>
                  <a:cubicBezTo>
                    <a:pt x="84" y="210"/>
                    <a:pt x="86" y="222"/>
                    <a:pt x="88" y="234"/>
                  </a:cubicBezTo>
                  <a:cubicBezTo>
                    <a:pt x="89" y="246"/>
                    <a:pt x="89" y="257"/>
                    <a:pt x="89" y="268"/>
                  </a:cubicBezTo>
                  <a:cubicBezTo>
                    <a:pt x="89" y="270"/>
                    <a:pt x="92" y="270"/>
                    <a:pt x="92" y="268"/>
                  </a:cubicBezTo>
                  <a:cubicBezTo>
                    <a:pt x="92" y="267"/>
                    <a:pt x="92" y="266"/>
                    <a:pt x="92" y="266"/>
                  </a:cubicBezTo>
                  <a:cubicBezTo>
                    <a:pt x="111" y="230"/>
                    <a:pt x="153" y="170"/>
                    <a:pt x="105" y="142"/>
                  </a:cubicBezTo>
                  <a:cubicBezTo>
                    <a:pt x="104" y="137"/>
                    <a:pt x="104" y="133"/>
                    <a:pt x="104" y="129"/>
                  </a:cubicBezTo>
                  <a:cubicBezTo>
                    <a:pt x="103" y="118"/>
                    <a:pt x="103" y="106"/>
                    <a:pt x="98" y="96"/>
                  </a:cubicBezTo>
                  <a:cubicBezTo>
                    <a:pt x="115" y="116"/>
                    <a:pt x="130" y="136"/>
                    <a:pt x="144" y="157"/>
                  </a:cubicBezTo>
                  <a:cubicBezTo>
                    <a:pt x="149" y="164"/>
                    <a:pt x="153" y="171"/>
                    <a:pt x="158" y="179"/>
                  </a:cubicBezTo>
                  <a:cubicBezTo>
                    <a:pt x="155" y="204"/>
                    <a:pt x="157" y="229"/>
                    <a:pt x="168" y="252"/>
                  </a:cubicBezTo>
                  <a:cubicBezTo>
                    <a:pt x="174" y="265"/>
                    <a:pt x="182" y="277"/>
                    <a:pt x="190" y="289"/>
                  </a:cubicBezTo>
                  <a:cubicBezTo>
                    <a:pt x="198" y="302"/>
                    <a:pt x="204" y="315"/>
                    <a:pt x="210" y="329"/>
                  </a:cubicBezTo>
                  <a:cubicBezTo>
                    <a:pt x="211" y="331"/>
                    <a:pt x="213" y="330"/>
                    <a:pt x="213" y="328"/>
                  </a:cubicBezTo>
                  <a:close/>
                </a:path>
              </a:pathLst>
            </a:custGeom>
            <a:solidFill>
              <a:srgbClr val="FEC160"/>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47" name="Freeform 54"/>
            <p:cNvSpPr>
              <a:spLocks/>
            </p:cNvSpPr>
            <p:nvPr/>
          </p:nvSpPr>
          <p:spPr bwMode="auto">
            <a:xfrm flipH="1">
              <a:off x="4516800" y="2490128"/>
              <a:ext cx="546810" cy="499728"/>
            </a:xfrm>
            <a:custGeom>
              <a:avLst/>
              <a:gdLst>
                <a:gd name="T0" fmla="*/ 145 w 199"/>
                <a:gd name="T1" fmla="*/ 150 h 181"/>
                <a:gd name="T2" fmla="*/ 169 w 199"/>
                <a:gd name="T3" fmla="*/ 142 h 181"/>
                <a:gd name="T4" fmla="*/ 176 w 199"/>
                <a:gd name="T5" fmla="*/ 118 h 181"/>
                <a:gd name="T6" fmla="*/ 184 w 199"/>
                <a:gd name="T7" fmla="*/ 88 h 181"/>
                <a:gd name="T8" fmla="*/ 130 w 199"/>
                <a:gd name="T9" fmla="*/ 107 h 181"/>
                <a:gd name="T10" fmla="*/ 128 w 199"/>
                <a:gd name="T11" fmla="*/ 107 h 181"/>
                <a:gd name="T12" fmla="*/ 128 w 199"/>
                <a:gd name="T13" fmla="*/ 108 h 181"/>
                <a:gd name="T14" fmla="*/ 90 w 199"/>
                <a:gd name="T15" fmla="*/ 87 h 181"/>
                <a:gd name="T16" fmla="*/ 54 w 199"/>
                <a:gd name="T17" fmla="*/ 57 h 181"/>
                <a:gd name="T18" fmla="*/ 25 w 199"/>
                <a:gd name="T19" fmla="*/ 22 h 181"/>
                <a:gd name="T20" fmla="*/ 2 w 199"/>
                <a:gd name="T21" fmla="*/ 0 h 181"/>
                <a:gd name="T22" fmla="*/ 1 w 199"/>
                <a:gd name="T23" fmla="*/ 1 h 181"/>
                <a:gd name="T24" fmla="*/ 59 w 199"/>
                <a:gd name="T25" fmla="*/ 68 h 181"/>
                <a:gd name="T26" fmla="*/ 126 w 199"/>
                <a:gd name="T27" fmla="*/ 111 h 181"/>
                <a:gd name="T28" fmla="*/ 115 w 199"/>
                <a:gd name="T29" fmla="*/ 133 h 181"/>
                <a:gd name="T30" fmla="*/ 111 w 199"/>
                <a:gd name="T31" fmla="*/ 159 h 181"/>
                <a:gd name="T32" fmla="*/ 145 w 199"/>
                <a:gd name="T33" fmla="*/ 15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9" h="181">
                  <a:moveTo>
                    <a:pt x="145" y="150"/>
                  </a:moveTo>
                  <a:cubicBezTo>
                    <a:pt x="153" y="154"/>
                    <a:pt x="164" y="149"/>
                    <a:pt x="169" y="142"/>
                  </a:cubicBezTo>
                  <a:cubicBezTo>
                    <a:pt x="175" y="135"/>
                    <a:pt x="178" y="126"/>
                    <a:pt x="176" y="118"/>
                  </a:cubicBezTo>
                  <a:cubicBezTo>
                    <a:pt x="188" y="114"/>
                    <a:pt x="199" y="96"/>
                    <a:pt x="184" y="88"/>
                  </a:cubicBezTo>
                  <a:cubicBezTo>
                    <a:pt x="164" y="78"/>
                    <a:pt x="144" y="94"/>
                    <a:pt x="130" y="107"/>
                  </a:cubicBezTo>
                  <a:cubicBezTo>
                    <a:pt x="129" y="107"/>
                    <a:pt x="129" y="107"/>
                    <a:pt x="128" y="107"/>
                  </a:cubicBezTo>
                  <a:cubicBezTo>
                    <a:pt x="128" y="107"/>
                    <a:pt x="128" y="108"/>
                    <a:pt x="128" y="108"/>
                  </a:cubicBezTo>
                  <a:cubicBezTo>
                    <a:pt x="115" y="100"/>
                    <a:pt x="102" y="95"/>
                    <a:pt x="90" y="87"/>
                  </a:cubicBezTo>
                  <a:cubicBezTo>
                    <a:pt x="77" y="78"/>
                    <a:pt x="65" y="69"/>
                    <a:pt x="54" y="57"/>
                  </a:cubicBezTo>
                  <a:cubicBezTo>
                    <a:pt x="44" y="46"/>
                    <a:pt x="34" y="34"/>
                    <a:pt x="25" y="22"/>
                  </a:cubicBezTo>
                  <a:cubicBezTo>
                    <a:pt x="18" y="14"/>
                    <a:pt x="11" y="5"/>
                    <a:pt x="2" y="0"/>
                  </a:cubicBezTo>
                  <a:cubicBezTo>
                    <a:pt x="1" y="0"/>
                    <a:pt x="0" y="1"/>
                    <a:pt x="1" y="1"/>
                  </a:cubicBezTo>
                  <a:cubicBezTo>
                    <a:pt x="22" y="22"/>
                    <a:pt x="37" y="47"/>
                    <a:pt x="59" y="68"/>
                  </a:cubicBezTo>
                  <a:cubicBezTo>
                    <a:pt x="78" y="85"/>
                    <a:pt x="101" y="102"/>
                    <a:pt x="126" y="111"/>
                  </a:cubicBezTo>
                  <a:cubicBezTo>
                    <a:pt x="121" y="118"/>
                    <a:pt x="118" y="125"/>
                    <a:pt x="115" y="133"/>
                  </a:cubicBezTo>
                  <a:cubicBezTo>
                    <a:pt x="112" y="141"/>
                    <a:pt x="109" y="151"/>
                    <a:pt x="111" y="159"/>
                  </a:cubicBezTo>
                  <a:cubicBezTo>
                    <a:pt x="118" y="181"/>
                    <a:pt x="140" y="162"/>
                    <a:pt x="145" y="150"/>
                  </a:cubicBezTo>
                  <a:close/>
                </a:path>
              </a:pathLst>
            </a:custGeom>
            <a:solidFill>
              <a:srgbClr val="FF9D99"/>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48" name="Freeform 55"/>
            <p:cNvSpPr>
              <a:spLocks/>
            </p:cNvSpPr>
            <p:nvPr/>
          </p:nvSpPr>
          <p:spPr bwMode="auto">
            <a:xfrm flipH="1">
              <a:off x="4636832" y="2456813"/>
              <a:ext cx="306747" cy="203222"/>
            </a:xfrm>
            <a:custGeom>
              <a:avLst/>
              <a:gdLst>
                <a:gd name="T0" fmla="*/ 110 w 112"/>
                <a:gd name="T1" fmla="*/ 6 h 73"/>
                <a:gd name="T2" fmla="*/ 46 w 112"/>
                <a:gd name="T3" fmla="*/ 15 h 73"/>
                <a:gd name="T4" fmla="*/ 1 w 112"/>
                <a:gd name="T5" fmla="*/ 61 h 73"/>
                <a:gd name="T6" fmla="*/ 1 w 112"/>
                <a:gd name="T7" fmla="*/ 61 h 73"/>
                <a:gd name="T8" fmla="*/ 1 w 112"/>
                <a:gd name="T9" fmla="*/ 63 h 73"/>
                <a:gd name="T10" fmla="*/ 1 w 112"/>
                <a:gd name="T11" fmla="*/ 64 h 73"/>
                <a:gd name="T12" fmla="*/ 2 w 112"/>
                <a:gd name="T13" fmla="*/ 64 h 73"/>
                <a:gd name="T14" fmla="*/ 2 w 112"/>
                <a:gd name="T15" fmla="*/ 64 h 73"/>
                <a:gd name="T16" fmla="*/ 66 w 112"/>
                <a:gd name="T17" fmla="*/ 56 h 73"/>
                <a:gd name="T18" fmla="*/ 109 w 112"/>
                <a:gd name="T19" fmla="*/ 9 h 73"/>
                <a:gd name="T20" fmla="*/ 110 w 112"/>
                <a:gd name="T21" fmla="*/ 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73">
                  <a:moveTo>
                    <a:pt x="110" y="6"/>
                  </a:moveTo>
                  <a:cubicBezTo>
                    <a:pt x="89" y="0"/>
                    <a:pt x="64" y="6"/>
                    <a:pt x="46" y="15"/>
                  </a:cubicBezTo>
                  <a:cubicBezTo>
                    <a:pt x="27" y="25"/>
                    <a:pt x="7" y="39"/>
                    <a:pt x="1" y="61"/>
                  </a:cubicBezTo>
                  <a:cubicBezTo>
                    <a:pt x="1" y="61"/>
                    <a:pt x="1" y="61"/>
                    <a:pt x="1" y="61"/>
                  </a:cubicBezTo>
                  <a:cubicBezTo>
                    <a:pt x="0" y="62"/>
                    <a:pt x="1" y="63"/>
                    <a:pt x="1" y="63"/>
                  </a:cubicBezTo>
                  <a:cubicBezTo>
                    <a:pt x="1" y="64"/>
                    <a:pt x="1" y="64"/>
                    <a:pt x="1" y="64"/>
                  </a:cubicBezTo>
                  <a:cubicBezTo>
                    <a:pt x="1" y="64"/>
                    <a:pt x="2" y="64"/>
                    <a:pt x="2" y="64"/>
                  </a:cubicBezTo>
                  <a:cubicBezTo>
                    <a:pt x="2" y="64"/>
                    <a:pt x="2" y="64"/>
                    <a:pt x="2" y="64"/>
                  </a:cubicBezTo>
                  <a:cubicBezTo>
                    <a:pt x="20" y="73"/>
                    <a:pt x="49" y="65"/>
                    <a:pt x="66" y="56"/>
                  </a:cubicBezTo>
                  <a:cubicBezTo>
                    <a:pt x="84" y="47"/>
                    <a:pt x="104" y="30"/>
                    <a:pt x="109" y="9"/>
                  </a:cubicBezTo>
                  <a:cubicBezTo>
                    <a:pt x="111" y="9"/>
                    <a:pt x="112" y="7"/>
                    <a:pt x="110" y="6"/>
                  </a:cubicBezTo>
                  <a:close/>
                </a:path>
              </a:pathLst>
            </a:custGeom>
            <a:solidFill>
              <a:srgbClr val="7F7E30"/>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49" name="Freeform 56"/>
            <p:cNvSpPr>
              <a:spLocks/>
            </p:cNvSpPr>
            <p:nvPr/>
          </p:nvSpPr>
          <p:spPr bwMode="auto">
            <a:xfrm flipH="1">
              <a:off x="4843553" y="2683356"/>
              <a:ext cx="143370" cy="343145"/>
            </a:xfrm>
            <a:custGeom>
              <a:avLst/>
              <a:gdLst>
                <a:gd name="T0" fmla="*/ 19 w 52"/>
                <a:gd name="T1" fmla="*/ 123 h 124"/>
                <a:gd name="T2" fmla="*/ 47 w 52"/>
                <a:gd name="T3" fmla="*/ 60 h 124"/>
                <a:gd name="T4" fmla="*/ 36 w 52"/>
                <a:gd name="T5" fmla="*/ 2 h 124"/>
                <a:gd name="T6" fmla="*/ 36 w 52"/>
                <a:gd name="T7" fmla="*/ 1 h 124"/>
                <a:gd name="T8" fmla="*/ 36 w 52"/>
                <a:gd name="T9" fmla="*/ 0 h 124"/>
                <a:gd name="T10" fmla="*/ 35 w 52"/>
                <a:gd name="T11" fmla="*/ 1 h 124"/>
                <a:gd name="T12" fmla="*/ 35 w 52"/>
                <a:gd name="T13" fmla="*/ 1 h 124"/>
                <a:gd name="T14" fmla="*/ 13 w 52"/>
                <a:gd name="T15" fmla="*/ 120 h 124"/>
                <a:gd name="T16" fmla="*/ 16 w 52"/>
                <a:gd name="T17" fmla="*/ 121 h 124"/>
                <a:gd name="T18" fmla="*/ 19 w 52"/>
                <a:gd name="T19" fmla="*/ 12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24">
                  <a:moveTo>
                    <a:pt x="19" y="123"/>
                  </a:moveTo>
                  <a:cubicBezTo>
                    <a:pt x="35" y="106"/>
                    <a:pt x="44" y="82"/>
                    <a:pt x="47" y="60"/>
                  </a:cubicBezTo>
                  <a:cubicBezTo>
                    <a:pt x="50" y="42"/>
                    <a:pt x="52" y="14"/>
                    <a:pt x="36" y="2"/>
                  </a:cubicBezTo>
                  <a:cubicBezTo>
                    <a:pt x="36" y="1"/>
                    <a:pt x="36" y="1"/>
                    <a:pt x="36" y="1"/>
                  </a:cubicBezTo>
                  <a:cubicBezTo>
                    <a:pt x="37" y="1"/>
                    <a:pt x="36" y="0"/>
                    <a:pt x="36" y="0"/>
                  </a:cubicBezTo>
                  <a:cubicBezTo>
                    <a:pt x="35" y="0"/>
                    <a:pt x="35" y="1"/>
                    <a:pt x="35" y="1"/>
                  </a:cubicBezTo>
                  <a:cubicBezTo>
                    <a:pt x="35" y="1"/>
                    <a:pt x="35" y="1"/>
                    <a:pt x="35" y="1"/>
                  </a:cubicBezTo>
                  <a:cubicBezTo>
                    <a:pt x="0" y="30"/>
                    <a:pt x="0" y="81"/>
                    <a:pt x="13" y="120"/>
                  </a:cubicBezTo>
                  <a:cubicBezTo>
                    <a:pt x="14" y="121"/>
                    <a:pt x="15" y="122"/>
                    <a:pt x="16" y="121"/>
                  </a:cubicBezTo>
                  <a:cubicBezTo>
                    <a:pt x="16" y="123"/>
                    <a:pt x="18" y="124"/>
                    <a:pt x="19" y="123"/>
                  </a:cubicBezTo>
                  <a:close/>
                </a:path>
              </a:pathLst>
            </a:custGeom>
            <a:solidFill>
              <a:srgbClr val="7F7E30"/>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50" name="Freeform 57"/>
            <p:cNvSpPr>
              <a:spLocks/>
            </p:cNvSpPr>
            <p:nvPr/>
          </p:nvSpPr>
          <p:spPr bwMode="auto">
            <a:xfrm flipH="1">
              <a:off x="2636307" y="2543432"/>
              <a:ext cx="393437" cy="569688"/>
            </a:xfrm>
            <a:custGeom>
              <a:avLst/>
              <a:gdLst>
                <a:gd name="T0" fmla="*/ 47 w 143"/>
                <a:gd name="T1" fmla="*/ 202 h 207"/>
                <a:gd name="T2" fmla="*/ 68 w 143"/>
                <a:gd name="T3" fmla="*/ 192 h 207"/>
                <a:gd name="T4" fmla="*/ 61 w 143"/>
                <a:gd name="T5" fmla="*/ 176 h 207"/>
                <a:gd name="T6" fmla="*/ 60 w 143"/>
                <a:gd name="T7" fmla="*/ 175 h 207"/>
                <a:gd name="T8" fmla="*/ 58 w 143"/>
                <a:gd name="T9" fmla="*/ 174 h 207"/>
                <a:gd name="T10" fmla="*/ 71 w 143"/>
                <a:gd name="T11" fmla="*/ 131 h 207"/>
                <a:gd name="T12" fmla="*/ 99 w 143"/>
                <a:gd name="T13" fmla="*/ 181 h 207"/>
                <a:gd name="T14" fmla="*/ 94 w 143"/>
                <a:gd name="T15" fmla="*/ 198 h 207"/>
                <a:gd name="T16" fmla="*/ 107 w 143"/>
                <a:gd name="T17" fmla="*/ 203 h 207"/>
                <a:gd name="T18" fmla="*/ 114 w 143"/>
                <a:gd name="T19" fmla="*/ 189 h 207"/>
                <a:gd name="T20" fmla="*/ 104 w 143"/>
                <a:gd name="T21" fmla="*/ 181 h 207"/>
                <a:gd name="T22" fmla="*/ 88 w 143"/>
                <a:gd name="T23" fmla="*/ 153 h 207"/>
                <a:gd name="T24" fmla="*/ 112 w 143"/>
                <a:gd name="T25" fmla="*/ 162 h 207"/>
                <a:gd name="T26" fmla="*/ 121 w 143"/>
                <a:gd name="T27" fmla="*/ 172 h 207"/>
                <a:gd name="T28" fmla="*/ 135 w 143"/>
                <a:gd name="T29" fmla="*/ 168 h 207"/>
                <a:gd name="T30" fmla="*/ 128 w 143"/>
                <a:gd name="T31" fmla="*/ 152 h 207"/>
                <a:gd name="T32" fmla="*/ 112 w 143"/>
                <a:gd name="T33" fmla="*/ 157 h 207"/>
                <a:gd name="T34" fmla="*/ 112 w 143"/>
                <a:gd name="T35" fmla="*/ 157 h 207"/>
                <a:gd name="T36" fmla="*/ 86 w 143"/>
                <a:gd name="T37" fmla="*/ 150 h 207"/>
                <a:gd name="T38" fmla="*/ 62 w 143"/>
                <a:gd name="T39" fmla="*/ 97 h 207"/>
                <a:gd name="T40" fmla="*/ 117 w 143"/>
                <a:gd name="T41" fmla="*/ 119 h 207"/>
                <a:gd name="T42" fmla="*/ 129 w 143"/>
                <a:gd name="T43" fmla="*/ 130 h 207"/>
                <a:gd name="T44" fmla="*/ 143 w 143"/>
                <a:gd name="T45" fmla="*/ 118 h 207"/>
                <a:gd name="T46" fmla="*/ 131 w 143"/>
                <a:gd name="T47" fmla="*/ 102 h 207"/>
                <a:gd name="T48" fmla="*/ 119 w 143"/>
                <a:gd name="T49" fmla="*/ 111 h 207"/>
                <a:gd name="T50" fmla="*/ 117 w 143"/>
                <a:gd name="T51" fmla="*/ 113 h 207"/>
                <a:gd name="T52" fmla="*/ 117 w 143"/>
                <a:gd name="T53" fmla="*/ 115 h 207"/>
                <a:gd name="T54" fmla="*/ 61 w 143"/>
                <a:gd name="T55" fmla="*/ 93 h 207"/>
                <a:gd name="T56" fmla="*/ 47 w 143"/>
                <a:gd name="T57" fmla="*/ 33 h 207"/>
                <a:gd name="T58" fmla="*/ 109 w 143"/>
                <a:gd name="T59" fmla="*/ 60 h 207"/>
                <a:gd name="T60" fmla="*/ 124 w 143"/>
                <a:gd name="T61" fmla="*/ 70 h 207"/>
                <a:gd name="T62" fmla="*/ 135 w 143"/>
                <a:gd name="T63" fmla="*/ 58 h 207"/>
                <a:gd name="T64" fmla="*/ 120 w 143"/>
                <a:gd name="T65" fmla="*/ 44 h 207"/>
                <a:gd name="T66" fmla="*/ 109 w 143"/>
                <a:gd name="T67" fmla="*/ 55 h 207"/>
                <a:gd name="T68" fmla="*/ 47 w 143"/>
                <a:gd name="T69" fmla="*/ 30 h 207"/>
                <a:gd name="T70" fmla="*/ 41 w 143"/>
                <a:gd name="T71" fmla="*/ 1 h 207"/>
                <a:gd name="T72" fmla="*/ 40 w 143"/>
                <a:gd name="T73" fmla="*/ 1 h 207"/>
                <a:gd name="T74" fmla="*/ 47 w 143"/>
                <a:gd name="T75" fmla="*/ 61 h 207"/>
                <a:gd name="T76" fmla="*/ 37 w 143"/>
                <a:gd name="T77" fmla="*/ 91 h 207"/>
                <a:gd name="T78" fmla="*/ 23 w 143"/>
                <a:gd name="T79" fmla="*/ 111 h 207"/>
                <a:gd name="T80" fmla="*/ 17 w 143"/>
                <a:gd name="T81" fmla="*/ 110 h 207"/>
                <a:gd name="T82" fmla="*/ 15 w 143"/>
                <a:gd name="T83" fmla="*/ 110 h 207"/>
                <a:gd name="T84" fmla="*/ 5 w 143"/>
                <a:gd name="T85" fmla="*/ 128 h 207"/>
                <a:gd name="T86" fmla="*/ 27 w 143"/>
                <a:gd name="T87" fmla="*/ 140 h 207"/>
                <a:gd name="T88" fmla="*/ 35 w 143"/>
                <a:gd name="T89" fmla="*/ 119 h 207"/>
                <a:gd name="T90" fmla="*/ 28 w 143"/>
                <a:gd name="T91" fmla="*/ 113 h 207"/>
                <a:gd name="T92" fmla="*/ 49 w 143"/>
                <a:gd name="T93" fmla="*/ 68 h 207"/>
                <a:gd name="T94" fmla="*/ 69 w 143"/>
                <a:gd name="T95" fmla="*/ 126 h 207"/>
                <a:gd name="T96" fmla="*/ 68 w 143"/>
                <a:gd name="T97" fmla="*/ 126 h 207"/>
                <a:gd name="T98" fmla="*/ 53 w 143"/>
                <a:gd name="T99" fmla="*/ 174 h 207"/>
                <a:gd name="T100" fmla="*/ 41 w 143"/>
                <a:gd name="T101" fmla="*/ 184 h 207"/>
                <a:gd name="T102" fmla="*/ 47 w 143"/>
                <a:gd name="T103" fmla="*/ 202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3" h="207">
                  <a:moveTo>
                    <a:pt x="47" y="202"/>
                  </a:moveTo>
                  <a:cubicBezTo>
                    <a:pt x="54" y="207"/>
                    <a:pt x="65" y="199"/>
                    <a:pt x="68" y="192"/>
                  </a:cubicBezTo>
                  <a:cubicBezTo>
                    <a:pt x="70" y="185"/>
                    <a:pt x="67" y="178"/>
                    <a:pt x="61" y="176"/>
                  </a:cubicBezTo>
                  <a:cubicBezTo>
                    <a:pt x="61" y="175"/>
                    <a:pt x="60" y="175"/>
                    <a:pt x="60" y="175"/>
                  </a:cubicBezTo>
                  <a:cubicBezTo>
                    <a:pt x="60" y="175"/>
                    <a:pt x="59" y="175"/>
                    <a:pt x="58" y="174"/>
                  </a:cubicBezTo>
                  <a:cubicBezTo>
                    <a:pt x="66" y="162"/>
                    <a:pt x="71" y="146"/>
                    <a:pt x="71" y="131"/>
                  </a:cubicBezTo>
                  <a:cubicBezTo>
                    <a:pt x="79" y="149"/>
                    <a:pt x="89" y="165"/>
                    <a:pt x="99" y="181"/>
                  </a:cubicBezTo>
                  <a:cubicBezTo>
                    <a:pt x="95" y="185"/>
                    <a:pt x="90" y="192"/>
                    <a:pt x="94" y="198"/>
                  </a:cubicBezTo>
                  <a:cubicBezTo>
                    <a:pt x="96" y="202"/>
                    <a:pt x="102" y="204"/>
                    <a:pt x="107" y="203"/>
                  </a:cubicBezTo>
                  <a:cubicBezTo>
                    <a:pt x="114" y="202"/>
                    <a:pt x="116" y="195"/>
                    <a:pt x="114" y="189"/>
                  </a:cubicBezTo>
                  <a:cubicBezTo>
                    <a:pt x="113" y="183"/>
                    <a:pt x="109" y="180"/>
                    <a:pt x="104" y="181"/>
                  </a:cubicBezTo>
                  <a:cubicBezTo>
                    <a:pt x="98" y="172"/>
                    <a:pt x="93" y="163"/>
                    <a:pt x="88" y="153"/>
                  </a:cubicBezTo>
                  <a:cubicBezTo>
                    <a:pt x="95" y="157"/>
                    <a:pt x="104" y="160"/>
                    <a:pt x="112" y="162"/>
                  </a:cubicBezTo>
                  <a:cubicBezTo>
                    <a:pt x="113" y="166"/>
                    <a:pt x="116" y="170"/>
                    <a:pt x="121" y="172"/>
                  </a:cubicBezTo>
                  <a:cubicBezTo>
                    <a:pt x="126" y="173"/>
                    <a:pt x="132" y="172"/>
                    <a:pt x="135" y="168"/>
                  </a:cubicBezTo>
                  <a:cubicBezTo>
                    <a:pt x="138" y="163"/>
                    <a:pt x="133" y="155"/>
                    <a:pt x="128" y="152"/>
                  </a:cubicBezTo>
                  <a:cubicBezTo>
                    <a:pt x="123" y="149"/>
                    <a:pt x="115" y="151"/>
                    <a:pt x="112" y="157"/>
                  </a:cubicBezTo>
                  <a:cubicBezTo>
                    <a:pt x="112" y="157"/>
                    <a:pt x="112" y="157"/>
                    <a:pt x="112" y="157"/>
                  </a:cubicBezTo>
                  <a:cubicBezTo>
                    <a:pt x="103" y="156"/>
                    <a:pt x="95" y="153"/>
                    <a:pt x="86" y="150"/>
                  </a:cubicBezTo>
                  <a:cubicBezTo>
                    <a:pt x="77" y="133"/>
                    <a:pt x="68" y="116"/>
                    <a:pt x="62" y="97"/>
                  </a:cubicBezTo>
                  <a:cubicBezTo>
                    <a:pt x="76" y="111"/>
                    <a:pt x="98" y="117"/>
                    <a:pt x="117" y="119"/>
                  </a:cubicBezTo>
                  <a:cubicBezTo>
                    <a:pt x="119" y="125"/>
                    <a:pt x="122" y="129"/>
                    <a:pt x="129" y="130"/>
                  </a:cubicBezTo>
                  <a:cubicBezTo>
                    <a:pt x="135" y="130"/>
                    <a:pt x="142" y="125"/>
                    <a:pt x="143" y="118"/>
                  </a:cubicBezTo>
                  <a:cubicBezTo>
                    <a:pt x="143" y="111"/>
                    <a:pt x="139" y="101"/>
                    <a:pt x="131" y="102"/>
                  </a:cubicBezTo>
                  <a:cubicBezTo>
                    <a:pt x="126" y="103"/>
                    <a:pt x="121" y="106"/>
                    <a:pt x="119" y="111"/>
                  </a:cubicBezTo>
                  <a:cubicBezTo>
                    <a:pt x="118" y="111"/>
                    <a:pt x="117" y="112"/>
                    <a:pt x="117" y="113"/>
                  </a:cubicBezTo>
                  <a:cubicBezTo>
                    <a:pt x="117" y="113"/>
                    <a:pt x="117" y="114"/>
                    <a:pt x="117" y="115"/>
                  </a:cubicBezTo>
                  <a:cubicBezTo>
                    <a:pt x="96" y="111"/>
                    <a:pt x="77" y="108"/>
                    <a:pt x="61" y="93"/>
                  </a:cubicBezTo>
                  <a:cubicBezTo>
                    <a:pt x="55" y="73"/>
                    <a:pt x="51" y="53"/>
                    <a:pt x="47" y="33"/>
                  </a:cubicBezTo>
                  <a:cubicBezTo>
                    <a:pt x="62" y="48"/>
                    <a:pt x="87" y="57"/>
                    <a:pt x="109" y="60"/>
                  </a:cubicBezTo>
                  <a:cubicBezTo>
                    <a:pt x="110" y="67"/>
                    <a:pt x="118" y="72"/>
                    <a:pt x="124" y="70"/>
                  </a:cubicBezTo>
                  <a:cubicBezTo>
                    <a:pt x="130" y="69"/>
                    <a:pt x="134" y="64"/>
                    <a:pt x="135" y="58"/>
                  </a:cubicBezTo>
                  <a:cubicBezTo>
                    <a:pt x="135" y="50"/>
                    <a:pt x="127" y="44"/>
                    <a:pt x="120" y="44"/>
                  </a:cubicBezTo>
                  <a:cubicBezTo>
                    <a:pt x="113" y="45"/>
                    <a:pt x="109" y="50"/>
                    <a:pt x="109" y="55"/>
                  </a:cubicBezTo>
                  <a:cubicBezTo>
                    <a:pt x="87" y="49"/>
                    <a:pt x="65" y="45"/>
                    <a:pt x="47" y="30"/>
                  </a:cubicBezTo>
                  <a:cubicBezTo>
                    <a:pt x="45" y="20"/>
                    <a:pt x="43" y="10"/>
                    <a:pt x="41" y="1"/>
                  </a:cubicBezTo>
                  <a:cubicBezTo>
                    <a:pt x="41" y="0"/>
                    <a:pt x="40" y="0"/>
                    <a:pt x="40" y="1"/>
                  </a:cubicBezTo>
                  <a:cubicBezTo>
                    <a:pt x="41" y="21"/>
                    <a:pt x="43" y="41"/>
                    <a:pt x="47" y="61"/>
                  </a:cubicBezTo>
                  <a:cubicBezTo>
                    <a:pt x="45" y="71"/>
                    <a:pt x="43" y="81"/>
                    <a:pt x="37" y="91"/>
                  </a:cubicBezTo>
                  <a:cubicBezTo>
                    <a:pt x="33" y="98"/>
                    <a:pt x="28" y="104"/>
                    <a:pt x="23" y="111"/>
                  </a:cubicBezTo>
                  <a:cubicBezTo>
                    <a:pt x="21" y="110"/>
                    <a:pt x="19" y="110"/>
                    <a:pt x="17" y="110"/>
                  </a:cubicBezTo>
                  <a:cubicBezTo>
                    <a:pt x="17" y="110"/>
                    <a:pt x="16" y="109"/>
                    <a:pt x="15" y="110"/>
                  </a:cubicBezTo>
                  <a:cubicBezTo>
                    <a:pt x="6" y="111"/>
                    <a:pt x="0" y="120"/>
                    <a:pt x="5" y="128"/>
                  </a:cubicBezTo>
                  <a:cubicBezTo>
                    <a:pt x="9" y="135"/>
                    <a:pt x="19" y="142"/>
                    <a:pt x="27" y="140"/>
                  </a:cubicBezTo>
                  <a:cubicBezTo>
                    <a:pt x="36" y="138"/>
                    <a:pt x="42" y="126"/>
                    <a:pt x="35" y="119"/>
                  </a:cubicBezTo>
                  <a:cubicBezTo>
                    <a:pt x="34" y="116"/>
                    <a:pt x="31" y="114"/>
                    <a:pt x="28" y="113"/>
                  </a:cubicBezTo>
                  <a:cubicBezTo>
                    <a:pt x="38" y="101"/>
                    <a:pt x="47" y="84"/>
                    <a:pt x="49" y="68"/>
                  </a:cubicBezTo>
                  <a:cubicBezTo>
                    <a:pt x="54" y="88"/>
                    <a:pt x="60" y="107"/>
                    <a:pt x="69" y="126"/>
                  </a:cubicBezTo>
                  <a:cubicBezTo>
                    <a:pt x="69" y="126"/>
                    <a:pt x="68" y="126"/>
                    <a:pt x="68" y="126"/>
                  </a:cubicBezTo>
                  <a:cubicBezTo>
                    <a:pt x="67" y="144"/>
                    <a:pt x="60" y="158"/>
                    <a:pt x="53" y="174"/>
                  </a:cubicBezTo>
                  <a:cubicBezTo>
                    <a:pt x="47" y="174"/>
                    <a:pt x="43" y="178"/>
                    <a:pt x="41" y="184"/>
                  </a:cubicBezTo>
                  <a:cubicBezTo>
                    <a:pt x="39" y="190"/>
                    <a:pt x="41" y="199"/>
                    <a:pt x="47" y="202"/>
                  </a:cubicBezTo>
                  <a:close/>
                </a:path>
              </a:pathLst>
            </a:custGeom>
            <a:solidFill>
              <a:srgbClr val="7F7E30"/>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51" name="Freeform 58"/>
            <p:cNvSpPr>
              <a:spLocks/>
            </p:cNvSpPr>
            <p:nvPr/>
          </p:nvSpPr>
          <p:spPr bwMode="auto">
            <a:xfrm flipH="1">
              <a:off x="3143107" y="1803835"/>
              <a:ext cx="230059" cy="236537"/>
            </a:xfrm>
            <a:custGeom>
              <a:avLst/>
              <a:gdLst>
                <a:gd name="T0" fmla="*/ 73 w 84"/>
                <a:gd name="T1" fmla="*/ 69 h 86"/>
                <a:gd name="T2" fmla="*/ 63 w 84"/>
                <a:gd name="T3" fmla="*/ 53 h 86"/>
                <a:gd name="T4" fmla="*/ 50 w 84"/>
                <a:gd name="T5" fmla="*/ 16 h 86"/>
                <a:gd name="T6" fmla="*/ 41 w 84"/>
                <a:gd name="T7" fmla="*/ 1 h 86"/>
                <a:gd name="T8" fmla="*/ 27 w 84"/>
                <a:gd name="T9" fmla="*/ 9 h 86"/>
                <a:gd name="T10" fmla="*/ 0 w 84"/>
                <a:gd name="T11" fmla="*/ 52 h 86"/>
                <a:gd name="T12" fmla="*/ 0 w 84"/>
                <a:gd name="T13" fmla="*/ 53 h 86"/>
                <a:gd name="T14" fmla="*/ 0 w 84"/>
                <a:gd name="T15" fmla="*/ 53 h 86"/>
                <a:gd name="T16" fmla="*/ 0 w 84"/>
                <a:gd name="T17" fmla="*/ 55 h 86"/>
                <a:gd name="T18" fmla="*/ 1 w 84"/>
                <a:gd name="T19" fmla="*/ 55 h 86"/>
                <a:gd name="T20" fmla="*/ 2 w 84"/>
                <a:gd name="T21" fmla="*/ 55 h 86"/>
                <a:gd name="T22" fmla="*/ 3 w 84"/>
                <a:gd name="T23" fmla="*/ 56 h 86"/>
                <a:gd name="T24" fmla="*/ 3 w 84"/>
                <a:gd name="T25" fmla="*/ 56 h 86"/>
                <a:gd name="T26" fmla="*/ 61 w 84"/>
                <a:gd name="T27" fmla="*/ 80 h 86"/>
                <a:gd name="T28" fmla="*/ 73 w 84"/>
                <a:gd name="T29" fmla="*/ 6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86">
                  <a:moveTo>
                    <a:pt x="73" y="69"/>
                  </a:moveTo>
                  <a:cubicBezTo>
                    <a:pt x="74" y="61"/>
                    <a:pt x="69" y="57"/>
                    <a:pt x="63" y="53"/>
                  </a:cubicBezTo>
                  <a:cubicBezTo>
                    <a:pt x="84" y="42"/>
                    <a:pt x="69" y="11"/>
                    <a:pt x="50" y="16"/>
                  </a:cubicBezTo>
                  <a:cubicBezTo>
                    <a:pt x="49" y="10"/>
                    <a:pt x="47" y="3"/>
                    <a:pt x="41" y="1"/>
                  </a:cubicBezTo>
                  <a:cubicBezTo>
                    <a:pt x="35" y="0"/>
                    <a:pt x="30" y="5"/>
                    <a:pt x="27" y="9"/>
                  </a:cubicBezTo>
                  <a:cubicBezTo>
                    <a:pt x="15" y="22"/>
                    <a:pt x="8" y="37"/>
                    <a:pt x="0" y="52"/>
                  </a:cubicBezTo>
                  <a:cubicBezTo>
                    <a:pt x="0" y="52"/>
                    <a:pt x="0" y="53"/>
                    <a:pt x="0" y="53"/>
                  </a:cubicBezTo>
                  <a:cubicBezTo>
                    <a:pt x="0" y="53"/>
                    <a:pt x="0" y="53"/>
                    <a:pt x="0" y="53"/>
                  </a:cubicBezTo>
                  <a:cubicBezTo>
                    <a:pt x="0" y="54"/>
                    <a:pt x="0" y="54"/>
                    <a:pt x="0" y="55"/>
                  </a:cubicBezTo>
                  <a:cubicBezTo>
                    <a:pt x="1" y="55"/>
                    <a:pt x="1" y="55"/>
                    <a:pt x="1" y="55"/>
                  </a:cubicBezTo>
                  <a:cubicBezTo>
                    <a:pt x="2" y="56"/>
                    <a:pt x="2" y="55"/>
                    <a:pt x="2" y="55"/>
                  </a:cubicBezTo>
                  <a:cubicBezTo>
                    <a:pt x="2" y="55"/>
                    <a:pt x="3" y="56"/>
                    <a:pt x="3" y="56"/>
                  </a:cubicBezTo>
                  <a:cubicBezTo>
                    <a:pt x="3" y="56"/>
                    <a:pt x="3" y="56"/>
                    <a:pt x="3" y="56"/>
                  </a:cubicBezTo>
                  <a:cubicBezTo>
                    <a:pt x="20" y="68"/>
                    <a:pt x="39" y="86"/>
                    <a:pt x="61" y="80"/>
                  </a:cubicBezTo>
                  <a:cubicBezTo>
                    <a:pt x="66" y="79"/>
                    <a:pt x="72" y="74"/>
                    <a:pt x="73" y="69"/>
                  </a:cubicBezTo>
                  <a:close/>
                </a:path>
              </a:pathLst>
            </a:custGeom>
            <a:solidFill>
              <a:srgbClr val="7F7E30"/>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52" name="Freeform 59"/>
            <p:cNvSpPr>
              <a:spLocks/>
            </p:cNvSpPr>
            <p:nvPr/>
          </p:nvSpPr>
          <p:spPr bwMode="auto">
            <a:xfrm flipH="1">
              <a:off x="3293145" y="1887122"/>
              <a:ext cx="526805" cy="279847"/>
            </a:xfrm>
            <a:custGeom>
              <a:avLst/>
              <a:gdLst>
                <a:gd name="T0" fmla="*/ 175 w 192"/>
                <a:gd name="T1" fmla="*/ 1 h 102"/>
                <a:gd name="T2" fmla="*/ 170 w 192"/>
                <a:gd name="T3" fmla="*/ 9 h 102"/>
                <a:gd name="T4" fmla="*/ 164 w 192"/>
                <a:gd name="T5" fmla="*/ 21 h 102"/>
                <a:gd name="T6" fmla="*/ 164 w 192"/>
                <a:gd name="T7" fmla="*/ 21 h 102"/>
                <a:gd name="T8" fmla="*/ 75 w 192"/>
                <a:gd name="T9" fmla="*/ 42 h 102"/>
                <a:gd name="T10" fmla="*/ 26 w 192"/>
                <a:gd name="T11" fmla="*/ 67 h 102"/>
                <a:gd name="T12" fmla="*/ 0 w 192"/>
                <a:gd name="T13" fmla="*/ 101 h 102"/>
                <a:gd name="T14" fmla="*/ 1 w 192"/>
                <a:gd name="T15" fmla="*/ 102 h 102"/>
                <a:gd name="T16" fmla="*/ 32 w 192"/>
                <a:gd name="T17" fmla="*/ 68 h 102"/>
                <a:gd name="T18" fmla="*/ 82 w 192"/>
                <a:gd name="T19" fmla="*/ 44 h 102"/>
                <a:gd name="T20" fmla="*/ 165 w 192"/>
                <a:gd name="T21" fmla="*/ 26 h 102"/>
                <a:gd name="T22" fmla="*/ 182 w 192"/>
                <a:gd name="T23" fmla="*/ 38 h 102"/>
                <a:gd name="T24" fmla="*/ 185 w 192"/>
                <a:gd name="T25" fmla="*/ 38 h 102"/>
                <a:gd name="T26" fmla="*/ 191 w 192"/>
                <a:gd name="T27" fmla="*/ 16 h 102"/>
                <a:gd name="T28" fmla="*/ 178 w 192"/>
                <a:gd name="T29" fmla="*/ 2 h 102"/>
                <a:gd name="T30" fmla="*/ 175 w 192"/>
                <a:gd name="T31" fmla="*/ 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2" h="102">
                  <a:moveTo>
                    <a:pt x="175" y="1"/>
                  </a:moveTo>
                  <a:cubicBezTo>
                    <a:pt x="173" y="4"/>
                    <a:pt x="171" y="7"/>
                    <a:pt x="170" y="9"/>
                  </a:cubicBezTo>
                  <a:cubicBezTo>
                    <a:pt x="168" y="13"/>
                    <a:pt x="166" y="17"/>
                    <a:pt x="164" y="21"/>
                  </a:cubicBezTo>
                  <a:cubicBezTo>
                    <a:pt x="164" y="21"/>
                    <a:pt x="164" y="21"/>
                    <a:pt x="164" y="21"/>
                  </a:cubicBezTo>
                  <a:cubicBezTo>
                    <a:pt x="134" y="23"/>
                    <a:pt x="103" y="32"/>
                    <a:pt x="75" y="42"/>
                  </a:cubicBezTo>
                  <a:cubicBezTo>
                    <a:pt x="58" y="48"/>
                    <a:pt x="41" y="56"/>
                    <a:pt x="26" y="67"/>
                  </a:cubicBezTo>
                  <a:cubicBezTo>
                    <a:pt x="15" y="75"/>
                    <a:pt x="2" y="87"/>
                    <a:pt x="0" y="101"/>
                  </a:cubicBezTo>
                  <a:cubicBezTo>
                    <a:pt x="0" y="102"/>
                    <a:pt x="0" y="102"/>
                    <a:pt x="1" y="102"/>
                  </a:cubicBezTo>
                  <a:cubicBezTo>
                    <a:pt x="10" y="88"/>
                    <a:pt x="18" y="77"/>
                    <a:pt x="32" y="68"/>
                  </a:cubicBezTo>
                  <a:cubicBezTo>
                    <a:pt x="47" y="57"/>
                    <a:pt x="64" y="50"/>
                    <a:pt x="82" y="44"/>
                  </a:cubicBezTo>
                  <a:cubicBezTo>
                    <a:pt x="109" y="35"/>
                    <a:pt x="137" y="31"/>
                    <a:pt x="165" y="26"/>
                  </a:cubicBezTo>
                  <a:cubicBezTo>
                    <a:pt x="170" y="31"/>
                    <a:pt x="176" y="34"/>
                    <a:pt x="182" y="38"/>
                  </a:cubicBezTo>
                  <a:cubicBezTo>
                    <a:pt x="183" y="39"/>
                    <a:pt x="184" y="39"/>
                    <a:pt x="185" y="38"/>
                  </a:cubicBezTo>
                  <a:cubicBezTo>
                    <a:pt x="190" y="32"/>
                    <a:pt x="192" y="24"/>
                    <a:pt x="191" y="16"/>
                  </a:cubicBezTo>
                  <a:cubicBezTo>
                    <a:pt x="189" y="10"/>
                    <a:pt x="184" y="3"/>
                    <a:pt x="178" y="2"/>
                  </a:cubicBezTo>
                  <a:cubicBezTo>
                    <a:pt x="178" y="1"/>
                    <a:pt x="176" y="0"/>
                    <a:pt x="175" y="1"/>
                  </a:cubicBezTo>
                  <a:close/>
                </a:path>
              </a:pathLst>
            </a:custGeom>
            <a:solidFill>
              <a:srgbClr val="7F7E30"/>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53" name="Freeform 60"/>
            <p:cNvSpPr>
              <a:spLocks/>
            </p:cNvSpPr>
            <p:nvPr/>
          </p:nvSpPr>
          <p:spPr bwMode="auto">
            <a:xfrm flipH="1">
              <a:off x="3866629" y="1743868"/>
              <a:ext cx="416777" cy="443091"/>
            </a:xfrm>
            <a:custGeom>
              <a:avLst/>
              <a:gdLst>
                <a:gd name="T0" fmla="*/ 151 w 152"/>
                <a:gd name="T1" fmla="*/ 45 h 162"/>
                <a:gd name="T2" fmla="*/ 133 w 152"/>
                <a:gd name="T3" fmla="*/ 37 h 162"/>
                <a:gd name="T4" fmla="*/ 126 w 152"/>
                <a:gd name="T5" fmla="*/ 51 h 162"/>
                <a:gd name="T6" fmla="*/ 126 w 152"/>
                <a:gd name="T7" fmla="*/ 51 h 162"/>
                <a:gd name="T8" fmla="*/ 126 w 152"/>
                <a:gd name="T9" fmla="*/ 53 h 162"/>
                <a:gd name="T10" fmla="*/ 90 w 152"/>
                <a:gd name="T11" fmla="*/ 69 h 162"/>
                <a:gd name="T12" fmla="*/ 108 w 152"/>
                <a:gd name="T13" fmla="*/ 22 h 162"/>
                <a:gd name="T14" fmla="*/ 122 w 152"/>
                <a:gd name="T15" fmla="*/ 17 h 162"/>
                <a:gd name="T16" fmla="*/ 119 w 152"/>
                <a:gd name="T17" fmla="*/ 5 h 162"/>
                <a:gd name="T18" fmla="*/ 105 w 152"/>
                <a:gd name="T19" fmla="*/ 8 h 162"/>
                <a:gd name="T20" fmla="*/ 105 w 152"/>
                <a:gd name="T21" fmla="*/ 19 h 162"/>
                <a:gd name="T22" fmla="*/ 96 w 152"/>
                <a:gd name="T23" fmla="*/ 45 h 162"/>
                <a:gd name="T24" fmla="*/ 88 w 152"/>
                <a:gd name="T25" fmla="*/ 24 h 162"/>
                <a:gd name="T26" fmla="*/ 90 w 152"/>
                <a:gd name="T27" fmla="*/ 13 h 162"/>
                <a:gd name="T28" fmla="*/ 79 w 152"/>
                <a:gd name="T29" fmla="*/ 6 h 162"/>
                <a:gd name="T30" fmla="*/ 73 w 152"/>
                <a:gd name="T31" fmla="*/ 18 h 162"/>
                <a:gd name="T32" fmla="*/ 85 w 152"/>
                <a:gd name="T33" fmla="*/ 27 h 162"/>
                <a:gd name="T34" fmla="*/ 85 w 152"/>
                <a:gd name="T35" fmla="*/ 27 h 162"/>
                <a:gd name="T36" fmla="*/ 95 w 152"/>
                <a:gd name="T37" fmla="*/ 48 h 162"/>
                <a:gd name="T38" fmla="*/ 73 w 152"/>
                <a:gd name="T39" fmla="*/ 93 h 162"/>
                <a:gd name="T40" fmla="*/ 57 w 152"/>
                <a:gd name="T41" fmla="*/ 44 h 162"/>
                <a:gd name="T42" fmla="*/ 57 w 152"/>
                <a:gd name="T43" fmla="*/ 31 h 162"/>
                <a:gd name="T44" fmla="*/ 42 w 152"/>
                <a:gd name="T45" fmla="*/ 28 h 162"/>
                <a:gd name="T46" fmla="*/ 38 w 152"/>
                <a:gd name="T47" fmla="*/ 45 h 162"/>
                <a:gd name="T48" fmla="*/ 50 w 152"/>
                <a:gd name="T49" fmla="*/ 48 h 162"/>
                <a:gd name="T50" fmla="*/ 53 w 152"/>
                <a:gd name="T51" fmla="*/ 48 h 162"/>
                <a:gd name="T52" fmla="*/ 54 w 152"/>
                <a:gd name="T53" fmla="*/ 47 h 162"/>
                <a:gd name="T54" fmla="*/ 71 w 152"/>
                <a:gd name="T55" fmla="*/ 97 h 162"/>
                <a:gd name="T56" fmla="*/ 38 w 152"/>
                <a:gd name="T57" fmla="*/ 139 h 162"/>
                <a:gd name="T58" fmla="*/ 22 w 152"/>
                <a:gd name="T59" fmla="*/ 83 h 162"/>
                <a:gd name="T60" fmla="*/ 20 w 152"/>
                <a:gd name="T61" fmla="*/ 67 h 162"/>
                <a:gd name="T62" fmla="*/ 6 w 152"/>
                <a:gd name="T63" fmla="*/ 67 h 162"/>
                <a:gd name="T64" fmla="*/ 6 w 152"/>
                <a:gd name="T65" fmla="*/ 84 h 162"/>
                <a:gd name="T66" fmla="*/ 19 w 152"/>
                <a:gd name="T67" fmla="*/ 86 h 162"/>
                <a:gd name="T68" fmla="*/ 36 w 152"/>
                <a:gd name="T69" fmla="*/ 141 h 162"/>
                <a:gd name="T70" fmla="*/ 20 w 152"/>
                <a:gd name="T71" fmla="*/ 161 h 162"/>
                <a:gd name="T72" fmla="*/ 20 w 152"/>
                <a:gd name="T73" fmla="*/ 162 h 162"/>
                <a:gd name="T74" fmla="*/ 56 w 152"/>
                <a:gd name="T75" fmla="*/ 124 h 162"/>
                <a:gd name="T76" fmla="*/ 82 w 152"/>
                <a:gd name="T77" fmla="*/ 114 h 162"/>
                <a:gd name="T78" fmla="*/ 103 w 152"/>
                <a:gd name="T79" fmla="*/ 112 h 162"/>
                <a:gd name="T80" fmla="*/ 107 w 152"/>
                <a:gd name="T81" fmla="*/ 116 h 162"/>
                <a:gd name="T82" fmla="*/ 107 w 152"/>
                <a:gd name="T83" fmla="*/ 118 h 162"/>
                <a:gd name="T84" fmla="*/ 125 w 152"/>
                <a:gd name="T85" fmla="*/ 114 h 162"/>
                <a:gd name="T86" fmla="*/ 121 w 152"/>
                <a:gd name="T87" fmla="*/ 93 h 162"/>
                <a:gd name="T88" fmla="*/ 102 w 152"/>
                <a:gd name="T89" fmla="*/ 99 h 162"/>
                <a:gd name="T90" fmla="*/ 102 w 152"/>
                <a:gd name="T91" fmla="*/ 108 h 162"/>
                <a:gd name="T92" fmla="*/ 61 w 152"/>
                <a:gd name="T93" fmla="*/ 118 h 162"/>
                <a:gd name="T94" fmla="*/ 88 w 152"/>
                <a:gd name="T95" fmla="*/ 73 h 162"/>
                <a:gd name="T96" fmla="*/ 88 w 152"/>
                <a:gd name="T97" fmla="*/ 73 h 162"/>
                <a:gd name="T98" fmla="*/ 129 w 152"/>
                <a:gd name="T99" fmla="*/ 57 h 162"/>
                <a:gd name="T100" fmla="*/ 142 w 152"/>
                <a:gd name="T101" fmla="*/ 60 h 162"/>
                <a:gd name="T102" fmla="*/ 151 w 152"/>
                <a:gd name="T103" fmla="*/ 4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162">
                  <a:moveTo>
                    <a:pt x="151" y="45"/>
                  </a:moveTo>
                  <a:cubicBezTo>
                    <a:pt x="150" y="38"/>
                    <a:pt x="139" y="35"/>
                    <a:pt x="133" y="37"/>
                  </a:cubicBezTo>
                  <a:cubicBezTo>
                    <a:pt x="127" y="39"/>
                    <a:pt x="124" y="45"/>
                    <a:pt x="126" y="51"/>
                  </a:cubicBezTo>
                  <a:cubicBezTo>
                    <a:pt x="126" y="51"/>
                    <a:pt x="126" y="51"/>
                    <a:pt x="126" y="51"/>
                  </a:cubicBezTo>
                  <a:cubicBezTo>
                    <a:pt x="126" y="52"/>
                    <a:pt x="126" y="53"/>
                    <a:pt x="126" y="53"/>
                  </a:cubicBezTo>
                  <a:cubicBezTo>
                    <a:pt x="114" y="55"/>
                    <a:pt x="100" y="60"/>
                    <a:pt x="90" y="69"/>
                  </a:cubicBezTo>
                  <a:cubicBezTo>
                    <a:pt x="98" y="53"/>
                    <a:pt x="104" y="38"/>
                    <a:pt x="108" y="22"/>
                  </a:cubicBezTo>
                  <a:cubicBezTo>
                    <a:pt x="113" y="23"/>
                    <a:pt x="120" y="22"/>
                    <a:pt x="122" y="17"/>
                  </a:cubicBezTo>
                  <a:cubicBezTo>
                    <a:pt x="123" y="12"/>
                    <a:pt x="122" y="7"/>
                    <a:pt x="119" y="5"/>
                  </a:cubicBezTo>
                  <a:cubicBezTo>
                    <a:pt x="114" y="0"/>
                    <a:pt x="108" y="3"/>
                    <a:pt x="105" y="8"/>
                  </a:cubicBezTo>
                  <a:cubicBezTo>
                    <a:pt x="102" y="12"/>
                    <a:pt x="102" y="16"/>
                    <a:pt x="105" y="19"/>
                  </a:cubicBezTo>
                  <a:cubicBezTo>
                    <a:pt x="102" y="28"/>
                    <a:pt x="99" y="36"/>
                    <a:pt x="96" y="45"/>
                  </a:cubicBezTo>
                  <a:cubicBezTo>
                    <a:pt x="94" y="38"/>
                    <a:pt x="92" y="31"/>
                    <a:pt x="88" y="24"/>
                  </a:cubicBezTo>
                  <a:cubicBezTo>
                    <a:pt x="91" y="21"/>
                    <a:pt x="91" y="16"/>
                    <a:pt x="90" y="13"/>
                  </a:cubicBezTo>
                  <a:cubicBezTo>
                    <a:pt x="88" y="9"/>
                    <a:pt x="84" y="5"/>
                    <a:pt x="79" y="6"/>
                  </a:cubicBezTo>
                  <a:cubicBezTo>
                    <a:pt x="74" y="6"/>
                    <a:pt x="72" y="14"/>
                    <a:pt x="73" y="18"/>
                  </a:cubicBezTo>
                  <a:cubicBezTo>
                    <a:pt x="73" y="24"/>
                    <a:pt x="79" y="28"/>
                    <a:pt x="85" y="27"/>
                  </a:cubicBezTo>
                  <a:cubicBezTo>
                    <a:pt x="85" y="27"/>
                    <a:pt x="85" y="27"/>
                    <a:pt x="85" y="27"/>
                  </a:cubicBezTo>
                  <a:cubicBezTo>
                    <a:pt x="89" y="34"/>
                    <a:pt x="92" y="40"/>
                    <a:pt x="95" y="48"/>
                  </a:cubicBezTo>
                  <a:cubicBezTo>
                    <a:pt x="89" y="64"/>
                    <a:pt x="82" y="79"/>
                    <a:pt x="73" y="93"/>
                  </a:cubicBezTo>
                  <a:cubicBezTo>
                    <a:pt x="74" y="76"/>
                    <a:pt x="66" y="59"/>
                    <a:pt x="57" y="44"/>
                  </a:cubicBezTo>
                  <a:cubicBezTo>
                    <a:pt x="60" y="40"/>
                    <a:pt x="61" y="35"/>
                    <a:pt x="57" y="31"/>
                  </a:cubicBezTo>
                  <a:cubicBezTo>
                    <a:pt x="54" y="26"/>
                    <a:pt x="47" y="24"/>
                    <a:pt x="42" y="28"/>
                  </a:cubicBezTo>
                  <a:cubicBezTo>
                    <a:pt x="37" y="31"/>
                    <a:pt x="33" y="40"/>
                    <a:pt x="38" y="45"/>
                  </a:cubicBezTo>
                  <a:cubicBezTo>
                    <a:pt x="41" y="47"/>
                    <a:pt x="46" y="49"/>
                    <a:pt x="50" y="48"/>
                  </a:cubicBezTo>
                  <a:cubicBezTo>
                    <a:pt x="51" y="49"/>
                    <a:pt x="52" y="49"/>
                    <a:pt x="53" y="48"/>
                  </a:cubicBezTo>
                  <a:cubicBezTo>
                    <a:pt x="53" y="48"/>
                    <a:pt x="54" y="48"/>
                    <a:pt x="54" y="47"/>
                  </a:cubicBezTo>
                  <a:cubicBezTo>
                    <a:pt x="63" y="63"/>
                    <a:pt x="71" y="77"/>
                    <a:pt x="71" y="97"/>
                  </a:cubicBezTo>
                  <a:cubicBezTo>
                    <a:pt x="61" y="112"/>
                    <a:pt x="50" y="125"/>
                    <a:pt x="38" y="139"/>
                  </a:cubicBezTo>
                  <a:cubicBezTo>
                    <a:pt x="40" y="121"/>
                    <a:pt x="32" y="99"/>
                    <a:pt x="22" y="83"/>
                  </a:cubicBezTo>
                  <a:cubicBezTo>
                    <a:pt x="26" y="78"/>
                    <a:pt x="25" y="70"/>
                    <a:pt x="20" y="67"/>
                  </a:cubicBezTo>
                  <a:cubicBezTo>
                    <a:pt x="16" y="64"/>
                    <a:pt x="10" y="64"/>
                    <a:pt x="6" y="67"/>
                  </a:cubicBezTo>
                  <a:cubicBezTo>
                    <a:pt x="0" y="71"/>
                    <a:pt x="1" y="80"/>
                    <a:pt x="6" y="84"/>
                  </a:cubicBezTo>
                  <a:cubicBezTo>
                    <a:pt x="9" y="88"/>
                    <a:pt x="15" y="89"/>
                    <a:pt x="19" y="86"/>
                  </a:cubicBezTo>
                  <a:cubicBezTo>
                    <a:pt x="27" y="104"/>
                    <a:pt x="36" y="120"/>
                    <a:pt x="36" y="141"/>
                  </a:cubicBezTo>
                  <a:cubicBezTo>
                    <a:pt x="31" y="147"/>
                    <a:pt x="25" y="154"/>
                    <a:pt x="20" y="161"/>
                  </a:cubicBezTo>
                  <a:cubicBezTo>
                    <a:pt x="19" y="161"/>
                    <a:pt x="20" y="162"/>
                    <a:pt x="20" y="162"/>
                  </a:cubicBezTo>
                  <a:cubicBezTo>
                    <a:pt x="34" y="150"/>
                    <a:pt x="46" y="138"/>
                    <a:pt x="56" y="124"/>
                  </a:cubicBezTo>
                  <a:cubicBezTo>
                    <a:pt x="65" y="119"/>
                    <a:pt x="73" y="115"/>
                    <a:pt x="82" y="114"/>
                  </a:cubicBezTo>
                  <a:cubicBezTo>
                    <a:pt x="89" y="113"/>
                    <a:pt x="96" y="113"/>
                    <a:pt x="103" y="112"/>
                  </a:cubicBezTo>
                  <a:cubicBezTo>
                    <a:pt x="104" y="113"/>
                    <a:pt x="105" y="115"/>
                    <a:pt x="107" y="116"/>
                  </a:cubicBezTo>
                  <a:cubicBezTo>
                    <a:pt x="106" y="117"/>
                    <a:pt x="106" y="117"/>
                    <a:pt x="107" y="118"/>
                  </a:cubicBezTo>
                  <a:cubicBezTo>
                    <a:pt x="113" y="123"/>
                    <a:pt x="122" y="122"/>
                    <a:pt x="125" y="114"/>
                  </a:cubicBezTo>
                  <a:cubicBezTo>
                    <a:pt x="127" y="108"/>
                    <a:pt x="126" y="98"/>
                    <a:pt x="121" y="93"/>
                  </a:cubicBezTo>
                  <a:cubicBezTo>
                    <a:pt x="114" y="88"/>
                    <a:pt x="103" y="91"/>
                    <a:pt x="102" y="99"/>
                  </a:cubicBezTo>
                  <a:cubicBezTo>
                    <a:pt x="101" y="102"/>
                    <a:pt x="101" y="105"/>
                    <a:pt x="102" y="108"/>
                  </a:cubicBezTo>
                  <a:cubicBezTo>
                    <a:pt x="88" y="107"/>
                    <a:pt x="72" y="111"/>
                    <a:pt x="61" y="118"/>
                  </a:cubicBezTo>
                  <a:cubicBezTo>
                    <a:pt x="71" y="104"/>
                    <a:pt x="80" y="89"/>
                    <a:pt x="88" y="73"/>
                  </a:cubicBezTo>
                  <a:cubicBezTo>
                    <a:pt x="88" y="73"/>
                    <a:pt x="88" y="73"/>
                    <a:pt x="88" y="73"/>
                  </a:cubicBezTo>
                  <a:cubicBezTo>
                    <a:pt x="101" y="64"/>
                    <a:pt x="115" y="61"/>
                    <a:pt x="129" y="57"/>
                  </a:cubicBezTo>
                  <a:cubicBezTo>
                    <a:pt x="132" y="60"/>
                    <a:pt x="138" y="61"/>
                    <a:pt x="142" y="60"/>
                  </a:cubicBezTo>
                  <a:cubicBezTo>
                    <a:pt x="147" y="57"/>
                    <a:pt x="152" y="51"/>
                    <a:pt x="151" y="45"/>
                  </a:cubicBezTo>
                  <a:close/>
                </a:path>
              </a:pathLst>
            </a:custGeom>
            <a:solidFill>
              <a:srgbClr val="21B37A"/>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54" name="Freeform 61"/>
            <p:cNvSpPr>
              <a:spLocks/>
            </p:cNvSpPr>
            <p:nvPr/>
          </p:nvSpPr>
          <p:spPr bwMode="auto">
            <a:xfrm flipH="1">
              <a:off x="5507059" y="2859925"/>
              <a:ext cx="703519" cy="386456"/>
            </a:xfrm>
            <a:custGeom>
              <a:avLst/>
              <a:gdLst>
                <a:gd name="T0" fmla="*/ 256 w 257"/>
                <a:gd name="T1" fmla="*/ 42 h 141"/>
                <a:gd name="T2" fmla="*/ 221 w 257"/>
                <a:gd name="T3" fmla="*/ 8 h 141"/>
                <a:gd name="T4" fmla="*/ 157 w 257"/>
                <a:gd name="T5" fmla="*/ 0 h 141"/>
                <a:gd name="T6" fmla="*/ 116 w 257"/>
                <a:gd name="T7" fmla="*/ 3 h 141"/>
                <a:gd name="T8" fmla="*/ 91 w 257"/>
                <a:gd name="T9" fmla="*/ 8 h 141"/>
                <a:gd name="T10" fmla="*/ 90 w 257"/>
                <a:gd name="T11" fmla="*/ 7 h 141"/>
                <a:gd name="T12" fmla="*/ 39 w 257"/>
                <a:gd name="T13" fmla="*/ 35 h 141"/>
                <a:gd name="T14" fmla="*/ 7 w 257"/>
                <a:gd name="T15" fmla="*/ 79 h 141"/>
                <a:gd name="T16" fmla="*/ 8 w 257"/>
                <a:gd name="T17" fmla="*/ 118 h 141"/>
                <a:gd name="T18" fmla="*/ 44 w 257"/>
                <a:gd name="T19" fmla="*/ 119 h 141"/>
                <a:gd name="T20" fmla="*/ 44 w 257"/>
                <a:gd name="T21" fmla="*/ 119 h 141"/>
                <a:gd name="T22" fmla="*/ 60 w 257"/>
                <a:gd name="T23" fmla="*/ 136 h 141"/>
                <a:gd name="T24" fmla="*/ 84 w 257"/>
                <a:gd name="T25" fmla="*/ 124 h 141"/>
                <a:gd name="T26" fmla="*/ 127 w 257"/>
                <a:gd name="T27" fmla="*/ 118 h 141"/>
                <a:gd name="T28" fmla="*/ 154 w 257"/>
                <a:gd name="T29" fmla="*/ 130 h 141"/>
                <a:gd name="T30" fmla="*/ 167 w 257"/>
                <a:gd name="T31" fmla="*/ 107 h 141"/>
                <a:gd name="T32" fmla="*/ 198 w 257"/>
                <a:gd name="T33" fmla="*/ 74 h 141"/>
                <a:gd name="T34" fmla="*/ 225 w 257"/>
                <a:gd name="T35" fmla="*/ 77 h 141"/>
                <a:gd name="T36" fmla="*/ 230 w 257"/>
                <a:gd name="T37" fmla="*/ 53 h 141"/>
                <a:gd name="T38" fmla="*/ 256 w 257"/>
                <a:gd name="T39" fmla="*/ 4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7" h="141">
                  <a:moveTo>
                    <a:pt x="256" y="42"/>
                  </a:moveTo>
                  <a:cubicBezTo>
                    <a:pt x="257" y="23"/>
                    <a:pt x="237" y="13"/>
                    <a:pt x="221" y="8"/>
                  </a:cubicBezTo>
                  <a:cubicBezTo>
                    <a:pt x="201" y="1"/>
                    <a:pt x="178" y="0"/>
                    <a:pt x="157" y="0"/>
                  </a:cubicBezTo>
                  <a:cubicBezTo>
                    <a:pt x="143" y="0"/>
                    <a:pt x="129" y="1"/>
                    <a:pt x="116" y="3"/>
                  </a:cubicBezTo>
                  <a:cubicBezTo>
                    <a:pt x="109" y="4"/>
                    <a:pt x="98" y="5"/>
                    <a:pt x="91" y="8"/>
                  </a:cubicBezTo>
                  <a:cubicBezTo>
                    <a:pt x="91" y="8"/>
                    <a:pt x="91" y="7"/>
                    <a:pt x="90" y="7"/>
                  </a:cubicBezTo>
                  <a:cubicBezTo>
                    <a:pt x="71" y="9"/>
                    <a:pt x="53" y="23"/>
                    <a:pt x="39" y="35"/>
                  </a:cubicBezTo>
                  <a:cubicBezTo>
                    <a:pt x="25" y="47"/>
                    <a:pt x="13" y="62"/>
                    <a:pt x="7" y="79"/>
                  </a:cubicBezTo>
                  <a:cubicBezTo>
                    <a:pt x="4" y="90"/>
                    <a:pt x="0" y="108"/>
                    <a:pt x="8" y="118"/>
                  </a:cubicBezTo>
                  <a:cubicBezTo>
                    <a:pt x="17" y="129"/>
                    <a:pt x="33" y="125"/>
                    <a:pt x="44" y="119"/>
                  </a:cubicBezTo>
                  <a:cubicBezTo>
                    <a:pt x="44" y="119"/>
                    <a:pt x="44" y="119"/>
                    <a:pt x="44" y="119"/>
                  </a:cubicBezTo>
                  <a:cubicBezTo>
                    <a:pt x="43" y="129"/>
                    <a:pt x="51" y="135"/>
                    <a:pt x="60" y="136"/>
                  </a:cubicBezTo>
                  <a:cubicBezTo>
                    <a:pt x="70" y="137"/>
                    <a:pt x="79" y="131"/>
                    <a:pt x="84" y="124"/>
                  </a:cubicBezTo>
                  <a:cubicBezTo>
                    <a:pt x="96" y="140"/>
                    <a:pt x="122" y="141"/>
                    <a:pt x="127" y="118"/>
                  </a:cubicBezTo>
                  <a:cubicBezTo>
                    <a:pt x="134" y="126"/>
                    <a:pt x="144" y="133"/>
                    <a:pt x="154" y="130"/>
                  </a:cubicBezTo>
                  <a:cubicBezTo>
                    <a:pt x="166" y="127"/>
                    <a:pt x="168" y="117"/>
                    <a:pt x="167" y="107"/>
                  </a:cubicBezTo>
                  <a:cubicBezTo>
                    <a:pt x="186" y="124"/>
                    <a:pt x="201" y="94"/>
                    <a:pt x="198" y="74"/>
                  </a:cubicBezTo>
                  <a:cubicBezTo>
                    <a:pt x="206" y="78"/>
                    <a:pt x="217" y="82"/>
                    <a:pt x="225" y="77"/>
                  </a:cubicBezTo>
                  <a:cubicBezTo>
                    <a:pt x="233" y="72"/>
                    <a:pt x="232" y="62"/>
                    <a:pt x="230" y="53"/>
                  </a:cubicBezTo>
                  <a:cubicBezTo>
                    <a:pt x="240" y="57"/>
                    <a:pt x="256" y="55"/>
                    <a:pt x="256" y="42"/>
                  </a:cubicBezTo>
                  <a:close/>
                </a:path>
              </a:pathLst>
            </a:custGeom>
            <a:solidFill>
              <a:srgbClr val="FF7862"/>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55" name="Freeform 62"/>
            <p:cNvSpPr>
              <a:spLocks/>
            </p:cNvSpPr>
            <p:nvPr/>
          </p:nvSpPr>
          <p:spPr bwMode="auto">
            <a:xfrm flipH="1">
              <a:off x="5650431" y="2849932"/>
              <a:ext cx="490127" cy="276515"/>
            </a:xfrm>
            <a:custGeom>
              <a:avLst/>
              <a:gdLst>
                <a:gd name="T0" fmla="*/ 163 w 179"/>
                <a:gd name="T1" fmla="*/ 15 h 101"/>
                <a:gd name="T2" fmla="*/ 64 w 179"/>
                <a:gd name="T3" fmla="*/ 6 h 101"/>
                <a:gd name="T4" fmla="*/ 62 w 179"/>
                <a:gd name="T5" fmla="*/ 9 h 101"/>
                <a:gd name="T6" fmla="*/ 2 w 179"/>
                <a:gd name="T7" fmla="*/ 71 h 101"/>
                <a:gd name="T8" fmla="*/ 11 w 179"/>
                <a:gd name="T9" fmla="*/ 94 h 101"/>
                <a:gd name="T10" fmla="*/ 37 w 179"/>
                <a:gd name="T11" fmla="*/ 85 h 101"/>
                <a:gd name="T12" fmla="*/ 68 w 179"/>
                <a:gd name="T13" fmla="*/ 78 h 101"/>
                <a:gd name="T14" fmla="*/ 106 w 179"/>
                <a:gd name="T15" fmla="*/ 70 h 101"/>
                <a:gd name="T16" fmla="*/ 132 w 179"/>
                <a:gd name="T17" fmla="*/ 53 h 101"/>
                <a:gd name="T18" fmla="*/ 152 w 179"/>
                <a:gd name="T19" fmla="*/ 38 h 101"/>
                <a:gd name="T20" fmla="*/ 172 w 179"/>
                <a:gd name="T21" fmla="*/ 36 h 101"/>
                <a:gd name="T22" fmla="*/ 163 w 179"/>
                <a:gd name="T23" fmla="*/ 1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101">
                  <a:moveTo>
                    <a:pt x="163" y="15"/>
                  </a:moveTo>
                  <a:cubicBezTo>
                    <a:pt x="133" y="0"/>
                    <a:pt x="97" y="4"/>
                    <a:pt x="64" y="6"/>
                  </a:cubicBezTo>
                  <a:cubicBezTo>
                    <a:pt x="63" y="6"/>
                    <a:pt x="62" y="8"/>
                    <a:pt x="62" y="9"/>
                  </a:cubicBezTo>
                  <a:cubicBezTo>
                    <a:pt x="37" y="22"/>
                    <a:pt x="10" y="41"/>
                    <a:pt x="2" y="71"/>
                  </a:cubicBezTo>
                  <a:cubicBezTo>
                    <a:pt x="0" y="80"/>
                    <a:pt x="1" y="90"/>
                    <a:pt x="11" y="94"/>
                  </a:cubicBezTo>
                  <a:cubicBezTo>
                    <a:pt x="20" y="98"/>
                    <a:pt x="31" y="91"/>
                    <a:pt x="37" y="85"/>
                  </a:cubicBezTo>
                  <a:cubicBezTo>
                    <a:pt x="43" y="101"/>
                    <a:pt x="60" y="90"/>
                    <a:pt x="68" y="78"/>
                  </a:cubicBezTo>
                  <a:cubicBezTo>
                    <a:pt x="81" y="94"/>
                    <a:pt x="107" y="92"/>
                    <a:pt x="106" y="70"/>
                  </a:cubicBezTo>
                  <a:cubicBezTo>
                    <a:pt x="119" y="80"/>
                    <a:pt x="137" y="66"/>
                    <a:pt x="132" y="53"/>
                  </a:cubicBezTo>
                  <a:cubicBezTo>
                    <a:pt x="143" y="58"/>
                    <a:pt x="156" y="49"/>
                    <a:pt x="152" y="38"/>
                  </a:cubicBezTo>
                  <a:cubicBezTo>
                    <a:pt x="159" y="40"/>
                    <a:pt x="167" y="41"/>
                    <a:pt x="172" y="36"/>
                  </a:cubicBezTo>
                  <a:cubicBezTo>
                    <a:pt x="179" y="29"/>
                    <a:pt x="169" y="18"/>
                    <a:pt x="163" y="15"/>
                  </a:cubicBezTo>
                  <a:close/>
                </a:path>
              </a:pathLst>
            </a:custGeom>
            <a:solidFill>
              <a:srgbClr val="FEC160"/>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56" name="Freeform 63"/>
            <p:cNvSpPr>
              <a:spLocks/>
            </p:cNvSpPr>
            <p:nvPr/>
          </p:nvSpPr>
          <p:spPr bwMode="auto">
            <a:xfrm flipH="1">
              <a:off x="5013596" y="2603399"/>
              <a:ext cx="466789" cy="409776"/>
            </a:xfrm>
            <a:custGeom>
              <a:avLst/>
              <a:gdLst>
                <a:gd name="T0" fmla="*/ 130 w 171"/>
                <a:gd name="T1" fmla="*/ 147 h 149"/>
                <a:gd name="T2" fmla="*/ 136 w 171"/>
                <a:gd name="T3" fmla="*/ 128 h 149"/>
                <a:gd name="T4" fmla="*/ 122 w 171"/>
                <a:gd name="T5" fmla="*/ 122 h 149"/>
                <a:gd name="T6" fmla="*/ 121 w 171"/>
                <a:gd name="T7" fmla="*/ 122 h 149"/>
                <a:gd name="T8" fmla="*/ 120 w 171"/>
                <a:gd name="T9" fmla="*/ 123 h 149"/>
                <a:gd name="T10" fmla="*/ 100 w 171"/>
                <a:gd name="T11" fmla="*/ 89 h 149"/>
                <a:gd name="T12" fmla="*/ 148 w 171"/>
                <a:gd name="T13" fmla="*/ 102 h 149"/>
                <a:gd name="T14" fmla="*/ 156 w 171"/>
                <a:gd name="T15" fmla="*/ 115 h 149"/>
                <a:gd name="T16" fmla="*/ 167 w 171"/>
                <a:gd name="T17" fmla="*/ 110 h 149"/>
                <a:gd name="T18" fmla="*/ 162 w 171"/>
                <a:gd name="T19" fmla="*/ 97 h 149"/>
                <a:gd name="T20" fmla="*/ 151 w 171"/>
                <a:gd name="T21" fmla="*/ 98 h 149"/>
                <a:gd name="T22" fmla="*/ 124 w 171"/>
                <a:gd name="T23" fmla="*/ 92 h 149"/>
                <a:gd name="T24" fmla="*/ 144 w 171"/>
                <a:gd name="T25" fmla="*/ 82 h 149"/>
                <a:gd name="T26" fmla="*/ 156 w 171"/>
                <a:gd name="T27" fmla="*/ 82 h 149"/>
                <a:gd name="T28" fmla="*/ 162 w 171"/>
                <a:gd name="T29" fmla="*/ 71 h 149"/>
                <a:gd name="T30" fmla="*/ 148 w 171"/>
                <a:gd name="T31" fmla="*/ 66 h 149"/>
                <a:gd name="T32" fmla="*/ 141 w 171"/>
                <a:gd name="T33" fmla="*/ 79 h 149"/>
                <a:gd name="T34" fmla="*/ 141 w 171"/>
                <a:gd name="T35" fmla="*/ 79 h 149"/>
                <a:gd name="T36" fmla="*/ 121 w 171"/>
                <a:gd name="T37" fmla="*/ 91 h 149"/>
                <a:gd name="T38" fmla="*/ 74 w 171"/>
                <a:gd name="T39" fmla="*/ 74 h 149"/>
                <a:gd name="T40" fmla="*/ 121 w 171"/>
                <a:gd name="T41" fmla="*/ 53 h 149"/>
                <a:gd name="T42" fmla="*/ 134 w 171"/>
                <a:gd name="T43" fmla="*/ 52 h 149"/>
                <a:gd name="T44" fmla="*/ 136 w 171"/>
                <a:gd name="T45" fmla="*/ 36 h 149"/>
                <a:gd name="T46" fmla="*/ 118 w 171"/>
                <a:gd name="T47" fmla="*/ 34 h 149"/>
                <a:gd name="T48" fmla="*/ 117 w 171"/>
                <a:gd name="T49" fmla="*/ 47 h 149"/>
                <a:gd name="T50" fmla="*/ 116 w 171"/>
                <a:gd name="T51" fmla="*/ 50 h 149"/>
                <a:gd name="T52" fmla="*/ 117 w 171"/>
                <a:gd name="T53" fmla="*/ 51 h 149"/>
                <a:gd name="T54" fmla="*/ 70 w 171"/>
                <a:gd name="T55" fmla="*/ 73 h 149"/>
                <a:gd name="T56" fmla="*/ 25 w 171"/>
                <a:gd name="T57" fmla="*/ 45 h 149"/>
                <a:gd name="T58" fmla="*/ 79 w 171"/>
                <a:gd name="T59" fmla="*/ 23 h 149"/>
                <a:gd name="T60" fmla="*/ 94 w 171"/>
                <a:gd name="T61" fmla="*/ 20 h 149"/>
                <a:gd name="T62" fmla="*/ 93 w 171"/>
                <a:gd name="T63" fmla="*/ 5 h 149"/>
                <a:gd name="T64" fmla="*/ 75 w 171"/>
                <a:gd name="T65" fmla="*/ 7 h 149"/>
                <a:gd name="T66" fmla="*/ 76 w 171"/>
                <a:gd name="T67" fmla="*/ 20 h 149"/>
                <a:gd name="T68" fmla="*/ 23 w 171"/>
                <a:gd name="T69" fmla="*/ 43 h 149"/>
                <a:gd name="T70" fmla="*/ 1 w 171"/>
                <a:gd name="T71" fmla="*/ 29 h 149"/>
                <a:gd name="T72" fmla="*/ 0 w 171"/>
                <a:gd name="T73" fmla="*/ 30 h 149"/>
                <a:gd name="T74" fmla="*/ 42 w 171"/>
                <a:gd name="T75" fmla="*/ 61 h 149"/>
                <a:gd name="T76" fmla="*/ 54 w 171"/>
                <a:gd name="T77" fmla="*/ 86 h 149"/>
                <a:gd name="T78" fmla="*/ 59 w 171"/>
                <a:gd name="T79" fmla="*/ 107 h 149"/>
                <a:gd name="T80" fmla="*/ 55 w 171"/>
                <a:gd name="T81" fmla="*/ 111 h 149"/>
                <a:gd name="T82" fmla="*/ 53 w 171"/>
                <a:gd name="T83" fmla="*/ 111 h 149"/>
                <a:gd name="T84" fmla="*/ 59 w 171"/>
                <a:gd name="T85" fmla="*/ 129 h 149"/>
                <a:gd name="T86" fmla="*/ 79 w 171"/>
                <a:gd name="T87" fmla="*/ 122 h 149"/>
                <a:gd name="T88" fmla="*/ 71 w 171"/>
                <a:gd name="T89" fmla="*/ 104 h 149"/>
                <a:gd name="T90" fmla="*/ 63 w 171"/>
                <a:gd name="T91" fmla="*/ 105 h 149"/>
                <a:gd name="T92" fmla="*/ 48 w 171"/>
                <a:gd name="T93" fmla="*/ 65 h 149"/>
                <a:gd name="T94" fmla="*/ 95 w 171"/>
                <a:gd name="T95" fmla="*/ 87 h 149"/>
                <a:gd name="T96" fmla="*/ 96 w 171"/>
                <a:gd name="T97" fmla="*/ 88 h 149"/>
                <a:gd name="T98" fmla="*/ 116 w 171"/>
                <a:gd name="T99" fmla="*/ 126 h 149"/>
                <a:gd name="T100" fmla="*/ 115 w 171"/>
                <a:gd name="T101" fmla="*/ 140 h 149"/>
                <a:gd name="T102" fmla="*/ 130 w 171"/>
                <a:gd name="T103" fmla="*/ 14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1" h="149">
                  <a:moveTo>
                    <a:pt x="130" y="147"/>
                  </a:moveTo>
                  <a:cubicBezTo>
                    <a:pt x="138" y="145"/>
                    <a:pt x="139" y="134"/>
                    <a:pt x="136" y="128"/>
                  </a:cubicBezTo>
                  <a:cubicBezTo>
                    <a:pt x="134" y="122"/>
                    <a:pt x="127" y="120"/>
                    <a:pt x="122" y="122"/>
                  </a:cubicBezTo>
                  <a:cubicBezTo>
                    <a:pt x="122" y="122"/>
                    <a:pt x="121" y="122"/>
                    <a:pt x="121" y="122"/>
                  </a:cubicBezTo>
                  <a:cubicBezTo>
                    <a:pt x="121" y="123"/>
                    <a:pt x="120" y="123"/>
                    <a:pt x="120" y="123"/>
                  </a:cubicBezTo>
                  <a:cubicBezTo>
                    <a:pt x="116" y="111"/>
                    <a:pt x="109" y="98"/>
                    <a:pt x="100" y="89"/>
                  </a:cubicBezTo>
                  <a:cubicBezTo>
                    <a:pt x="116" y="95"/>
                    <a:pt x="132" y="99"/>
                    <a:pt x="148" y="102"/>
                  </a:cubicBezTo>
                  <a:cubicBezTo>
                    <a:pt x="148" y="107"/>
                    <a:pt x="150" y="114"/>
                    <a:pt x="156" y="115"/>
                  </a:cubicBezTo>
                  <a:cubicBezTo>
                    <a:pt x="160" y="116"/>
                    <a:pt x="165" y="114"/>
                    <a:pt x="167" y="110"/>
                  </a:cubicBezTo>
                  <a:cubicBezTo>
                    <a:pt x="171" y="105"/>
                    <a:pt x="167" y="100"/>
                    <a:pt x="162" y="97"/>
                  </a:cubicBezTo>
                  <a:cubicBezTo>
                    <a:pt x="158" y="94"/>
                    <a:pt x="154" y="95"/>
                    <a:pt x="151" y="98"/>
                  </a:cubicBezTo>
                  <a:cubicBezTo>
                    <a:pt x="142" y="97"/>
                    <a:pt x="133" y="94"/>
                    <a:pt x="124" y="92"/>
                  </a:cubicBezTo>
                  <a:cubicBezTo>
                    <a:pt x="131" y="90"/>
                    <a:pt x="138" y="86"/>
                    <a:pt x="144" y="82"/>
                  </a:cubicBezTo>
                  <a:cubicBezTo>
                    <a:pt x="147" y="84"/>
                    <a:pt x="152" y="84"/>
                    <a:pt x="156" y="82"/>
                  </a:cubicBezTo>
                  <a:cubicBezTo>
                    <a:pt x="159" y="80"/>
                    <a:pt x="163" y="76"/>
                    <a:pt x="162" y="71"/>
                  </a:cubicBezTo>
                  <a:cubicBezTo>
                    <a:pt x="161" y="66"/>
                    <a:pt x="153" y="65"/>
                    <a:pt x="148" y="66"/>
                  </a:cubicBezTo>
                  <a:cubicBezTo>
                    <a:pt x="143" y="67"/>
                    <a:pt x="140" y="74"/>
                    <a:pt x="141" y="79"/>
                  </a:cubicBezTo>
                  <a:cubicBezTo>
                    <a:pt x="141" y="79"/>
                    <a:pt x="141" y="79"/>
                    <a:pt x="141" y="79"/>
                  </a:cubicBezTo>
                  <a:cubicBezTo>
                    <a:pt x="135" y="84"/>
                    <a:pt x="128" y="88"/>
                    <a:pt x="121" y="91"/>
                  </a:cubicBezTo>
                  <a:cubicBezTo>
                    <a:pt x="105" y="87"/>
                    <a:pt x="89" y="82"/>
                    <a:pt x="74" y="74"/>
                  </a:cubicBezTo>
                  <a:cubicBezTo>
                    <a:pt x="91" y="74"/>
                    <a:pt x="108" y="64"/>
                    <a:pt x="121" y="53"/>
                  </a:cubicBezTo>
                  <a:cubicBezTo>
                    <a:pt x="125" y="56"/>
                    <a:pt x="130" y="56"/>
                    <a:pt x="134" y="52"/>
                  </a:cubicBezTo>
                  <a:cubicBezTo>
                    <a:pt x="138" y="48"/>
                    <a:pt x="139" y="41"/>
                    <a:pt x="136" y="36"/>
                  </a:cubicBezTo>
                  <a:cubicBezTo>
                    <a:pt x="132" y="32"/>
                    <a:pt x="123" y="29"/>
                    <a:pt x="118" y="34"/>
                  </a:cubicBezTo>
                  <a:cubicBezTo>
                    <a:pt x="116" y="38"/>
                    <a:pt x="115" y="43"/>
                    <a:pt x="117" y="47"/>
                  </a:cubicBezTo>
                  <a:cubicBezTo>
                    <a:pt x="116" y="48"/>
                    <a:pt x="116" y="49"/>
                    <a:pt x="116" y="50"/>
                  </a:cubicBezTo>
                  <a:cubicBezTo>
                    <a:pt x="117" y="50"/>
                    <a:pt x="117" y="50"/>
                    <a:pt x="117" y="51"/>
                  </a:cubicBezTo>
                  <a:cubicBezTo>
                    <a:pt x="103" y="61"/>
                    <a:pt x="89" y="71"/>
                    <a:pt x="70" y="73"/>
                  </a:cubicBezTo>
                  <a:cubicBezTo>
                    <a:pt x="54" y="65"/>
                    <a:pt x="39" y="55"/>
                    <a:pt x="25" y="45"/>
                  </a:cubicBezTo>
                  <a:cubicBezTo>
                    <a:pt x="43" y="45"/>
                    <a:pt x="64" y="34"/>
                    <a:pt x="79" y="23"/>
                  </a:cubicBezTo>
                  <a:cubicBezTo>
                    <a:pt x="84" y="26"/>
                    <a:pt x="91" y="24"/>
                    <a:pt x="94" y="20"/>
                  </a:cubicBezTo>
                  <a:cubicBezTo>
                    <a:pt x="97" y="15"/>
                    <a:pt x="96" y="9"/>
                    <a:pt x="93" y="5"/>
                  </a:cubicBezTo>
                  <a:cubicBezTo>
                    <a:pt x="88" y="0"/>
                    <a:pt x="80" y="2"/>
                    <a:pt x="75" y="7"/>
                  </a:cubicBezTo>
                  <a:cubicBezTo>
                    <a:pt x="72" y="11"/>
                    <a:pt x="72" y="16"/>
                    <a:pt x="76" y="20"/>
                  </a:cubicBezTo>
                  <a:cubicBezTo>
                    <a:pt x="58" y="30"/>
                    <a:pt x="43" y="41"/>
                    <a:pt x="23" y="43"/>
                  </a:cubicBezTo>
                  <a:cubicBezTo>
                    <a:pt x="15" y="39"/>
                    <a:pt x="8" y="34"/>
                    <a:pt x="1" y="29"/>
                  </a:cubicBezTo>
                  <a:cubicBezTo>
                    <a:pt x="0" y="29"/>
                    <a:pt x="0" y="29"/>
                    <a:pt x="0" y="30"/>
                  </a:cubicBezTo>
                  <a:cubicBezTo>
                    <a:pt x="13" y="42"/>
                    <a:pt x="27" y="52"/>
                    <a:pt x="42" y="61"/>
                  </a:cubicBezTo>
                  <a:cubicBezTo>
                    <a:pt x="47" y="69"/>
                    <a:pt x="52" y="77"/>
                    <a:pt x="54" y="86"/>
                  </a:cubicBezTo>
                  <a:cubicBezTo>
                    <a:pt x="56" y="93"/>
                    <a:pt x="57" y="100"/>
                    <a:pt x="59" y="107"/>
                  </a:cubicBezTo>
                  <a:cubicBezTo>
                    <a:pt x="57" y="108"/>
                    <a:pt x="56" y="109"/>
                    <a:pt x="55" y="111"/>
                  </a:cubicBezTo>
                  <a:cubicBezTo>
                    <a:pt x="54" y="110"/>
                    <a:pt x="54" y="110"/>
                    <a:pt x="53" y="111"/>
                  </a:cubicBezTo>
                  <a:cubicBezTo>
                    <a:pt x="49" y="118"/>
                    <a:pt x="51" y="127"/>
                    <a:pt x="59" y="129"/>
                  </a:cubicBezTo>
                  <a:cubicBezTo>
                    <a:pt x="66" y="130"/>
                    <a:pt x="75" y="128"/>
                    <a:pt x="79" y="122"/>
                  </a:cubicBezTo>
                  <a:cubicBezTo>
                    <a:pt x="83" y="115"/>
                    <a:pt x="80" y="105"/>
                    <a:pt x="71" y="104"/>
                  </a:cubicBezTo>
                  <a:cubicBezTo>
                    <a:pt x="68" y="104"/>
                    <a:pt x="66" y="104"/>
                    <a:pt x="63" y="105"/>
                  </a:cubicBezTo>
                  <a:cubicBezTo>
                    <a:pt x="62" y="91"/>
                    <a:pt x="57" y="76"/>
                    <a:pt x="48" y="65"/>
                  </a:cubicBezTo>
                  <a:cubicBezTo>
                    <a:pt x="63" y="74"/>
                    <a:pt x="79" y="81"/>
                    <a:pt x="95" y="87"/>
                  </a:cubicBezTo>
                  <a:cubicBezTo>
                    <a:pt x="95" y="88"/>
                    <a:pt x="95" y="88"/>
                    <a:pt x="96" y="88"/>
                  </a:cubicBezTo>
                  <a:cubicBezTo>
                    <a:pt x="106" y="99"/>
                    <a:pt x="111" y="112"/>
                    <a:pt x="116" y="126"/>
                  </a:cubicBezTo>
                  <a:cubicBezTo>
                    <a:pt x="113" y="130"/>
                    <a:pt x="113" y="135"/>
                    <a:pt x="115" y="140"/>
                  </a:cubicBezTo>
                  <a:cubicBezTo>
                    <a:pt x="118" y="145"/>
                    <a:pt x="124" y="149"/>
                    <a:pt x="130" y="147"/>
                  </a:cubicBezTo>
                  <a:close/>
                </a:path>
              </a:pathLst>
            </a:custGeom>
            <a:solidFill>
              <a:srgbClr val="FEC160"/>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57" name="Freeform 64"/>
            <p:cNvSpPr>
              <a:spLocks/>
            </p:cNvSpPr>
            <p:nvPr/>
          </p:nvSpPr>
          <p:spPr bwMode="auto">
            <a:xfrm flipH="1">
              <a:off x="2569623" y="1757194"/>
              <a:ext cx="1053610" cy="589677"/>
            </a:xfrm>
            <a:custGeom>
              <a:avLst/>
              <a:gdLst>
                <a:gd name="T0" fmla="*/ 309 w 384"/>
                <a:gd name="T1" fmla="*/ 175 h 214"/>
                <a:gd name="T2" fmla="*/ 254 w 384"/>
                <a:gd name="T3" fmla="*/ 134 h 214"/>
                <a:gd name="T4" fmla="*/ 204 w 384"/>
                <a:gd name="T5" fmla="*/ 129 h 214"/>
                <a:gd name="T6" fmla="*/ 186 w 384"/>
                <a:gd name="T7" fmla="*/ 130 h 214"/>
                <a:gd name="T8" fmla="*/ 220 w 384"/>
                <a:gd name="T9" fmla="*/ 112 h 214"/>
                <a:gd name="T10" fmla="*/ 220 w 384"/>
                <a:gd name="T11" fmla="*/ 111 h 214"/>
                <a:gd name="T12" fmla="*/ 221 w 384"/>
                <a:gd name="T13" fmla="*/ 112 h 214"/>
                <a:gd name="T14" fmla="*/ 222 w 384"/>
                <a:gd name="T15" fmla="*/ 112 h 214"/>
                <a:gd name="T16" fmla="*/ 353 w 384"/>
                <a:gd name="T17" fmla="*/ 93 h 214"/>
                <a:gd name="T18" fmla="*/ 380 w 384"/>
                <a:gd name="T19" fmla="*/ 57 h 214"/>
                <a:gd name="T20" fmla="*/ 359 w 384"/>
                <a:gd name="T21" fmla="*/ 19 h 214"/>
                <a:gd name="T22" fmla="*/ 271 w 384"/>
                <a:gd name="T23" fmla="*/ 32 h 214"/>
                <a:gd name="T24" fmla="*/ 220 w 384"/>
                <a:gd name="T25" fmla="*/ 109 h 214"/>
                <a:gd name="T26" fmla="*/ 219 w 384"/>
                <a:gd name="T27" fmla="*/ 109 h 214"/>
                <a:gd name="T28" fmla="*/ 171 w 384"/>
                <a:gd name="T29" fmla="*/ 131 h 214"/>
                <a:gd name="T30" fmla="*/ 117 w 384"/>
                <a:gd name="T31" fmla="*/ 153 h 214"/>
                <a:gd name="T32" fmla="*/ 1 w 384"/>
                <a:gd name="T33" fmla="*/ 160 h 214"/>
                <a:gd name="T34" fmla="*/ 1 w 384"/>
                <a:gd name="T35" fmla="*/ 161 h 214"/>
                <a:gd name="T36" fmla="*/ 112 w 384"/>
                <a:gd name="T37" fmla="*/ 159 h 214"/>
                <a:gd name="T38" fmla="*/ 167 w 384"/>
                <a:gd name="T39" fmla="*/ 138 h 214"/>
                <a:gd name="T40" fmla="*/ 174 w 384"/>
                <a:gd name="T41" fmla="*/ 135 h 214"/>
                <a:gd name="T42" fmla="*/ 238 w 384"/>
                <a:gd name="T43" fmla="*/ 204 h 214"/>
                <a:gd name="T44" fmla="*/ 309 w 384"/>
                <a:gd name="T45" fmla="*/ 175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4" h="214">
                  <a:moveTo>
                    <a:pt x="309" y="175"/>
                  </a:moveTo>
                  <a:cubicBezTo>
                    <a:pt x="314" y="149"/>
                    <a:pt x="272" y="138"/>
                    <a:pt x="254" y="134"/>
                  </a:cubicBezTo>
                  <a:cubicBezTo>
                    <a:pt x="238" y="130"/>
                    <a:pt x="221" y="129"/>
                    <a:pt x="204" y="129"/>
                  </a:cubicBezTo>
                  <a:cubicBezTo>
                    <a:pt x="198" y="129"/>
                    <a:pt x="192" y="129"/>
                    <a:pt x="186" y="130"/>
                  </a:cubicBezTo>
                  <a:cubicBezTo>
                    <a:pt x="198" y="124"/>
                    <a:pt x="209" y="118"/>
                    <a:pt x="220" y="112"/>
                  </a:cubicBezTo>
                  <a:cubicBezTo>
                    <a:pt x="220" y="112"/>
                    <a:pt x="220" y="111"/>
                    <a:pt x="220" y="111"/>
                  </a:cubicBezTo>
                  <a:cubicBezTo>
                    <a:pt x="220" y="111"/>
                    <a:pt x="221" y="112"/>
                    <a:pt x="221" y="112"/>
                  </a:cubicBezTo>
                  <a:cubicBezTo>
                    <a:pt x="221" y="112"/>
                    <a:pt x="221" y="112"/>
                    <a:pt x="222" y="112"/>
                  </a:cubicBezTo>
                  <a:cubicBezTo>
                    <a:pt x="267" y="120"/>
                    <a:pt x="314" y="120"/>
                    <a:pt x="353" y="93"/>
                  </a:cubicBezTo>
                  <a:cubicBezTo>
                    <a:pt x="365" y="84"/>
                    <a:pt x="377" y="72"/>
                    <a:pt x="380" y="57"/>
                  </a:cubicBezTo>
                  <a:cubicBezTo>
                    <a:pt x="384" y="40"/>
                    <a:pt x="372" y="27"/>
                    <a:pt x="359" y="19"/>
                  </a:cubicBezTo>
                  <a:cubicBezTo>
                    <a:pt x="331" y="0"/>
                    <a:pt x="296" y="14"/>
                    <a:pt x="271" y="32"/>
                  </a:cubicBezTo>
                  <a:cubicBezTo>
                    <a:pt x="248" y="50"/>
                    <a:pt x="223" y="79"/>
                    <a:pt x="220" y="109"/>
                  </a:cubicBezTo>
                  <a:cubicBezTo>
                    <a:pt x="220" y="109"/>
                    <a:pt x="220" y="109"/>
                    <a:pt x="219" y="109"/>
                  </a:cubicBezTo>
                  <a:cubicBezTo>
                    <a:pt x="202" y="115"/>
                    <a:pt x="187" y="124"/>
                    <a:pt x="171" y="131"/>
                  </a:cubicBezTo>
                  <a:cubicBezTo>
                    <a:pt x="153" y="139"/>
                    <a:pt x="135" y="147"/>
                    <a:pt x="117" y="153"/>
                  </a:cubicBezTo>
                  <a:cubicBezTo>
                    <a:pt x="78" y="165"/>
                    <a:pt x="41" y="166"/>
                    <a:pt x="1" y="160"/>
                  </a:cubicBezTo>
                  <a:cubicBezTo>
                    <a:pt x="0" y="160"/>
                    <a:pt x="0" y="161"/>
                    <a:pt x="1" y="161"/>
                  </a:cubicBezTo>
                  <a:cubicBezTo>
                    <a:pt x="37" y="173"/>
                    <a:pt x="76" y="169"/>
                    <a:pt x="112" y="159"/>
                  </a:cubicBezTo>
                  <a:cubicBezTo>
                    <a:pt x="131" y="153"/>
                    <a:pt x="149" y="146"/>
                    <a:pt x="167" y="138"/>
                  </a:cubicBezTo>
                  <a:cubicBezTo>
                    <a:pt x="169" y="137"/>
                    <a:pt x="172" y="136"/>
                    <a:pt x="174" y="135"/>
                  </a:cubicBezTo>
                  <a:cubicBezTo>
                    <a:pt x="180" y="167"/>
                    <a:pt x="209" y="193"/>
                    <a:pt x="238" y="204"/>
                  </a:cubicBezTo>
                  <a:cubicBezTo>
                    <a:pt x="263" y="214"/>
                    <a:pt x="302" y="206"/>
                    <a:pt x="309" y="175"/>
                  </a:cubicBezTo>
                  <a:close/>
                </a:path>
              </a:pathLst>
            </a:custGeom>
            <a:solidFill>
              <a:srgbClr val="21B37A"/>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58" name="任意多边形 62"/>
            <p:cNvSpPr>
              <a:spLocks/>
            </p:cNvSpPr>
            <p:nvPr/>
          </p:nvSpPr>
          <p:spPr bwMode="auto">
            <a:xfrm flipH="1">
              <a:off x="2279546" y="2150313"/>
              <a:ext cx="3967707" cy="603004"/>
            </a:xfrm>
            <a:custGeom>
              <a:avLst/>
              <a:gdLst>
                <a:gd name="connsiteX0" fmla="*/ 3967738 w 3967738"/>
                <a:gd name="connsiteY0" fmla="*/ 521937 h 601386"/>
                <a:gd name="connsiteX1" fmla="*/ 3926548 w 3967738"/>
                <a:gd name="connsiteY1" fmla="*/ 522431 h 601386"/>
                <a:gd name="connsiteX2" fmla="*/ 3936569 w 3967738"/>
                <a:gd name="connsiteY2" fmla="*/ 524836 h 601386"/>
                <a:gd name="connsiteX3" fmla="*/ 2324394 w 3967738"/>
                <a:gd name="connsiteY3" fmla="*/ 597 h 601386"/>
                <a:gd name="connsiteX4" fmla="*/ 2224728 w 3967738"/>
                <a:gd name="connsiteY4" fmla="*/ 1214 h 601386"/>
                <a:gd name="connsiteX5" fmla="*/ 2092403 w 3967738"/>
                <a:gd name="connsiteY5" fmla="*/ 12310 h 601386"/>
                <a:gd name="connsiteX6" fmla="*/ 1640184 w 3967738"/>
                <a:gd name="connsiteY6" fmla="*/ 119657 h 601386"/>
                <a:gd name="connsiteX7" fmla="*/ 1261964 w 3967738"/>
                <a:gd name="connsiteY7" fmla="*/ 290310 h 601386"/>
                <a:gd name="connsiteX8" fmla="*/ 1256483 w 3967738"/>
                <a:gd name="connsiteY8" fmla="*/ 290310 h 601386"/>
                <a:gd name="connsiteX9" fmla="*/ 294490 w 3967738"/>
                <a:gd name="connsiteY9" fmla="*/ 576567 h 601386"/>
                <a:gd name="connsiteX10" fmla="*/ 91890 w 3967738"/>
                <a:gd name="connsiteY10" fmla="*/ 524270 h 601386"/>
                <a:gd name="connsiteX11" fmla="*/ 0 w 3967738"/>
                <a:gd name="connsiteY11" fmla="*/ 486802 h 601386"/>
                <a:gd name="connsiteX12" fmla="*/ 0 w 3967738"/>
                <a:gd name="connsiteY12" fmla="*/ 500852 h 601386"/>
                <a:gd name="connsiteX13" fmla="*/ 77716 w 3967738"/>
                <a:gd name="connsiteY13" fmla="*/ 534635 h 601386"/>
                <a:gd name="connsiteX14" fmla="*/ 554858 w 3967738"/>
                <a:gd name="connsiteY14" fmla="*/ 593082 h 601386"/>
                <a:gd name="connsiteX15" fmla="*/ 1248261 w 3967738"/>
                <a:gd name="connsiteY15" fmla="*/ 306825 h 601386"/>
                <a:gd name="connsiteX16" fmla="*/ 1725146 w 3967738"/>
                <a:gd name="connsiteY16" fmla="*/ 108647 h 601386"/>
                <a:gd name="connsiteX17" fmla="*/ 2265068 w 3967738"/>
                <a:gd name="connsiteY17" fmla="*/ 15063 h 601386"/>
                <a:gd name="connsiteX18" fmla="*/ 2788546 w 3967738"/>
                <a:gd name="connsiteY18" fmla="*/ 125161 h 601386"/>
                <a:gd name="connsiteX19" fmla="*/ 3210617 w 3967738"/>
                <a:gd name="connsiteY19" fmla="*/ 345359 h 601386"/>
                <a:gd name="connsiteX20" fmla="*/ 3396815 w 3967738"/>
                <a:gd name="connsiteY20" fmla="*/ 433438 h 601386"/>
                <a:gd name="connsiteX21" fmla="*/ 3539265 w 3967738"/>
                <a:gd name="connsiteY21" fmla="*/ 481084 h 601386"/>
                <a:gd name="connsiteX22" fmla="*/ 3542119 w 3967738"/>
                <a:gd name="connsiteY22" fmla="*/ 466814 h 601386"/>
                <a:gd name="connsiteX23" fmla="*/ 3484689 w 3967738"/>
                <a:gd name="connsiteY23" fmla="*/ 449953 h 601386"/>
                <a:gd name="connsiteX24" fmla="*/ 3051655 w 3967738"/>
                <a:gd name="connsiteY24" fmla="*/ 240765 h 601386"/>
                <a:gd name="connsiteX25" fmla="*/ 2618621 w 3967738"/>
                <a:gd name="connsiteY25" fmla="*/ 45340 h 601386"/>
                <a:gd name="connsiteX26" fmla="*/ 2324394 w 3967738"/>
                <a:gd name="connsiteY26" fmla="*/ 597 h 60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7738" h="601386">
                  <a:moveTo>
                    <a:pt x="3967738" y="521937"/>
                  </a:moveTo>
                  <a:lnTo>
                    <a:pt x="3926548" y="522431"/>
                  </a:lnTo>
                  <a:lnTo>
                    <a:pt x="3936569" y="524836"/>
                  </a:lnTo>
                  <a:close/>
                  <a:moveTo>
                    <a:pt x="2324394" y="597"/>
                  </a:moveTo>
                  <a:cubicBezTo>
                    <a:pt x="2291196" y="-383"/>
                    <a:pt x="2257938" y="-141"/>
                    <a:pt x="2224728" y="1214"/>
                  </a:cubicBezTo>
                  <a:cubicBezTo>
                    <a:pt x="2180448" y="3021"/>
                    <a:pt x="2136254" y="6805"/>
                    <a:pt x="2092403" y="12310"/>
                  </a:cubicBezTo>
                  <a:cubicBezTo>
                    <a:pt x="1938922" y="31577"/>
                    <a:pt x="1785442" y="70112"/>
                    <a:pt x="1640184" y="119657"/>
                  </a:cubicBezTo>
                  <a:cubicBezTo>
                    <a:pt x="1511370" y="166449"/>
                    <a:pt x="1379815" y="218746"/>
                    <a:pt x="1261964" y="290310"/>
                  </a:cubicBezTo>
                  <a:cubicBezTo>
                    <a:pt x="1261964" y="290310"/>
                    <a:pt x="1259224" y="290310"/>
                    <a:pt x="1256483" y="290310"/>
                  </a:cubicBezTo>
                  <a:cubicBezTo>
                    <a:pt x="960485" y="447201"/>
                    <a:pt x="645302" y="628864"/>
                    <a:pt x="294490" y="576567"/>
                  </a:cubicBezTo>
                  <a:cubicBezTo>
                    <a:pt x="224601" y="566245"/>
                    <a:pt x="157282" y="548010"/>
                    <a:pt x="91890" y="524270"/>
                  </a:cubicBezTo>
                  <a:lnTo>
                    <a:pt x="0" y="486802"/>
                  </a:lnTo>
                  <a:lnTo>
                    <a:pt x="0" y="500852"/>
                  </a:lnTo>
                  <a:lnTo>
                    <a:pt x="77716" y="534635"/>
                  </a:lnTo>
                  <a:cubicBezTo>
                    <a:pt x="230596" y="590501"/>
                    <a:pt x="390414" y="615790"/>
                    <a:pt x="554858" y="593082"/>
                  </a:cubicBezTo>
                  <a:cubicBezTo>
                    <a:pt x="804264" y="557300"/>
                    <a:pt x="1034485" y="433438"/>
                    <a:pt x="1248261" y="306825"/>
                  </a:cubicBezTo>
                  <a:cubicBezTo>
                    <a:pt x="1404482" y="229755"/>
                    <a:pt x="1557962" y="160944"/>
                    <a:pt x="1725146" y="108647"/>
                  </a:cubicBezTo>
                  <a:cubicBezTo>
                    <a:pt x="1900552" y="56350"/>
                    <a:pt x="2081440" y="17815"/>
                    <a:pt x="2265068" y="15063"/>
                  </a:cubicBezTo>
                  <a:cubicBezTo>
                    <a:pt x="2445956" y="12310"/>
                    <a:pt x="2624103" y="53597"/>
                    <a:pt x="2788546" y="125161"/>
                  </a:cubicBezTo>
                  <a:cubicBezTo>
                    <a:pt x="2933804" y="188468"/>
                    <a:pt x="3070840" y="271043"/>
                    <a:pt x="3210617" y="345359"/>
                  </a:cubicBezTo>
                  <a:cubicBezTo>
                    <a:pt x="3270913" y="377701"/>
                    <a:pt x="3333093" y="407462"/>
                    <a:pt x="3396815" y="433438"/>
                  </a:cubicBezTo>
                  <a:lnTo>
                    <a:pt x="3539265" y="481084"/>
                  </a:lnTo>
                  <a:lnTo>
                    <a:pt x="3542119" y="466814"/>
                  </a:lnTo>
                  <a:lnTo>
                    <a:pt x="3484689" y="449953"/>
                  </a:lnTo>
                  <a:cubicBezTo>
                    <a:pt x="3331209" y="400409"/>
                    <a:pt x="3191432" y="317835"/>
                    <a:pt x="3051655" y="240765"/>
                  </a:cubicBezTo>
                  <a:cubicBezTo>
                    <a:pt x="2911878" y="163696"/>
                    <a:pt x="2772102" y="92132"/>
                    <a:pt x="2618621" y="45340"/>
                  </a:cubicBezTo>
                  <a:cubicBezTo>
                    <a:pt x="2523038" y="17472"/>
                    <a:pt x="2423987" y="3537"/>
                    <a:pt x="2324394" y="597"/>
                  </a:cubicBezTo>
                  <a:close/>
                </a:path>
              </a:pathLst>
            </a:custGeom>
            <a:solidFill>
              <a:srgbClr val="B3AE33"/>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59" name="Freeform 68"/>
            <p:cNvSpPr>
              <a:spLocks/>
            </p:cNvSpPr>
            <p:nvPr/>
          </p:nvSpPr>
          <p:spPr bwMode="auto">
            <a:xfrm flipH="1">
              <a:off x="5797136" y="2693349"/>
              <a:ext cx="306747" cy="333152"/>
            </a:xfrm>
            <a:custGeom>
              <a:avLst/>
              <a:gdLst>
                <a:gd name="T0" fmla="*/ 109 w 111"/>
                <a:gd name="T1" fmla="*/ 75 h 121"/>
                <a:gd name="T2" fmla="*/ 49 w 111"/>
                <a:gd name="T3" fmla="*/ 63 h 121"/>
                <a:gd name="T4" fmla="*/ 3 w 111"/>
                <a:gd name="T5" fmla="*/ 0 h 121"/>
                <a:gd name="T6" fmla="*/ 0 w 111"/>
                <a:gd name="T7" fmla="*/ 2 h 121"/>
                <a:gd name="T8" fmla="*/ 46 w 111"/>
                <a:gd name="T9" fmla="*/ 64 h 121"/>
                <a:gd name="T10" fmla="*/ 5 w 111"/>
                <a:gd name="T11" fmla="*/ 111 h 121"/>
                <a:gd name="T12" fmla="*/ 6 w 111"/>
                <a:gd name="T13" fmla="*/ 112 h 121"/>
                <a:gd name="T14" fmla="*/ 38 w 111"/>
                <a:gd name="T15" fmla="*/ 109 h 121"/>
                <a:gd name="T16" fmla="*/ 38 w 111"/>
                <a:gd name="T17" fmla="*/ 109 h 121"/>
                <a:gd name="T18" fmla="*/ 53 w 111"/>
                <a:gd name="T19" fmla="*/ 114 h 121"/>
                <a:gd name="T20" fmla="*/ 65 w 111"/>
                <a:gd name="T21" fmla="*/ 100 h 121"/>
                <a:gd name="T22" fmla="*/ 81 w 111"/>
                <a:gd name="T23" fmla="*/ 104 h 121"/>
                <a:gd name="T24" fmla="*/ 89 w 111"/>
                <a:gd name="T25" fmla="*/ 90 h 121"/>
                <a:gd name="T26" fmla="*/ 106 w 111"/>
                <a:gd name="T27" fmla="*/ 89 h 121"/>
                <a:gd name="T28" fmla="*/ 109 w 111"/>
                <a:gd name="T29" fmla="*/ 7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 h="121">
                  <a:moveTo>
                    <a:pt x="109" y="75"/>
                  </a:moveTo>
                  <a:cubicBezTo>
                    <a:pt x="101" y="53"/>
                    <a:pt x="66" y="58"/>
                    <a:pt x="49" y="63"/>
                  </a:cubicBezTo>
                  <a:cubicBezTo>
                    <a:pt x="41" y="38"/>
                    <a:pt x="21" y="18"/>
                    <a:pt x="3" y="0"/>
                  </a:cubicBezTo>
                  <a:cubicBezTo>
                    <a:pt x="2" y="0"/>
                    <a:pt x="1" y="1"/>
                    <a:pt x="0" y="2"/>
                  </a:cubicBezTo>
                  <a:cubicBezTo>
                    <a:pt x="18" y="21"/>
                    <a:pt x="35" y="40"/>
                    <a:pt x="46" y="64"/>
                  </a:cubicBezTo>
                  <a:cubicBezTo>
                    <a:pt x="28" y="72"/>
                    <a:pt x="6" y="89"/>
                    <a:pt x="5" y="111"/>
                  </a:cubicBezTo>
                  <a:cubicBezTo>
                    <a:pt x="5" y="111"/>
                    <a:pt x="5" y="112"/>
                    <a:pt x="6" y="112"/>
                  </a:cubicBezTo>
                  <a:cubicBezTo>
                    <a:pt x="14" y="121"/>
                    <a:pt x="31" y="117"/>
                    <a:pt x="38" y="109"/>
                  </a:cubicBezTo>
                  <a:cubicBezTo>
                    <a:pt x="38" y="109"/>
                    <a:pt x="38" y="109"/>
                    <a:pt x="38" y="109"/>
                  </a:cubicBezTo>
                  <a:cubicBezTo>
                    <a:pt x="41" y="114"/>
                    <a:pt x="47" y="117"/>
                    <a:pt x="53" y="114"/>
                  </a:cubicBezTo>
                  <a:cubicBezTo>
                    <a:pt x="58" y="111"/>
                    <a:pt x="64" y="106"/>
                    <a:pt x="65" y="100"/>
                  </a:cubicBezTo>
                  <a:cubicBezTo>
                    <a:pt x="70" y="103"/>
                    <a:pt x="75" y="106"/>
                    <a:pt x="81" y="104"/>
                  </a:cubicBezTo>
                  <a:cubicBezTo>
                    <a:pt x="86" y="101"/>
                    <a:pt x="89" y="96"/>
                    <a:pt x="89" y="90"/>
                  </a:cubicBezTo>
                  <a:cubicBezTo>
                    <a:pt x="95" y="93"/>
                    <a:pt x="101" y="93"/>
                    <a:pt x="106" y="89"/>
                  </a:cubicBezTo>
                  <a:cubicBezTo>
                    <a:pt x="110" y="86"/>
                    <a:pt x="111" y="79"/>
                    <a:pt x="109" y="75"/>
                  </a:cubicBezTo>
                  <a:close/>
                </a:path>
              </a:pathLst>
            </a:custGeom>
            <a:solidFill>
              <a:srgbClr val="FF7862"/>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60" name="Freeform 69"/>
            <p:cNvSpPr>
              <a:spLocks/>
            </p:cNvSpPr>
            <p:nvPr/>
          </p:nvSpPr>
          <p:spPr bwMode="auto">
            <a:xfrm flipH="1">
              <a:off x="4696847" y="1980405"/>
              <a:ext cx="493463" cy="573021"/>
            </a:xfrm>
            <a:custGeom>
              <a:avLst/>
              <a:gdLst>
                <a:gd name="T0" fmla="*/ 175 w 180"/>
                <a:gd name="T1" fmla="*/ 36 h 208"/>
                <a:gd name="T2" fmla="*/ 159 w 180"/>
                <a:gd name="T3" fmla="*/ 35 h 208"/>
                <a:gd name="T4" fmla="*/ 151 w 180"/>
                <a:gd name="T5" fmla="*/ 21 h 208"/>
                <a:gd name="T6" fmla="*/ 135 w 180"/>
                <a:gd name="T7" fmla="*/ 24 h 208"/>
                <a:gd name="T8" fmla="*/ 124 w 180"/>
                <a:gd name="T9" fmla="*/ 10 h 208"/>
                <a:gd name="T10" fmla="*/ 109 w 180"/>
                <a:gd name="T11" fmla="*/ 14 h 208"/>
                <a:gd name="T12" fmla="*/ 108 w 180"/>
                <a:gd name="T13" fmla="*/ 14 h 208"/>
                <a:gd name="T14" fmla="*/ 76 w 180"/>
                <a:gd name="T15" fmla="*/ 10 h 208"/>
                <a:gd name="T16" fmla="*/ 75 w 180"/>
                <a:gd name="T17" fmla="*/ 11 h 208"/>
                <a:gd name="T18" fmla="*/ 115 w 180"/>
                <a:gd name="T19" fmla="*/ 59 h 208"/>
                <a:gd name="T20" fmla="*/ 46 w 180"/>
                <a:gd name="T21" fmla="*/ 138 h 208"/>
                <a:gd name="T22" fmla="*/ 0 w 180"/>
                <a:gd name="T23" fmla="*/ 208 h 208"/>
                <a:gd name="T24" fmla="*/ 0 w 180"/>
                <a:gd name="T25" fmla="*/ 208 h 208"/>
                <a:gd name="T26" fmla="*/ 1 w 180"/>
                <a:gd name="T27" fmla="*/ 208 h 208"/>
                <a:gd name="T28" fmla="*/ 2 w 180"/>
                <a:gd name="T29" fmla="*/ 207 h 208"/>
                <a:gd name="T30" fmla="*/ 4 w 180"/>
                <a:gd name="T31" fmla="*/ 206 h 208"/>
                <a:gd name="T32" fmla="*/ 58 w 180"/>
                <a:gd name="T33" fmla="*/ 131 h 208"/>
                <a:gd name="T34" fmla="*/ 117 w 180"/>
                <a:gd name="T35" fmla="*/ 61 h 208"/>
                <a:gd name="T36" fmla="*/ 177 w 180"/>
                <a:gd name="T37" fmla="*/ 51 h 208"/>
                <a:gd name="T38" fmla="*/ 175 w 180"/>
                <a:gd name="T39" fmla="*/ 3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8">
                  <a:moveTo>
                    <a:pt x="175" y="36"/>
                  </a:moveTo>
                  <a:cubicBezTo>
                    <a:pt x="171" y="32"/>
                    <a:pt x="164" y="32"/>
                    <a:pt x="159" y="35"/>
                  </a:cubicBezTo>
                  <a:cubicBezTo>
                    <a:pt x="159" y="29"/>
                    <a:pt x="156" y="23"/>
                    <a:pt x="151" y="21"/>
                  </a:cubicBezTo>
                  <a:cubicBezTo>
                    <a:pt x="146" y="19"/>
                    <a:pt x="140" y="21"/>
                    <a:pt x="135" y="24"/>
                  </a:cubicBezTo>
                  <a:cubicBezTo>
                    <a:pt x="134" y="18"/>
                    <a:pt x="129" y="13"/>
                    <a:pt x="124" y="10"/>
                  </a:cubicBezTo>
                  <a:cubicBezTo>
                    <a:pt x="118" y="7"/>
                    <a:pt x="112" y="9"/>
                    <a:pt x="109" y="14"/>
                  </a:cubicBezTo>
                  <a:cubicBezTo>
                    <a:pt x="108" y="14"/>
                    <a:pt x="108" y="14"/>
                    <a:pt x="108" y="14"/>
                  </a:cubicBezTo>
                  <a:cubicBezTo>
                    <a:pt x="102" y="6"/>
                    <a:pt x="85" y="0"/>
                    <a:pt x="76" y="10"/>
                  </a:cubicBezTo>
                  <a:cubicBezTo>
                    <a:pt x="76" y="10"/>
                    <a:pt x="75" y="10"/>
                    <a:pt x="75" y="11"/>
                  </a:cubicBezTo>
                  <a:cubicBezTo>
                    <a:pt x="75" y="32"/>
                    <a:pt x="97" y="50"/>
                    <a:pt x="115" y="59"/>
                  </a:cubicBezTo>
                  <a:cubicBezTo>
                    <a:pt x="98" y="91"/>
                    <a:pt x="72" y="113"/>
                    <a:pt x="46" y="138"/>
                  </a:cubicBezTo>
                  <a:cubicBezTo>
                    <a:pt x="26" y="157"/>
                    <a:pt x="4" y="180"/>
                    <a:pt x="0" y="208"/>
                  </a:cubicBezTo>
                  <a:cubicBezTo>
                    <a:pt x="0" y="208"/>
                    <a:pt x="0" y="208"/>
                    <a:pt x="0" y="208"/>
                  </a:cubicBezTo>
                  <a:cubicBezTo>
                    <a:pt x="1" y="208"/>
                    <a:pt x="1" y="208"/>
                    <a:pt x="1" y="208"/>
                  </a:cubicBezTo>
                  <a:cubicBezTo>
                    <a:pt x="1" y="208"/>
                    <a:pt x="2" y="208"/>
                    <a:pt x="2" y="207"/>
                  </a:cubicBezTo>
                  <a:cubicBezTo>
                    <a:pt x="3" y="207"/>
                    <a:pt x="3" y="206"/>
                    <a:pt x="4" y="206"/>
                  </a:cubicBezTo>
                  <a:cubicBezTo>
                    <a:pt x="13" y="175"/>
                    <a:pt x="35" y="153"/>
                    <a:pt x="58" y="131"/>
                  </a:cubicBezTo>
                  <a:cubicBezTo>
                    <a:pt x="80" y="111"/>
                    <a:pt x="106" y="89"/>
                    <a:pt x="117" y="61"/>
                  </a:cubicBezTo>
                  <a:cubicBezTo>
                    <a:pt x="134" y="66"/>
                    <a:pt x="169" y="72"/>
                    <a:pt x="177" y="51"/>
                  </a:cubicBezTo>
                  <a:cubicBezTo>
                    <a:pt x="180" y="46"/>
                    <a:pt x="179" y="40"/>
                    <a:pt x="175" y="36"/>
                  </a:cubicBezTo>
                  <a:close/>
                </a:path>
              </a:pathLst>
            </a:custGeom>
            <a:solidFill>
              <a:srgbClr val="FF7862"/>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61" name="Freeform 70"/>
            <p:cNvSpPr>
              <a:spLocks/>
            </p:cNvSpPr>
            <p:nvPr/>
          </p:nvSpPr>
          <p:spPr bwMode="auto">
            <a:xfrm flipH="1">
              <a:off x="2582960" y="2063694"/>
              <a:ext cx="140037" cy="343145"/>
            </a:xfrm>
            <a:custGeom>
              <a:avLst/>
              <a:gdLst>
                <a:gd name="T0" fmla="*/ 19 w 51"/>
                <a:gd name="T1" fmla="*/ 3 h 125"/>
                <a:gd name="T2" fmla="*/ 17 w 51"/>
                <a:gd name="T3" fmla="*/ 4 h 125"/>
                <a:gd name="T4" fmla="*/ 33 w 51"/>
                <a:gd name="T5" fmla="*/ 124 h 125"/>
                <a:gd name="T6" fmla="*/ 33 w 51"/>
                <a:gd name="T7" fmla="*/ 124 h 125"/>
                <a:gd name="T8" fmla="*/ 34 w 51"/>
                <a:gd name="T9" fmla="*/ 125 h 125"/>
                <a:gd name="T10" fmla="*/ 35 w 51"/>
                <a:gd name="T11" fmla="*/ 124 h 125"/>
                <a:gd name="T12" fmla="*/ 34 w 51"/>
                <a:gd name="T13" fmla="*/ 123 h 125"/>
                <a:gd name="T14" fmla="*/ 48 w 51"/>
                <a:gd name="T15" fmla="*/ 66 h 125"/>
                <a:gd name="T16" fmla="*/ 23 w 51"/>
                <a:gd name="T17" fmla="*/ 2 h 125"/>
                <a:gd name="T18" fmla="*/ 19 w 51"/>
                <a:gd name="T19" fmla="*/ 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125">
                  <a:moveTo>
                    <a:pt x="19" y="3"/>
                  </a:moveTo>
                  <a:cubicBezTo>
                    <a:pt x="18" y="3"/>
                    <a:pt x="17" y="3"/>
                    <a:pt x="17" y="4"/>
                  </a:cubicBezTo>
                  <a:cubicBezTo>
                    <a:pt x="1" y="43"/>
                    <a:pt x="0" y="93"/>
                    <a:pt x="33" y="124"/>
                  </a:cubicBezTo>
                  <a:cubicBezTo>
                    <a:pt x="33" y="124"/>
                    <a:pt x="33" y="124"/>
                    <a:pt x="33" y="124"/>
                  </a:cubicBezTo>
                  <a:cubicBezTo>
                    <a:pt x="33" y="124"/>
                    <a:pt x="33" y="125"/>
                    <a:pt x="34" y="125"/>
                  </a:cubicBezTo>
                  <a:cubicBezTo>
                    <a:pt x="34" y="125"/>
                    <a:pt x="35" y="124"/>
                    <a:pt x="35" y="124"/>
                  </a:cubicBezTo>
                  <a:cubicBezTo>
                    <a:pt x="34" y="124"/>
                    <a:pt x="34" y="124"/>
                    <a:pt x="34" y="123"/>
                  </a:cubicBezTo>
                  <a:cubicBezTo>
                    <a:pt x="51" y="112"/>
                    <a:pt x="50" y="83"/>
                    <a:pt x="48" y="66"/>
                  </a:cubicBezTo>
                  <a:cubicBezTo>
                    <a:pt x="45" y="43"/>
                    <a:pt x="37" y="19"/>
                    <a:pt x="23" y="2"/>
                  </a:cubicBezTo>
                  <a:cubicBezTo>
                    <a:pt x="21" y="0"/>
                    <a:pt x="19" y="1"/>
                    <a:pt x="19" y="3"/>
                  </a:cubicBezTo>
                  <a:close/>
                </a:path>
              </a:pathLst>
            </a:custGeom>
            <a:solidFill>
              <a:srgbClr val="FEC160"/>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sp>
          <p:nvSpPr>
            <p:cNvPr id="62" name="Freeform 71"/>
            <p:cNvSpPr>
              <a:spLocks/>
            </p:cNvSpPr>
            <p:nvPr/>
          </p:nvSpPr>
          <p:spPr bwMode="auto">
            <a:xfrm flipH="1">
              <a:off x="2259540" y="2110335"/>
              <a:ext cx="553478" cy="529710"/>
            </a:xfrm>
            <a:custGeom>
              <a:avLst/>
              <a:gdLst>
                <a:gd name="T0" fmla="*/ 181 w 203"/>
                <a:gd name="T1" fmla="*/ 65 h 193"/>
                <a:gd name="T2" fmla="*/ 176 w 203"/>
                <a:gd name="T3" fmla="*/ 40 h 193"/>
                <a:gd name="T4" fmla="*/ 151 w 203"/>
                <a:gd name="T5" fmla="*/ 32 h 193"/>
                <a:gd name="T6" fmla="*/ 118 w 203"/>
                <a:gd name="T7" fmla="*/ 21 h 193"/>
                <a:gd name="T8" fmla="*/ 121 w 203"/>
                <a:gd name="T9" fmla="*/ 47 h 193"/>
                <a:gd name="T10" fmla="*/ 131 w 203"/>
                <a:gd name="T11" fmla="*/ 70 h 193"/>
                <a:gd name="T12" fmla="*/ 62 w 203"/>
                <a:gd name="T13" fmla="*/ 110 h 193"/>
                <a:gd name="T14" fmla="*/ 47 w 203"/>
                <a:gd name="T15" fmla="*/ 124 h 193"/>
                <a:gd name="T16" fmla="*/ 46 w 203"/>
                <a:gd name="T17" fmla="*/ 126 h 193"/>
                <a:gd name="T18" fmla="*/ 1 w 203"/>
                <a:gd name="T19" fmla="*/ 174 h 193"/>
                <a:gd name="T20" fmla="*/ 2 w 203"/>
                <a:gd name="T21" fmla="*/ 175 h 193"/>
                <a:gd name="T22" fmla="*/ 26 w 203"/>
                <a:gd name="T23" fmla="*/ 154 h 193"/>
                <a:gd name="T24" fmla="*/ 46 w 203"/>
                <a:gd name="T25" fmla="*/ 131 h 193"/>
                <a:gd name="T26" fmla="*/ 89 w 203"/>
                <a:gd name="T27" fmla="*/ 176 h 193"/>
                <a:gd name="T28" fmla="*/ 152 w 203"/>
                <a:gd name="T29" fmla="*/ 188 h 193"/>
                <a:gd name="T30" fmla="*/ 152 w 203"/>
                <a:gd name="T31" fmla="*/ 185 h 193"/>
                <a:gd name="T32" fmla="*/ 111 w 203"/>
                <a:gd name="T33" fmla="*/ 136 h 193"/>
                <a:gd name="T34" fmla="*/ 54 w 203"/>
                <a:gd name="T35" fmla="*/ 123 h 193"/>
                <a:gd name="T36" fmla="*/ 57 w 203"/>
                <a:gd name="T37" fmla="*/ 120 h 193"/>
                <a:gd name="T38" fmla="*/ 94 w 203"/>
                <a:gd name="T39" fmla="*/ 92 h 193"/>
                <a:gd name="T40" fmla="*/ 133 w 203"/>
                <a:gd name="T41" fmla="*/ 73 h 193"/>
                <a:gd name="T42" fmla="*/ 133 w 203"/>
                <a:gd name="T43" fmla="*/ 73 h 193"/>
                <a:gd name="T44" fmla="*/ 134 w 203"/>
                <a:gd name="T45" fmla="*/ 74 h 193"/>
                <a:gd name="T46" fmla="*/ 187 w 203"/>
                <a:gd name="T47" fmla="*/ 95 h 193"/>
                <a:gd name="T48" fmla="*/ 181 w 203"/>
                <a:gd name="T49" fmla="*/ 65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193">
                  <a:moveTo>
                    <a:pt x="181" y="65"/>
                  </a:moveTo>
                  <a:cubicBezTo>
                    <a:pt x="183" y="57"/>
                    <a:pt x="181" y="48"/>
                    <a:pt x="176" y="40"/>
                  </a:cubicBezTo>
                  <a:cubicBezTo>
                    <a:pt x="171" y="33"/>
                    <a:pt x="160" y="28"/>
                    <a:pt x="151" y="32"/>
                  </a:cubicBezTo>
                  <a:cubicBezTo>
                    <a:pt x="147" y="19"/>
                    <a:pt x="126" y="0"/>
                    <a:pt x="118" y="21"/>
                  </a:cubicBezTo>
                  <a:cubicBezTo>
                    <a:pt x="115" y="29"/>
                    <a:pt x="118" y="40"/>
                    <a:pt x="121" y="47"/>
                  </a:cubicBezTo>
                  <a:cubicBezTo>
                    <a:pt x="123" y="55"/>
                    <a:pt x="126" y="63"/>
                    <a:pt x="131" y="70"/>
                  </a:cubicBezTo>
                  <a:cubicBezTo>
                    <a:pt x="106" y="77"/>
                    <a:pt x="81" y="93"/>
                    <a:pt x="62" y="110"/>
                  </a:cubicBezTo>
                  <a:cubicBezTo>
                    <a:pt x="56" y="115"/>
                    <a:pt x="52" y="119"/>
                    <a:pt x="47" y="124"/>
                  </a:cubicBezTo>
                  <a:cubicBezTo>
                    <a:pt x="46" y="124"/>
                    <a:pt x="46" y="125"/>
                    <a:pt x="46" y="126"/>
                  </a:cubicBezTo>
                  <a:cubicBezTo>
                    <a:pt x="31" y="142"/>
                    <a:pt x="17" y="159"/>
                    <a:pt x="1" y="174"/>
                  </a:cubicBezTo>
                  <a:cubicBezTo>
                    <a:pt x="0" y="175"/>
                    <a:pt x="1" y="176"/>
                    <a:pt x="2" y="175"/>
                  </a:cubicBezTo>
                  <a:cubicBezTo>
                    <a:pt x="11" y="170"/>
                    <a:pt x="19" y="162"/>
                    <a:pt x="26" y="154"/>
                  </a:cubicBezTo>
                  <a:cubicBezTo>
                    <a:pt x="33" y="146"/>
                    <a:pt x="39" y="138"/>
                    <a:pt x="46" y="131"/>
                  </a:cubicBezTo>
                  <a:cubicBezTo>
                    <a:pt x="52" y="151"/>
                    <a:pt x="71" y="166"/>
                    <a:pt x="89" y="176"/>
                  </a:cubicBezTo>
                  <a:cubicBezTo>
                    <a:pt x="107" y="185"/>
                    <a:pt x="132" y="193"/>
                    <a:pt x="152" y="188"/>
                  </a:cubicBezTo>
                  <a:cubicBezTo>
                    <a:pt x="154" y="187"/>
                    <a:pt x="154" y="185"/>
                    <a:pt x="152" y="185"/>
                  </a:cubicBezTo>
                  <a:cubicBezTo>
                    <a:pt x="147" y="164"/>
                    <a:pt x="128" y="146"/>
                    <a:pt x="111" y="136"/>
                  </a:cubicBezTo>
                  <a:cubicBezTo>
                    <a:pt x="96" y="127"/>
                    <a:pt x="72" y="119"/>
                    <a:pt x="54" y="123"/>
                  </a:cubicBezTo>
                  <a:cubicBezTo>
                    <a:pt x="55" y="122"/>
                    <a:pt x="56" y="121"/>
                    <a:pt x="57" y="120"/>
                  </a:cubicBezTo>
                  <a:cubicBezTo>
                    <a:pt x="68" y="109"/>
                    <a:pt x="80" y="100"/>
                    <a:pt x="94" y="92"/>
                  </a:cubicBezTo>
                  <a:cubicBezTo>
                    <a:pt x="106" y="85"/>
                    <a:pt x="120" y="80"/>
                    <a:pt x="133" y="73"/>
                  </a:cubicBezTo>
                  <a:cubicBezTo>
                    <a:pt x="133" y="73"/>
                    <a:pt x="133" y="73"/>
                    <a:pt x="133" y="73"/>
                  </a:cubicBezTo>
                  <a:cubicBezTo>
                    <a:pt x="133" y="74"/>
                    <a:pt x="134" y="74"/>
                    <a:pt x="134" y="74"/>
                  </a:cubicBezTo>
                  <a:cubicBezTo>
                    <a:pt x="148" y="88"/>
                    <a:pt x="167" y="104"/>
                    <a:pt x="187" y="95"/>
                  </a:cubicBezTo>
                  <a:cubicBezTo>
                    <a:pt x="203" y="88"/>
                    <a:pt x="193" y="70"/>
                    <a:pt x="181" y="65"/>
                  </a:cubicBezTo>
                  <a:close/>
                </a:path>
              </a:pathLst>
            </a:custGeom>
            <a:solidFill>
              <a:srgbClr val="FEC160"/>
            </a:solidFill>
            <a:ln>
              <a:noFill/>
            </a:ln>
            <a:extLst/>
          </p:spPr>
          <p:txBody>
            <a:bodyPr/>
            <a:lstStyle/>
            <a:p>
              <a:pPr fontAlgn="auto">
                <a:spcBef>
                  <a:spcPts val="0"/>
                </a:spcBef>
                <a:spcAft>
                  <a:spcPts val="0"/>
                </a:spcAft>
                <a:defRPr/>
              </a:pPr>
              <a:endParaRPr lang="zh-CN" altLang="en-US" sz="1350">
                <a:solidFill>
                  <a:prstClr val="black"/>
                </a:solidFill>
                <a:latin typeface="+mn-lt"/>
                <a:ea typeface="+mn-ea"/>
              </a:endParaRPr>
            </a:p>
          </p:txBody>
        </p:sp>
      </p:grpSp>
    </p:spTree>
    <p:extLst>
      <p:ext uri="{BB962C8B-B14F-4D97-AF65-F5344CB8AC3E}">
        <p14:creationId xmlns:p14="http://schemas.microsoft.com/office/powerpoint/2010/main" val="4102858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981FA55-8006-4490-A347-B3192F214859}" type="datetimeFigureOut">
              <a:rPr lang="en-GB" smtClean="0"/>
              <a:t>03/11/2017</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909D731E-BA5E-4543-ABA5-607A421540B0}"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981FA55-8006-4490-A347-B3192F214859}" type="datetimeFigureOut">
              <a:rPr lang="en-GB" smtClean="0"/>
              <a:t>03/11/2017</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909D731E-BA5E-4543-ABA5-607A421540B0}"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981FA55-8006-4490-A347-B3192F214859}" type="datetimeFigureOut">
              <a:rPr lang="en-GB" smtClean="0"/>
              <a:t>03/11/2017</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909D731E-BA5E-4543-ABA5-607A421540B0}"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981FA55-8006-4490-A347-B3192F214859}" type="datetimeFigureOut">
              <a:rPr lang="en-GB" smtClean="0"/>
              <a:t>03/11/2017</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909D731E-BA5E-4543-ABA5-607A421540B0}"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3981FA55-8006-4490-A347-B3192F214859}" type="datetimeFigureOut">
              <a:rPr lang="en-GB" smtClean="0"/>
              <a:t>03/11/2017</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909D731E-BA5E-4543-ABA5-607A421540B0}"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3981FA55-8006-4490-A347-B3192F214859}" type="datetimeFigureOut">
              <a:rPr lang="en-GB" smtClean="0"/>
              <a:t>03/11/2017</a:t>
            </a:fld>
            <a:endParaRPr lang="en-GB"/>
          </a:p>
        </p:txBody>
      </p:sp>
      <p:sp>
        <p:nvSpPr>
          <p:cNvPr id="3" name="Footer Placeholder 2"/>
          <p:cNvSpPr>
            <a:spLocks noGrp="1"/>
          </p:cNvSpPr>
          <p:nvPr>
            <p:ph type="ftr" sz="quarter" idx="11"/>
          </p:nvPr>
        </p:nvSpPr>
        <p:spPr/>
        <p:txBody>
          <a:bodyPr/>
          <a:lstStyle>
            <a:extLst/>
          </a:lstStyle>
          <a:p>
            <a:endParaRPr lang="en-GB"/>
          </a:p>
        </p:txBody>
      </p:sp>
      <p:sp>
        <p:nvSpPr>
          <p:cNvPr id="4" name="Slide Number Placeholder 3"/>
          <p:cNvSpPr>
            <a:spLocks noGrp="1"/>
          </p:cNvSpPr>
          <p:nvPr>
            <p:ph type="sldNum" sz="quarter" idx="12"/>
          </p:nvPr>
        </p:nvSpPr>
        <p:spPr/>
        <p:txBody>
          <a:bodyPr/>
          <a:lstStyle>
            <a:extLst/>
          </a:lstStyle>
          <a:p>
            <a:fld id="{909D731E-BA5E-4543-ABA5-607A421540B0}"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981FA55-8006-4490-A347-B3192F214859}" type="datetimeFigureOut">
              <a:rPr lang="en-GB" smtClean="0"/>
              <a:t>03/11/2017</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909D731E-BA5E-4543-ABA5-607A421540B0}"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981FA55-8006-4490-A347-B3192F214859}" type="datetimeFigureOut">
              <a:rPr lang="en-GB" smtClean="0"/>
              <a:t>03/11/2017</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909D731E-BA5E-4543-ABA5-607A421540B0}" type="slidenum">
              <a:rPr lang="en-GB" smtClean="0"/>
              <a:t>‹#›</a:t>
            </a:fld>
            <a:endParaRPr lang="en-GB"/>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3981FA55-8006-4490-A347-B3192F214859}" type="datetimeFigureOut">
              <a:rPr lang="en-GB" smtClean="0"/>
              <a:t>03/11/2017</a:t>
            </a:fld>
            <a:endParaRPr lang="en-GB"/>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GB"/>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909D731E-BA5E-4543-ABA5-607A421540B0}"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familymathstoolkit.org.uk/" TargetMode="Externa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
            </a:r>
            <a:br>
              <a:rPr lang="en-GB" dirty="0" smtClean="0"/>
            </a:br>
            <a:r>
              <a:rPr lang="en-GB" dirty="0"/>
              <a:t/>
            </a:r>
            <a:br>
              <a:rPr lang="en-GB" dirty="0"/>
            </a:br>
            <a:r>
              <a:rPr lang="en-GB" dirty="0" smtClean="0"/>
              <a:t/>
            </a:r>
            <a:br>
              <a:rPr lang="en-GB" dirty="0" smtClean="0"/>
            </a:br>
            <a:r>
              <a:rPr lang="en-GB" dirty="0" smtClean="0"/>
              <a:t> </a:t>
            </a:r>
            <a:r>
              <a:rPr lang="en-GB" dirty="0"/>
              <a:t/>
            </a:r>
            <a:br>
              <a:rPr lang="en-GB" dirty="0"/>
            </a:br>
            <a:r>
              <a:rPr lang="en-GB" dirty="0"/>
              <a:t/>
            </a:r>
            <a:br>
              <a:rPr lang="en-GB" dirty="0"/>
            </a:br>
            <a:endParaRPr lang="en-GB" dirty="0"/>
          </a:p>
        </p:txBody>
      </p:sp>
      <p:sp>
        <p:nvSpPr>
          <p:cNvPr id="3" name="Subtitle 2"/>
          <p:cNvSpPr>
            <a:spLocks noGrp="1"/>
          </p:cNvSpPr>
          <p:nvPr>
            <p:ph type="subTitle" idx="1"/>
          </p:nvPr>
        </p:nvSpPr>
        <p:spPr/>
        <p:txBody>
          <a:bodyPr/>
          <a:lstStyle/>
          <a:p>
            <a:r>
              <a:rPr lang="en-GB" dirty="0" err="1" smtClean="0"/>
              <a:t>Hawridge</a:t>
            </a:r>
            <a:r>
              <a:rPr lang="en-GB" dirty="0" smtClean="0"/>
              <a:t> and </a:t>
            </a:r>
            <a:r>
              <a:rPr lang="en-GB" dirty="0" err="1" smtClean="0"/>
              <a:t>Cholesbury</a:t>
            </a:r>
            <a:endParaRPr lang="en-GB" dirty="0" smtClean="0"/>
          </a:p>
          <a:p>
            <a:r>
              <a:rPr lang="en-GB" dirty="0" smtClean="0"/>
              <a:t>Mastery Maths </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565026"/>
            <a:ext cx="4370937" cy="543991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208226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GB" dirty="0" smtClean="0"/>
              <a:t>Key Features of the mastery approach </a:t>
            </a:r>
            <a:endParaRPr lang="en-GB" dirty="0"/>
          </a:p>
        </p:txBody>
      </p:sp>
      <p:sp>
        <p:nvSpPr>
          <p:cNvPr id="3" name="Content Placeholder 2"/>
          <p:cNvSpPr>
            <a:spLocks noGrp="1"/>
          </p:cNvSpPr>
          <p:nvPr>
            <p:ph idx="1"/>
          </p:nvPr>
        </p:nvSpPr>
        <p:spPr/>
        <p:txBody>
          <a:bodyPr>
            <a:normAutofit/>
          </a:bodyPr>
          <a:lstStyle/>
          <a:p>
            <a:r>
              <a:rPr lang="en-GB" b="1" i="1" dirty="0"/>
              <a:t>Lesson design </a:t>
            </a:r>
            <a:endParaRPr lang="en-GB" dirty="0"/>
          </a:p>
          <a:p>
            <a:pPr marL="0" indent="0">
              <a:buNone/>
            </a:pPr>
            <a:r>
              <a:rPr lang="en-GB" dirty="0"/>
              <a:t>Lessons are crafted </a:t>
            </a:r>
            <a:r>
              <a:rPr lang="en-GB"/>
              <a:t>with </a:t>
            </a:r>
            <a:r>
              <a:rPr lang="en-GB" smtClean="0"/>
              <a:t>care.  Lesson </a:t>
            </a:r>
            <a:r>
              <a:rPr lang="en-GB" dirty="0"/>
              <a:t>designs set out in detail well-tested methods to teach a given mathematical topic. They include a variety of representations needed to introduce and explore a concept effectively and also set out related teacher explanations and questions to pupils. </a:t>
            </a:r>
          </a:p>
        </p:txBody>
      </p:sp>
    </p:spTree>
    <p:extLst>
      <p:ext uri="{BB962C8B-B14F-4D97-AF65-F5344CB8AC3E}">
        <p14:creationId xmlns:p14="http://schemas.microsoft.com/office/powerpoint/2010/main" val="32794648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GB" dirty="0" smtClean="0"/>
              <a:t>Key Features of the mastery approach </a:t>
            </a:r>
            <a:endParaRPr lang="en-GB" dirty="0"/>
          </a:p>
        </p:txBody>
      </p:sp>
      <p:sp>
        <p:nvSpPr>
          <p:cNvPr id="3" name="Content Placeholder 2"/>
          <p:cNvSpPr>
            <a:spLocks noGrp="1"/>
          </p:cNvSpPr>
          <p:nvPr>
            <p:ph idx="1"/>
          </p:nvPr>
        </p:nvSpPr>
        <p:spPr/>
        <p:txBody>
          <a:bodyPr>
            <a:normAutofit fontScale="70000" lnSpcReduction="20000"/>
          </a:bodyPr>
          <a:lstStyle/>
          <a:p>
            <a:r>
              <a:rPr lang="en-GB" b="1" i="1" dirty="0"/>
              <a:t>Teaching methods </a:t>
            </a:r>
            <a:endParaRPr lang="en-GB" dirty="0"/>
          </a:p>
          <a:p>
            <a:pPr marL="0" indent="0">
              <a:buNone/>
            </a:pPr>
            <a:r>
              <a:rPr lang="en-GB" dirty="0" smtClean="0"/>
              <a:t>Teachers </a:t>
            </a:r>
            <a:r>
              <a:rPr lang="en-GB" dirty="0"/>
              <a:t>are clear that their role is to teach in a precise way which makes it possible for all pupils to engage successfully with tasks at the expected level of challenge. Pupils work on the same tasks and engage in common discussions. Concepts are often explored together to make mathematical relationships explicit and strengthen pupils’ understanding of mathematical connectivity. </a:t>
            </a:r>
          </a:p>
          <a:p>
            <a:pPr marL="0" indent="0">
              <a:buNone/>
            </a:pPr>
            <a:endParaRPr lang="en-GB" dirty="0" smtClean="0"/>
          </a:p>
          <a:p>
            <a:pPr marL="0" indent="0">
              <a:buNone/>
            </a:pPr>
            <a:r>
              <a:rPr lang="en-GB" dirty="0" smtClean="0"/>
              <a:t>Precise </a:t>
            </a:r>
            <a:r>
              <a:rPr lang="en-GB" dirty="0"/>
              <a:t>questioning during lessons ensures that pupils develop fluent technical proficiency and think deeply about the underpinning mathematical concepts. There is no prioritisation between technical proficiency and conceptual understanding; in successful classrooms these two key aspects of mathematical learning are developed in parallel. </a:t>
            </a:r>
          </a:p>
        </p:txBody>
      </p:sp>
    </p:spTree>
    <p:extLst>
      <p:ext uri="{BB962C8B-B14F-4D97-AF65-F5344CB8AC3E}">
        <p14:creationId xmlns:p14="http://schemas.microsoft.com/office/powerpoint/2010/main" val="10212605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GB" dirty="0" smtClean="0"/>
              <a:t>Key Features of the mastery approach </a:t>
            </a:r>
            <a:endParaRPr lang="en-GB" dirty="0"/>
          </a:p>
        </p:txBody>
      </p:sp>
      <p:sp>
        <p:nvSpPr>
          <p:cNvPr id="3" name="Content Placeholder 2"/>
          <p:cNvSpPr>
            <a:spLocks noGrp="1"/>
          </p:cNvSpPr>
          <p:nvPr>
            <p:ph idx="1"/>
          </p:nvPr>
        </p:nvSpPr>
        <p:spPr/>
        <p:txBody>
          <a:bodyPr>
            <a:normAutofit fontScale="77500" lnSpcReduction="20000"/>
          </a:bodyPr>
          <a:lstStyle/>
          <a:p>
            <a:r>
              <a:rPr lang="en-GB" b="1" i="1" dirty="0"/>
              <a:t>Pupil support and differentiation </a:t>
            </a:r>
            <a:endParaRPr lang="en-GB" dirty="0"/>
          </a:p>
          <a:p>
            <a:pPr marL="0" indent="0">
              <a:buNone/>
            </a:pPr>
            <a:r>
              <a:rPr lang="en-GB" dirty="0"/>
              <a:t>Taking a mastery approach, differentiation occurs in the </a:t>
            </a:r>
            <a:r>
              <a:rPr lang="en-GB" i="1" dirty="0"/>
              <a:t>support and intervention provided </a:t>
            </a:r>
            <a:r>
              <a:rPr lang="en-GB" dirty="0"/>
              <a:t>to different pupils, </a:t>
            </a:r>
            <a:r>
              <a:rPr lang="en-GB" i="1" dirty="0"/>
              <a:t>not in the topics taught, </a:t>
            </a:r>
            <a:r>
              <a:rPr lang="en-GB" dirty="0"/>
              <a:t>particularly at earlier stages. There is </a:t>
            </a:r>
            <a:r>
              <a:rPr lang="en-GB" dirty="0" smtClean="0"/>
              <a:t>little differentiation </a:t>
            </a:r>
            <a:r>
              <a:rPr lang="en-GB" dirty="0"/>
              <a:t>in content taught, but the questioning and scaffolding individual pupils receive in class as they work through problems will differ, with higher </a:t>
            </a:r>
            <a:r>
              <a:rPr lang="en-GB" dirty="0" err="1"/>
              <a:t>attainers</a:t>
            </a:r>
            <a:r>
              <a:rPr lang="en-GB" dirty="0"/>
              <a:t> challenged through more demanding problems which deepen their knowledge of the same content. Pupils’ difficulties and misconceptions are identified through immediate formative assessment and addressed with rapid intervention – commonly through individual or small group support later the same </a:t>
            </a:r>
            <a:r>
              <a:rPr lang="en-GB" dirty="0" smtClean="0"/>
              <a:t>day. </a:t>
            </a:r>
            <a:endParaRPr lang="en-GB" dirty="0"/>
          </a:p>
        </p:txBody>
      </p:sp>
    </p:spTree>
    <p:extLst>
      <p:ext uri="{BB962C8B-B14F-4D97-AF65-F5344CB8AC3E}">
        <p14:creationId xmlns:p14="http://schemas.microsoft.com/office/powerpoint/2010/main" val="27335509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GB" dirty="0" smtClean="0"/>
              <a:t>Key Features of the mastery approach </a:t>
            </a:r>
            <a:endParaRPr lang="en-GB" dirty="0"/>
          </a:p>
        </p:txBody>
      </p:sp>
      <p:sp>
        <p:nvSpPr>
          <p:cNvPr id="3" name="Content Placeholder 2"/>
          <p:cNvSpPr>
            <a:spLocks noGrp="1"/>
          </p:cNvSpPr>
          <p:nvPr>
            <p:ph idx="1"/>
          </p:nvPr>
        </p:nvSpPr>
        <p:spPr/>
        <p:txBody>
          <a:bodyPr>
            <a:normAutofit fontScale="70000" lnSpcReduction="20000"/>
          </a:bodyPr>
          <a:lstStyle/>
          <a:p>
            <a:r>
              <a:rPr lang="en-GB" b="1" i="1" dirty="0"/>
              <a:t>Productivity and practice </a:t>
            </a:r>
            <a:endParaRPr lang="en-GB" dirty="0"/>
          </a:p>
          <a:p>
            <a:pPr marL="0" indent="0">
              <a:buNone/>
            </a:pPr>
            <a:r>
              <a:rPr lang="en-GB" dirty="0"/>
              <a:t>Fluency comes from deep knowledge and practice. Pupils work hard and are productive. At early stages, explicit learning of multiplication tables is important in the journey towards fluency and contributes to quick and efficient mental calculation. Practice leads to other number facts becoming second nature. The ability to recall facts from long term memory and manipulate them to work out other facts is also important. </a:t>
            </a:r>
          </a:p>
          <a:p>
            <a:pPr marL="0" indent="0">
              <a:buNone/>
            </a:pPr>
            <a:endParaRPr lang="en-GB" dirty="0" smtClean="0"/>
          </a:p>
          <a:p>
            <a:pPr marL="0" indent="0">
              <a:buNone/>
            </a:pPr>
            <a:r>
              <a:rPr lang="en-GB" dirty="0" smtClean="0"/>
              <a:t>All </a:t>
            </a:r>
            <a:r>
              <a:rPr lang="en-GB" dirty="0"/>
              <a:t>tasks are chosen and sequenced carefully, offering appropriate variation in order to reveal the underlying mathematical structure to pupils. Both class work and homework provide this ‘intelligent practice’, which helps to develop deep and sustainable knowledge. </a:t>
            </a:r>
          </a:p>
        </p:txBody>
      </p:sp>
    </p:spTree>
    <p:extLst>
      <p:ext uri="{BB962C8B-B14F-4D97-AF65-F5344CB8AC3E}">
        <p14:creationId xmlns:p14="http://schemas.microsoft.com/office/powerpoint/2010/main" val="40329915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3648" y="980728"/>
            <a:ext cx="6196405" cy="4896544"/>
          </a:xfrm>
        </p:spPr>
        <p:txBody>
          <a:bodyPr>
            <a:normAutofit fontScale="92500" lnSpcReduction="20000"/>
          </a:bodyPr>
          <a:lstStyle/>
          <a:p>
            <a:endParaRPr lang="en-GB" dirty="0"/>
          </a:p>
          <a:p>
            <a:pPr marL="0" indent="0">
              <a:buNone/>
            </a:pPr>
            <a:r>
              <a:rPr lang="en-GB" i="1" dirty="0"/>
              <a:t>Pupils who grasp concepts rapidly should be challenged through rich and sophisticated problems before any acceleration through new content. Those pupils who are not sufficiently fluent with earlier material should consolidate their understanding, including through additional practice, before moving on. </a:t>
            </a:r>
            <a:endParaRPr lang="en-GB" dirty="0"/>
          </a:p>
          <a:p>
            <a:endParaRPr lang="en-GB" i="1" dirty="0" smtClean="0">
              <a:solidFill>
                <a:srgbClr val="FF0000"/>
              </a:solidFill>
            </a:endParaRPr>
          </a:p>
          <a:p>
            <a:endParaRPr lang="en-GB" i="1" dirty="0">
              <a:solidFill>
                <a:srgbClr val="FF0000"/>
              </a:solidFill>
            </a:endParaRPr>
          </a:p>
          <a:p>
            <a:r>
              <a:rPr lang="en-GB" i="1" dirty="0" smtClean="0">
                <a:solidFill>
                  <a:srgbClr val="FF0000"/>
                </a:solidFill>
              </a:rPr>
              <a:t>NRICH</a:t>
            </a:r>
            <a:endParaRPr lang="en-GB" dirty="0"/>
          </a:p>
        </p:txBody>
      </p:sp>
    </p:spTree>
    <p:extLst>
      <p:ext uri="{BB962C8B-B14F-4D97-AF65-F5344CB8AC3E}">
        <p14:creationId xmlns:p14="http://schemas.microsoft.com/office/powerpoint/2010/main" val="24468291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GB" dirty="0" smtClean="0"/>
              <a:t>Key Features of the mastery approach </a:t>
            </a:r>
            <a:endParaRPr lang="en-GB"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9431" y="947737"/>
            <a:ext cx="5591175"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0862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GB" dirty="0" smtClean="0"/>
              <a:t>Key Features of the mastery approach </a:t>
            </a:r>
            <a:endParaRPr lang="en-GB" dirty="0"/>
          </a:p>
        </p:txBody>
      </p:sp>
      <p:sp>
        <p:nvSpPr>
          <p:cNvPr id="2" name="Content Placeholder 1"/>
          <p:cNvSpPr>
            <a:spLocks noGrp="1"/>
          </p:cNvSpPr>
          <p:nvPr>
            <p:ph idx="1"/>
          </p:nvPr>
        </p:nvSpPr>
        <p:spPr/>
        <p:txBody>
          <a:bodyPr/>
          <a:lstStyle/>
          <a:p>
            <a:endParaRPr lang="en-GB"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052736"/>
            <a:ext cx="8372043" cy="2446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08923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indent="0">
              <a:buNone/>
            </a:pPr>
            <a:r>
              <a:rPr lang="en-GB" b="1" dirty="0"/>
              <a:t>Spoken language </a:t>
            </a:r>
            <a:endParaRPr lang="en-GB" dirty="0"/>
          </a:p>
          <a:p>
            <a:r>
              <a:rPr lang="en-GB" dirty="0"/>
              <a:t>The national curriculum for mathematics reflects the importance of spoken language in pupils’ development across the whole curriculum – cognitively, socially and linguistically. The quality and variety of language that pupils hear and speak are key factors in developing their mathematical vocabulary and presenting a mathematical justification, argument or proof. They must be assisted in making their thinking clear to themselves as well as others and teachers should ensure that pupils build secure foundations by using discussion to probe and remedy their misconceptions. </a:t>
            </a:r>
          </a:p>
        </p:txBody>
      </p:sp>
      <p:sp>
        <p:nvSpPr>
          <p:cNvPr id="4" name="Title 1"/>
          <p:cNvSpPr>
            <a:spLocks noGrp="1"/>
          </p:cNvSpPr>
          <p:nvPr>
            <p:ph type="title"/>
          </p:nvPr>
        </p:nvSpPr>
        <p:spPr>
          <a:xfrm>
            <a:off x="502920" y="4983480"/>
            <a:ext cx="8183880" cy="1051560"/>
          </a:xfrm>
        </p:spPr>
        <p:txBody>
          <a:bodyPr>
            <a:normAutofit fontScale="90000"/>
          </a:bodyPr>
          <a:lstStyle/>
          <a:p>
            <a:r>
              <a:rPr lang="en-GB" dirty="0" smtClean="0"/>
              <a:t>Key Features of the mastery approach </a:t>
            </a:r>
            <a:endParaRPr lang="en-GB" dirty="0"/>
          </a:p>
        </p:txBody>
      </p:sp>
    </p:spTree>
    <p:extLst>
      <p:ext uri="{BB962C8B-B14F-4D97-AF65-F5344CB8AC3E}">
        <p14:creationId xmlns:p14="http://schemas.microsoft.com/office/powerpoint/2010/main" val="19935846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Reasoning </a:t>
            </a:r>
            <a:endParaRPr lang="en-GB" dirty="0"/>
          </a:p>
        </p:txBody>
      </p:sp>
      <p:pic>
        <p:nvPicPr>
          <p:cNvPr id="1026" name="Picture 2" descr="C:\Users\angie\Desktop\shanghai\101APPLE\IMG_1014.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1979712" y="692696"/>
            <a:ext cx="5583766" cy="418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0018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Calculation methods</a:t>
            </a:r>
            <a:endParaRPr lang="en-GB" dirty="0"/>
          </a:p>
        </p:txBody>
      </p:sp>
    </p:spTree>
    <p:extLst>
      <p:ext uri="{BB962C8B-B14F-4D97-AF65-F5344CB8AC3E}">
        <p14:creationId xmlns:p14="http://schemas.microsoft.com/office/powerpoint/2010/main" val="3082288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Mathematics programmes of study key stage 1 and 2 </a:t>
            </a:r>
            <a:endParaRPr lang="en-GB" dirty="0"/>
          </a:p>
        </p:txBody>
      </p:sp>
      <p:sp>
        <p:nvSpPr>
          <p:cNvPr id="3" name="Content Placeholder 2"/>
          <p:cNvSpPr>
            <a:spLocks noGrp="1"/>
          </p:cNvSpPr>
          <p:nvPr>
            <p:ph idx="1"/>
          </p:nvPr>
        </p:nvSpPr>
        <p:spPr>
          <a:xfrm>
            <a:off x="467544" y="1268760"/>
            <a:ext cx="8183880" cy="3474712"/>
          </a:xfrm>
        </p:spPr>
        <p:txBody>
          <a:bodyPr>
            <a:normAutofit fontScale="55000" lnSpcReduction="20000"/>
          </a:bodyPr>
          <a:lstStyle/>
          <a:p>
            <a:pPr marL="0" indent="0">
              <a:buNone/>
            </a:pPr>
            <a:r>
              <a:rPr lang="en-GB" b="1" dirty="0" smtClean="0"/>
              <a:t>Aims </a:t>
            </a:r>
            <a:endParaRPr lang="en-GB" dirty="0"/>
          </a:p>
          <a:p>
            <a:pPr marL="0" indent="0">
              <a:buNone/>
            </a:pPr>
            <a:r>
              <a:rPr lang="en-GB" dirty="0"/>
              <a:t>The national curriculum for mathematics aims to ensure that all pupils: </a:t>
            </a:r>
          </a:p>
          <a:p>
            <a:endParaRPr lang="en-GB" dirty="0" smtClean="0"/>
          </a:p>
          <a:p>
            <a:r>
              <a:rPr lang="en-GB" dirty="0" smtClean="0"/>
              <a:t>become </a:t>
            </a:r>
            <a:r>
              <a:rPr lang="en-GB" b="1" dirty="0"/>
              <a:t>fluent </a:t>
            </a:r>
            <a:r>
              <a:rPr lang="en-GB" dirty="0"/>
              <a:t>in the fundamentals of mathematics, including through varied and frequent practice with increasingly complex problems over time, so that pupils develop conceptual understanding and the ability to recall and apply knowledge rapidly and accurately. </a:t>
            </a:r>
          </a:p>
          <a:p>
            <a:endParaRPr lang="en-GB" b="1" dirty="0" smtClean="0"/>
          </a:p>
          <a:p>
            <a:r>
              <a:rPr lang="en-GB" b="1" dirty="0" smtClean="0"/>
              <a:t>reason </a:t>
            </a:r>
            <a:r>
              <a:rPr lang="en-GB" b="1" dirty="0"/>
              <a:t>mathematically </a:t>
            </a:r>
            <a:r>
              <a:rPr lang="en-GB" dirty="0"/>
              <a:t>by following a line of enquiry, conjecturing relationships and generalisations, and developing an argument, justification or proof using mathematical language </a:t>
            </a:r>
          </a:p>
          <a:p>
            <a:endParaRPr lang="en-GB" dirty="0"/>
          </a:p>
          <a:p>
            <a:r>
              <a:rPr lang="en-GB" dirty="0" smtClean="0"/>
              <a:t>can </a:t>
            </a:r>
            <a:r>
              <a:rPr lang="en-GB" b="1" dirty="0"/>
              <a:t>solve problems </a:t>
            </a:r>
            <a:r>
              <a:rPr lang="en-GB" dirty="0"/>
              <a:t>by applying their mathematics to a variety of routine and non-routine problems with increasing sophistication, including breaking down problems into a series of simpler steps and persevering in seeking solutions. </a:t>
            </a:r>
          </a:p>
        </p:txBody>
      </p:sp>
    </p:spTree>
    <p:extLst>
      <p:ext uri="{BB962C8B-B14F-4D97-AF65-F5344CB8AC3E}">
        <p14:creationId xmlns:p14="http://schemas.microsoft.com/office/powerpoint/2010/main" val="27205419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517232"/>
            <a:ext cx="8183880" cy="1051560"/>
          </a:xfrm>
        </p:spPr>
        <p:txBody>
          <a:bodyPr>
            <a:noAutofit/>
          </a:bodyPr>
          <a:lstStyle/>
          <a:p>
            <a:r>
              <a:rPr lang="en-GB" sz="3200" dirty="0" smtClean="0">
                <a:latin typeface="Baskerville Old Face" pitchFamily="18" charset="0"/>
              </a:rPr>
              <a:t>Calculation methods:  addition</a:t>
            </a:r>
            <a:endParaRPr lang="en-GB" sz="3200" dirty="0">
              <a:latin typeface="Baskerville Old Face" pitchFamily="18" charset="0"/>
            </a:endParaRPr>
          </a:p>
        </p:txBody>
      </p:sp>
      <p:sp>
        <p:nvSpPr>
          <p:cNvPr id="3" name="Content Placeholder 2"/>
          <p:cNvSpPr>
            <a:spLocks noGrp="1"/>
          </p:cNvSpPr>
          <p:nvPr>
            <p:ph idx="1"/>
          </p:nvPr>
        </p:nvSpPr>
        <p:spPr>
          <a:xfrm>
            <a:off x="506198" y="606388"/>
            <a:ext cx="8507288" cy="4925144"/>
          </a:xfrm>
        </p:spPr>
        <p:txBody>
          <a:bodyPr>
            <a:normAutofit fontScale="70000" lnSpcReduction="20000"/>
          </a:bodyPr>
          <a:lstStyle/>
          <a:p>
            <a:pPr>
              <a:buNone/>
            </a:pPr>
            <a:r>
              <a:rPr lang="en-GB" sz="3600" u="sng" dirty="0" smtClean="0">
                <a:latin typeface="Baskerville Old Face" pitchFamily="18" charset="0"/>
              </a:rPr>
              <a:t>Mental maths</a:t>
            </a:r>
          </a:p>
          <a:p>
            <a:pPr>
              <a:buNone/>
            </a:pPr>
            <a:r>
              <a:rPr lang="en-GB" sz="3600" dirty="0" smtClean="0">
                <a:latin typeface="Baskerville Old Face" pitchFamily="18" charset="0"/>
              </a:rPr>
              <a:t>Number bonds  		        (7+3,  17+3,  117+3)</a:t>
            </a:r>
          </a:p>
          <a:p>
            <a:pPr>
              <a:buNone/>
            </a:pPr>
            <a:r>
              <a:rPr lang="en-GB" sz="3600" dirty="0" smtClean="0">
                <a:latin typeface="Baskerville Old Face" pitchFamily="18" charset="0"/>
              </a:rPr>
              <a:t>Doubles and near doubles            (9+8,   11+12)  </a:t>
            </a:r>
          </a:p>
          <a:p>
            <a:pPr>
              <a:buNone/>
            </a:pPr>
            <a:r>
              <a:rPr lang="en-GB" sz="3600" dirty="0" smtClean="0">
                <a:latin typeface="Baskerville Old Face" pitchFamily="18" charset="0"/>
              </a:rPr>
              <a:t>Partitioning 			        (27+7   20+14)  </a:t>
            </a:r>
          </a:p>
          <a:p>
            <a:pPr>
              <a:buNone/>
            </a:pPr>
            <a:endParaRPr lang="en-GB" sz="3600" dirty="0" smtClean="0">
              <a:latin typeface="Baskerville Old Face" pitchFamily="18" charset="0"/>
            </a:endParaRPr>
          </a:p>
          <a:p>
            <a:pPr>
              <a:buNone/>
            </a:pPr>
            <a:r>
              <a:rPr lang="en-GB" sz="3600" u="sng" dirty="0" smtClean="0">
                <a:latin typeface="Baskerville Old Face" pitchFamily="18" charset="0"/>
              </a:rPr>
              <a:t>Written</a:t>
            </a:r>
            <a:r>
              <a:rPr lang="en-GB" sz="3600" dirty="0" smtClean="0">
                <a:latin typeface="Baskerville Old Face" pitchFamily="18" charset="0"/>
              </a:rPr>
              <a:t> </a:t>
            </a:r>
          </a:p>
          <a:p>
            <a:pPr>
              <a:buNone/>
            </a:pPr>
            <a:r>
              <a:rPr lang="en-GB" sz="3600" dirty="0" smtClean="0">
                <a:latin typeface="Baskerville Old Face" pitchFamily="18" charset="0"/>
              </a:rPr>
              <a:t>Number line</a:t>
            </a:r>
          </a:p>
          <a:p>
            <a:pPr>
              <a:buNone/>
            </a:pPr>
            <a:endParaRPr lang="en-GB" sz="3600" dirty="0" smtClean="0">
              <a:latin typeface="Baskerville Old Face" pitchFamily="18" charset="0"/>
            </a:endParaRPr>
          </a:p>
          <a:p>
            <a:pPr>
              <a:buNone/>
            </a:pPr>
            <a:r>
              <a:rPr lang="en-GB" sz="3600" dirty="0" smtClean="0">
                <a:latin typeface="Baskerville Old Face" pitchFamily="18" charset="0"/>
              </a:rPr>
              <a:t>Partitioning       25 + 38 =     (20+30) + (8+5) = 63</a:t>
            </a:r>
          </a:p>
          <a:p>
            <a:pPr>
              <a:buNone/>
            </a:pPr>
            <a:r>
              <a:rPr lang="en-GB" sz="3600" dirty="0" smtClean="0">
                <a:latin typeface="Baskerville Old Face" pitchFamily="18" charset="0"/>
              </a:rPr>
              <a:t>Formal written column methods</a:t>
            </a:r>
          </a:p>
          <a:p>
            <a:pPr>
              <a:buNone/>
            </a:pPr>
            <a:r>
              <a:rPr lang="en-GB" sz="3600" dirty="0" smtClean="0">
                <a:latin typeface="Baskerville Old Face" pitchFamily="18" charset="0"/>
              </a:rPr>
              <a:t>  63</a:t>
            </a:r>
          </a:p>
          <a:p>
            <a:pPr>
              <a:buNone/>
            </a:pPr>
            <a:r>
              <a:rPr lang="en-GB" sz="3600" dirty="0" smtClean="0">
                <a:latin typeface="Baskerville Old Face" pitchFamily="18" charset="0"/>
              </a:rPr>
              <a:t>+52</a:t>
            </a:r>
          </a:p>
          <a:p>
            <a:pPr>
              <a:buNone/>
            </a:pPr>
            <a:r>
              <a:rPr lang="en-GB" sz="3600" dirty="0" smtClean="0">
                <a:latin typeface="Baskerville Old Face" pitchFamily="18" charset="0"/>
              </a:rPr>
              <a:t>115</a:t>
            </a:r>
          </a:p>
          <a:p>
            <a:pPr>
              <a:buFont typeface="Wingdings" pitchFamily="2" charset="2"/>
              <a:buChar char="Ø"/>
            </a:pPr>
            <a:endParaRPr lang="en-GB" sz="3600" dirty="0" smtClean="0">
              <a:latin typeface="Baskerville Old Face" pitchFamily="18" charset="0"/>
            </a:endParaRPr>
          </a:p>
          <a:p>
            <a:pPr>
              <a:buFont typeface="Wingdings" pitchFamily="2" charset="2"/>
              <a:buChar char="Ø"/>
            </a:pPr>
            <a:endParaRPr lang="en-GB" sz="3600" dirty="0" smtClean="0">
              <a:latin typeface="Baskerville Old Face" pitchFamily="18" charset="0"/>
            </a:endParaRPr>
          </a:p>
          <a:p>
            <a:pPr>
              <a:buFont typeface="Wingdings" pitchFamily="2" charset="2"/>
              <a:buChar char="Ø"/>
            </a:pPr>
            <a:endParaRPr lang="en-GB" dirty="0"/>
          </a:p>
        </p:txBody>
      </p:sp>
      <p:cxnSp>
        <p:nvCxnSpPr>
          <p:cNvPr id="5" name="Straight Arrow Connector 4"/>
          <p:cNvCxnSpPr/>
          <p:nvPr/>
        </p:nvCxnSpPr>
        <p:spPr>
          <a:xfrm>
            <a:off x="5616116" y="3034690"/>
            <a:ext cx="2160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211286" y="2924944"/>
            <a:ext cx="3816424"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613616" y="2231866"/>
            <a:ext cx="881973" cy="338554"/>
          </a:xfrm>
          <a:prstGeom prst="rect">
            <a:avLst/>
          </a:prstGeom>
          <a:noFill/>
        </p:spPr>
        <p:txBody>
          <a:bodyPr wrap="none" rtlCol="0">
            <a:spAutoFit/>
          </a:bodyPr>
          <a:lstStyle/>
          <a:p>
            <a:r>
              <a:rPr lang="en-GB" sz="1600" dirty="0" smtClean="0"/>
              <a:t>25+7 = </a:t>
            </a:r>
            <a:endParaRPr lang="en-GB" sz="1600" dirty="0"/>
          </a:p>
        </p:txBody>
      </p:sp>
      <p:sp>
        <p:nvSpPr>
          <p:cNvPr id="9" name="TextBox 8"/>
          <p:cNvSpPr txBox="1"/>
          <p:nvPr/>
        </p:nvSpPr>
        <p:spPr>
          <a:xfrm>
            <a:off x="3059832" y="2892261"/>
            <a:ext cx="576064" cy="276999"/>
          </a:xfrm>
          <a:prstGeom prst="rect">
            <a:avLst/>
          </a:prstGeom>
          <a:noFill/>
        </p:spPr>
        <p:txBody>
          <a:bodyPr wrap="square" rtlCol="0">
            <a:spAutoFit/>
          </a:bodyPr>
          <a:lstStyle/>
          <a:p>
            <a:r>
              <a:rPr lang="en-GB" sz="1200" dirty="0" smtClean="0"/>
              <a:t>25</a:t>
            </a:r>
            <a:endParaRPr lang="en-GB" sz="1200" dirty="0"/>
          </a:p>
        </p:txBody>
      </p:sp>
      <p:sp>
        <p:nvSpPr>
          <p:cNvPr id="11" name="Freeform 10"/>
          <p:cNvSpPr/>
          <p:nvPr/>
        </p:nvSpPr>
        <p:spPr>
          <a:xfrm>
            <a:off x="3211286" y="2418758"/>
            <a:ext cx="2128157" cy="506186"/>
          </a:xfrm>
          <a:custGeom>
            <a:avLst/>
            <a:gdLst>
              <a:gd name="connsiteX0" fmla="*/ 0 w 2128157"/>
              <a:gd name="connsiteY0" fmla="*/ 475343 h 506186"/>
              <a:gd name="connsiteX1" fmla="*/ 881743 w 2128157"/>
              <a:gd name="connsiteY1" fmla="*/ 7257 h 506186"/>
              <a:gd name="connsiteX2" fmla="*/ 1937657 w 2128157"/>
              <a:gd name="connsiteY2" fmla="*/ 431800 h 506186"/>
              <a:gd name="connsiteX3" fmla="*/ 2024743 w 2128157"/>
              <a:gd name="connsiteY3" fmla="*/ 453571 h 506186"/>
            </a:gdLst>
            <a:ahLst/>
            <a:cxnLst>
              <a:cxn ang="0">
                <a:pos x="connsiteX0" y="connsiteY0"/>
              </a:cxn>
              <a:cxn ang="0">
                <a:pos x="connsiteX1" y="connsiteY1"/>
              </a:cxn>
              <a:cxn ang="0">
                <a:pos x="connsiteX2" y="connsiteY2"/>
              </a:cxn>
              <a:cxn ang="0">
                <a:pos x="connsiteX3" y="connsiteY3"/>
              </a:cxn>
            </a:cxnLst>
            <a:rect l="l" t="t" r="r" b="b"/>
            <a:pathLst>
              <a:path w="2128157" h="506186">
                <a:moveTo>
                  <a:pt x="0" y="475343"/>
                </a:moveTo>
                <a:cubicBezTo>
                  <a:pt x="279400" y="244928"/>
                  <a:pt x="558800" y="14514"/>
                  <a:pt x="881743" y="7257"/>
                </a:cubicBezTo>
                <a:cubicBezTo>
                  <a:pt x="1204686" y="0"/>
                  <a:pt x="1747157" y="357414"/>
                  <a:pt x="1937657" y="431800"/>
                </a:cubicBezTo>
                <a:cubicBezTo>
                  <a:pt x="2128157" y="506186"/>
                  <a:pt x="2076450" y="479878"/>
                  <a:pt x="2024743" y="453571"/>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Freeform 12"/>
          <p:cNvSpPr/>
          <p:nvPr/>
        </p:nvSpPr>
        <p:spPr>
          <a:xfrm>
            <a:off x="5328084" y="2492896"/>
            <a:ext cx="1008112" cy="432048"/>
          </a:xfrm>
          <a:custGeom>
            <a:avLst/>
            <a:gdLst>
              <a:gd name="connsiteX0" fmla="*/ 0 w 2128157"/>
              <a:gd name="connsiteY0" fmla="*/ 475343 h 506186"/>
              <a:gd name="connsiteX1" fmla="*/ 881743 w 2128157"/>
              <a:gd name="connsiteY1" fmla="*/ 7257 h 506186"/>
              <a:gd name="connsiteX2" fmla="*/ 1937657 w 2128157"/>
              <a:gd name="connsiteY2" fmla="*/ 431800 h 506186"/>
              <a:gd name="connsiteX3" fmla="*/ 2024743 w 2128157"/>
              <a:gd name="connsiteY3" fmla="*/ 453571 h 506186"/>
            </a:gdLst>
            <a:ahLst/>
            <a:cxnLst>
              <a:cxn ang="0">
                <a:pos x="connsiteX0" y="connsiteY0"/>
              </a:cxn>
              <a:cxn ang="0">
                <a:pos x="connsiteX1" y="connsiteY1"/>
              </a:cxn>
              <a:cxn ang="0">
                <a:pos x="connsiteX2" y="connsiteY2"/>
              </a:cxn>
              <a:cxn ang="0">
                <a:pos x="connsiteX3" y="connsiteY3"/>
              </a:cxn>
            </a:cxnLst>
            <a:rect l="l" t="t" r="r" b="b"/>
            <a:pathLst>
              <a:path w="2128157" h="506186">
                <a:moveTo>
                  <a:pt x="0" y="475343"/>
                </a:moveTo>
                <a:cubicBezTo>
                  <a:pt x="279400" y="244928"/>
                  <a:pt x="558800" y="14514"/>
                  <a:pt x="881743" y="7257"/>
                </a:cubicBezTo>
                <a:cubicBezTo>
                  <a:pt x="1204686" y="0"/>
                  <a:pt x="1747157" y="357414"/>
                  <a:pt x="1937657" y="431800"/>
                </a:cubicBezTo>
                <a:cubicBezTo>
                  <a:pt x="2128157" y="506186"/>
                  <a:pt x="2076450" y="479878"/>
                  <a:pt x="2024743" y="453571"/>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TextBox 14"/>
          <p:cNvSpPr txBox="1"/>
          <p:nvPr/>
        </p:nvSpPr>
        <p:spPr>
          <a:xfrm>
            <a:off x="5054603" y="2892387"/>
            <a:ext cx="504056" cy="276999"/>
          </a:xfrm>
          <a:prstGeom prst="rect">
            <a:avLst/>
          </a:prstGeom>
          <a:noFill/>
        </p:spPr>
        <p:txBody>
          <a:bodyPr wrap="square" rtlCol="0">
            <a:spAutoFit/>
          </a:bodyPr>
          <a:lstStyle/>
          <a:p>
            <a:r>
              <a:rPr lang="en-GB" sz="1200" dirty="0" smtClean="0"/>
              <a:t>30</a:t>
            </a:r>
            <a:endParaRPr lang="en-GB" sz="1200" dirty="0"/>
          </a:p>
        </p:txBody>
      </p:sp>
      <p:sp>
        <p:nvSpPr>
          <p:cNvPr id="17" name="TextBox 16"/>
          <p:cNvSpPr txBox="1"/>
          <p:nvPr/>
        </p:nvSpPr>
        <p:spPr>
          <a:xfrm>
            <a:off x="6084168" y="2878178"/>
            <a:ext cx="504056" cy="276999"/>
          </a:xfrm>
          <a:prstGeom prst="rect">
            <a:avLst/>
          </a:prstGeom>
          <a:noFill/>
        </p:spPr>
        <p:txBody>
          <a:bodyPr wrap="square" rtlCol="0">
            <a:spAutoFit/>
          </a:bodyPr>
          <a:lstStyle/>
          <a:p>
            <a:r>
              <a:rPr lang="en-GB" sz="1200" dirty="0" smtClean="0"/>
              <a:t>32</a:t>
            </a:r>
            <a:endParaRPr lang="en-GB" sz="1200" dirty="0"/>
          </a:p>
        </p:txBody>
      </p:sp>
      <p:cxnSp>
        <p:nvCxnSpPr>
          <p:cNvPr id="18" name="Straight Arrow Connector 17"/>
          <p:cNvCxnSpPr/>
          <p:nvPr/>
        </p:nvCxnSpPr>
        <p:spPr>
          <a:xfrm>
            <a:off x="3944285" y="3061041"/>
            <a:ext cx="2160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39552" y="4725888"/>
            <a:ext cx="648072"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558659" y="2615262"/>
            <a:ext cx="504056" cy="276999"/>
          </a:xfrm>
          <a:prstGeom prst="rect">
            <a:avLst/>
          </a:prstGeom>
          <a:noFill/>
        </p:spPr>
        <p:txBody>
          <a:bodyPr wrap="square" rtlCol="0">
            <a:spAutoFit/>
          </a:bodyPr>
          <a:lstStyle/>
          <a:p>
            <a:r>
              <a:rPr lang="en-GB" sz="1200" dirty="0" smtClean="0"/>
              <a:t>+2</a:t>
            </a:r>
            <a:endParaRPr lang="en-GB" sz="1200" dirty="0"/>
          </a:p>
        </p:txBody>
      </p:sp>
      <p:sp>
        <p:nvSpPr>
          <p:cNvPr id="21" name="TextBox 20"/>
          <p:cNvSpPr txBox="1"/>
          <p:nvPr/>
        </p:nvSpPr>
        <p:spPr>
          <a:xfrm>
            <a:off x="3800269" y="2570420"/>
            <a:ext cx="504056" cy="276999"/>
          </a:xfrm>
          <a:prstGeom prst="rect">
            <a:avLst/>
          </a:prstGeom>
          <a:noFill/>
        </p:spPr>
        <p:txBody>
          <a:bodyPr wrap="square" rtlCol="0">
            <a:spAutoFit/>
          </a:bodyPr>
          <a:lstStyle/>
          <a:p>
            <a:r>
              <a:rPr lang="en-GB" sz="1200" dirty="0" smtClean="0"/>
              <a:t>+5</a:t>
            </a:r>
            <a:endParaRPr lang="en-GB" sz="1200" dirty="0"/>
          </a:p>
        </p:txBody>
      </p:sp>
    </p:spTree>
    <p:extLst>
      <p:ext uri="{BB962C8B-B14F-4D97-AF65-F5344CB8AC3E}">
        <p14:creationId xmlns:p14="http://schemas.microsoft.com/office/powerpoint/2010/main" val="504948772"/>
      </p:ext>
    </p:extLst>
  </p:cSld>
  <p:clrMapOvr>
    <a:masterClrMapping/>
  </p:clrMapOvr>
  <p:transition>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45224"/>
            <a:ext cx="8183880" cy="1051560"/>
          </a:xfrm>
        </p:spPr>
        <p:txBody>
          <a:bodyPr>
            <a:noAutofit/>
          </a:bodyPr>
          <a:lstStyle/>
          <a:p>
            <a:r>
              <a:rPr lang="en-GB" sz="3200" dirty="0" smtClean="0">
                <a:latin typeface="Baskerville Old Face" pitchFamily="18" charset="0"/>
              </a:rPr>
              <a:t>Calculation methods: subtraction</a:t>
            </a:r>
            <a:endParaRPr lang="en-GB" sz="3200" dirty="0">
              <a:latin typeface="Baskerville Old Face" pitchFamily="18" charset="0"/>
            </a:endParaRPr>
          </a:p>
        </p:txBody>
      </p:sp>
      <p:sp>
        <p:nvSpPr>
          <p:cNvPr id="3" name="Content Placeholder 2"/>
          <p:cNvSpPr>
            <a:spLocks noGrp="1"/>
          </p:cNvSpPr>
          <p:nvPr>
            <p:ph idx="1"/>
          </p:nvPr>
        </p:nvSpPr>
        <p:spPr>
          <a:xfrm>
            <a:off x="559369" y="620688"/>
            <a:ext cx="7467600" cy="5141168"/>
          </a:xfrm>
        </p:spPr>
        <p:txBody>
          <a:bodyPr>
            <a:normAutofit fontScale="92500" lnSpcReduction="10000"/>
          </a:bodyPr>
          <a:lstStyle/>
          <a:p>
            <a:pPr>
              <a:buFont typeface="Wingdings" pitchFamily="2" charset="2"/>
              <a:buChar char="Ø"/>
            </a:pPr>
            <a:r>
              <a:rPr lang="en-GB" sz="3600" dirty="0" smtClean="0">
                <a:latin typeface="Baskerville Old Face" pitchFamily="18" charset="0"/>
              </a:rPr>
              <a:t>Mental   </a:t>
            </a:r>
          </a:p>
          <a:p>
            <a:pPr marL="36576" indent="0">
              <a:buNone/>
            </a:pPr>
            <a:endParaRPr lang="en-GB" sz="3600" dirty="0" smtClean="0">
              <a:latin typeface="Baskerville Old Face" pitchFamily="18" charset="0"/>
            </a:endParaRPr>
          </a:p>
          <a:p>
            <a:pPr>
              <a:buFont typeface="Wingdings" pitchFamily="2" charset="2"/>
              <a:buChar char="Ø"/>
            </a:pPr>
            <a:r>
              <a:rPr lang="en-GB" sz="3600" dirty="0" smtClean="0">
                <a:latin typeface="Baskerville Old Face" pitchFamily="18" charset="0"/>
              </a:rPr>
              <a:t>Number line     </a:t>
            </a:r>
            <a:r>
              <a:rPr lang="en-GB" sz="2800" dirty="0" smtClean="0">
                <a:latin typeface="Baskerville Old Face" pitchFamily="18" charset="0"/>
              </a:rPr>
              <a:t>65 – 14 = </a:t>
            </a:r>
          </a:p>
          <a:p>
            <a:pPr marL="36576" indent="0">
              <a:buNone/>
            </a:pPr>
            <a:endParaRPr lang="en-GB" sz="3600" dirty="0" smtClean="0">
              <a:latin typeface="Baskerville Old Face" pitchFamily="18" charset="0"/>
            </a:endParaRPr>
          </a:p>
          <a:p>
            <a:pPr>
              <a:buFont typeface="Wingdings" pitchFamily="2" charset="2"/>
              <a:buChar char="Ø"/>
            </a:pPr>
            <a:endParaRPr lang="en-GB" sz="3600" dirty="0" smtClean="0">
              <a:latin typeface="Baskerville Old Face" pitchFamily="18" charset="0"/>
            </a:endParaRPr>
          </a:p>
          <a:p>
            <a:pPr>
              <a:buFont typeface="Wingdings" pitchFamily="2" charset="2"/>
              <a:buChar char="Ø"/>
            </a:pPr>
            <a:r>
              <a:rPr lang="en-GB" sz="3600" dirty="0" smtClean="0">
                <a:latin typeface="Baskerville Old Face" pitchFamily="18" charset="0"/>
              </a:rPr>
              <a:t>Partitioning   </a:t>
            </a:r>
            <a:r>
              <a:rPr lang="en-GB" sz="1800" dirty="0" smtClean="0">
                <a:latin typeface="Baskerville Old Face" pitchFamily="18" charset="0"/>
              </a:rPr>
              <a:t>60   5</a:t>
            </a:r>
            <a:br>
              <a:rPr lang="en-GB" sz="1800" dirty="0" smtClean="0">
                <a:latin typeface="Baskerville Old Face" pitchFamily="18" charset="0"/>
              </a:rPr>
            </a:br>
            <a:r>
              <a:rPr lang="en-GB" sz="1800" dirty="0" smtClean="0">
                <a:latin typeface="Baskerville Old Face" pitchFamily="18" charset="0"/>
              </a:rPr>
              <a:t>                                       </a:t>
            </a:r>
            <a:r>
              <a:rPr lang="en-GB" sz="1800" u="sng" dirty="0" smtClean="0">
                <a:latin typeface="Baskerville Old Face" pitchFamily="18" charset="0"/>
              </a:rPr>
              <a:t>- 10   4</a:t>
            </a:r>
          </a:p>
          <a:p>
            <a:pPr marL="36576" indent="0">
              <a:buNone/>
            </a:pPr>
            <a:r>
              <a:rPr lang="en-GB" sz="1800" dirty="0" smtClean="0">
                <a:latin typeface="Baskerville Old Face" pitchFamily="18" charset="0"/>
              </a:rPr>
              <a:t>	                             50   1</a:t>
            </a:r>
            <a:endParaRPr lang="en-GB" sz="400" dirty="0" smtClean="0">
              <a:latin typeface="Baskerville Old Face" pitchFamily="18" charset="0"/>
            </a:endParaRPr>
          </a:p>
          <a:p>
            <a:pPr>
              <a:buFont typeface="Wingdings" pitchFamily="2" charset="2"/>
              <a:buChar char="Ø"/>
            </a:pPr>
            <a:r>
              <a:rPr lang="en-GB" sz="3600" dirty="0" smtClean="0">
                <a:latin typeface="Baskerville Old Face" pitchFamily="18" charset="0"/>
              </a:rPr>
              <a:t>Formal written column methods        65</a:t>
            </a:r>
          </a:p>
          <a:p>
            <a:pPr marL="36576" indent="0">
              <a:buNone/>
            </a:pPr>
            <a:r>
              <a:rPr lang="en-GB" sz="3600" dirty="0" smtClean="0">
                <a:latin typeface="Baskerville Old Face" pitchFamily="18" charset="0"/>
              </a:rPr>
              <a:t>                                                            </a:t>
            </a:r>
            <a:r>
              <a:rPr lang="en-GB" sz="3600" u="sng" dirty="0" smtClean="0">
                <a:latin typeface="Baskerville Old Face" pitchFamily="18" charset="0"/>
              </a:rPr>
              <a:t>-54</a:t>
            </a:r>
            <a:endParaRPr lang="en-GB" sz="3600" u="sng" dirty="0">
              <a:latin typeface="Baskerville Old Face" pitchFamily="18" charset="0"/>
            </a:endParaRPr>
          </a:p>
          <a:p>
            <a:pPr marL="2148840" lvl="8" indent="0">
              <a:buNone/>
            </a:pPr>
            <a:r>
              <a:rPr lang="en-GB" sz="2200" dirty="0" smtClean="0">
                <a:latin typeface="Baskerville Old Face" pitchFamily="18" charset="0"/>
              </a:rPr>
              <a:t>                                                                    </a:t>
            </a:r>
            <a:r>
              <a:rPr lang="en-GB" sz="3600" dirty="0" smtClean="0">
                <a:latin typeface="Baskerville Old Face" pitchFamily="18" charset="0"/>
              </a:rPr>
              <a:t>11</a:t>
            </a:r>
          </a:p>
          <a:p>
            <a:pPr marL="36576" indent="0">
              <a:buNone/>
            </a:pPr>
            <a:endParaRPr lang="en-GB" sz="3600" dirty="0" smtClean="0">
              <a:latin typeface="Baskerville Old Face" pitchFamily="18" charset="0"/>
            </a:endParaRPr>
          </a:p>
          <a:p>
            <a:endParaRPr lang="en-GB" sz="3600" dirty="0" smtClean="0">
              <a:latin typeface="Baskerville Old Face" pitchFamily="18" charset="0"/>
            </a:endParaRPr>
          </a:p>
          <a:p>
            <a:endParaRPr lang="en-GB" dirty="0"/>
          </a:p>
        </p:txBody>
      </p:sp>
      <p:cxnSp>
        <p:nvCxnSpPr>
          <p:cNvPr id="5" name="Straight Connector 4"/>
          <p:cNvCxnSpPr/>
          <p:nvPr/>
        </p:nvCxnSpPr>
        <p:spPr>
          <a:xfrm>
            <a:off x="1555304" y="2330061"/>
            <a:ext cx="6264696"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4932040" y="1916832"/>
            <a:ext cx="2736304" cy="407790"/>
          </a:xfrm>
          <a:custGeom>
            <a:avLst/>
            <a:gdLst>
              <a:gd name="connsiteX0" fmla="*/ 0 w 3635829"/>
              <a:gd name="connsiteY0" fmla="*/ 381007 h 381007"/>
              <a:gd name="connsiteX1" fmla="*/ 1861457 w 3635829"/>
              <a:gd name="connsiteY1" fmla="*/ 7 h 381007"/>
              <a:gd name="connsiteX2" fmla="*/ 3635829 w 3635829"/>
              <a:gd name="connsiteY2" fmla="*/ 370122 h 381007"/>
            </a:gdLst>
            <a:ahLst/>
            <a:cxnLst>
              <a:cxn ang="0">
                <a:pos x="connsiteX0" y="connsiteY0"/>
              </a:cxn>
              <a:cxn ang="0">
                <a:pos x="connsiteX1" y="connsiteY1"/>
              </a:cxn>
              <a:cxn ang="0">
                <a:pos x="connsiteX2" y="connsiteY2"/>
              </a:cxn>
            </a:cxnLst>
            <a:rect l="l" t="t" r="r" b="b"/>
            <a:pathLst>
              <a:path w="3635829" h="381007">
                <a:moveTo>
                  <a:pt x="0" y="381007"/>
                </a:moveTo>
                <a:cubicBezTo>
                  <a:pt x="627743" y="191414"/>
                  <a:pt x="1255486" y="1821"/>
                  <a:pt x="1861457" y="7"/>
                </a:cubicBezTo>
                <a:cubicBezTo>
                  <a:pt x="2467428" y="-1807"/>
                  <a:pt x="3332843" y="310250"/>
                  <a:pt x="3635829" y="370122"/>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3163206" y="2041081"/>
            <a:ext cx="1768833" cy="261610"/>
          </a:xfrm>
          <a:custGeom>
            <a:avLst/>
            <a:gdLst>
              <a:gd name="connsiteX0" fmla="*/ 0 w 3635829"/>
              <a:gd name="connsiteY0" fmla="*/ 381007 h 381007"/>
              <a:gd name="connsiteX1" fmla="*/ 1861457 w 3635829"/>
              <a:gd name="connsiteY1" fmla="*/ 7 h 381007"/>
              <a:gd name="connsiteX2" fmla="*/ 3635829 w 3635829"/>
              <a:gd name="connsiteY2" fmla="*/ 370122 h 381007"/>
            </a:gdLst>
            <a:ahLst/>
            <a:cxnLst>
              <a:cxn ang="0">
                <a:pos x="connsiteX0" y="connsiteY0"/>
              </a:cxn>
              <a:cxn ang="0">
                <a:pos x="connsiteX1" y="connsiteY1"/>
              </a:cxn>
              <a:cxn ang="0">
                <a:pos x="connsiteX2" y="connsiteY2"/>
              </a:cxn>
            </a:cxnLst>
            <a:rect l="l" t="t" r="r" b="b"/>
            <a:pathLst>
              <a:path w="3635829" h="381007">
                <a:moveTo>
                  <a:pt x="0" y="381007"/>
                </a:moveTo>
                <a:cubicBezTo>
                  <a:pt x="627743" y="191414"/>
                  <a:pt x="1255486" y="1821"/>
                  <a:pt x="1861457" y="7"/>
                </a:cubicBezTo>
                <a:cubicBezTo>
                  <a:pt x="2467428" y="-1807"/>
                  <a:pt x="3332843" y="310250"/>
                  <a:pt x="3635829" y="370122"/>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2981105" y="2365892"/>
            <a:ext cx="364202" cy="261610"/>
          </a:xfrm>
          <a:prstGeom prst="rect">
            <a:avLst/>
          </a:prstGeom>
          <a:noFill/>
        </p:spPr>
        <p:txBody>
          <a:bodyPr wrap="none" rtlCol="0">
            <a:spAutoFit/>
          </a:bodyPr>
          <a:lstStyle/>
          <a:p>
            <a:r>
              <a:rPr lang="en-GB" sz="1100" dirty="0" smtClean="0"/>
              <a:t>51</a:t>
            </a:r>
            <a:endParaRPr lang="en-US" sz="1100" dirty="0"/>
          </a:p>
        </p:txBody>
      </p:sp>
      <p:sp>
        <p:nvSpPr>
          <p:cNvPr id="9" name="TextBox 8"/>
          <p:cNvSpPr txBox="1"/>
          <p:nvPr/>
        </p:nvSpPr>
        <p:spPr>
          <a:xfrm>
            <a:off x="4757066" y="2420888"/>
            <a:ext cx="364202" cy="261610"/>
          </a:xfrm>
          <a:prstGeom prst="rect">
            <a:avLst/>
          </a:prstGeom>
          <a:noFill/>
        </p:spPr>
        <p:txBody>
          <a:bodyPr wrap="none" rtlCol="0">
            <a:spAutoFit/>
          </a:bodyPr>
          <a:lstStyle/>
          <a:p>
            <a:r>
              <a:rPr lang="en-GB" sz="1100" dirty="0" smtClean="0"/>
              <a:t>55</a:t>
            </a:r>
            <a:endParaRPr lang="en-US" sz="1100" dirty="0"/>
          </a:p>
        </p:txBody>
      </p:sp>
      <p:sp>
        <p:nvSpPr>
          <p:cNvPr id="10" name="TextBox 9"/>
          <p:cNvSpPr txBox="1"/>
          <p:nvPr/>
        </p:nvSpPr>
        <p:spPr>
          <a:xfrm>
            <a:off x="7478240" y="2421705"/>
            <a:ext cx="341760" cy="261610"/>
          </a:xfrm>
          <a:prstGeom prst="rect">
            <a:avLst/>
          </a:prstGeom>
          <a:noFill/>
        </p:spPr>
        <p:txBody>
          <a:bodyPr wrap="none" rtlCol="0">
            <a:spAutoFit/>
          </a:bodyPr>
          <a:lstStyle/>
          <a:p>
            <a:r>
              <a:rPr lang="en-GB" sz="1100" dirty="0" smtClean="0"/>
              <a:t>65</a:t>
            </a:r>
            <a:endParaRPr lang="en-US" sz="1100" dirty="0"/>
          </a:p>
        </p:txBody>
      </p:sp>
      <p:sp>
        <p:nvSpPr>
          <p:cNvPr id="11" name="TextBox 10"/>
          <p:cNvSpPr txBox="1"/>
          <p:nvPr/>
        </p:nvSpPr>
        <p:spPr>
          <a:xfrm>
            <a:off x="3855903" y="2068451"/>
            <a:ext cx="388248" cy="261610"/>
          </a:xfrm>
          <a:prstGeom prst="rect">
            <a:avLst/>
          </a:prstGeom>
          <a:noFill/>
        </p:spPr>
        <p:txBody>
          <a:bodyPr wrap="none" rtlCol="0">
            <a:spAutoFit/>
          </a:bodyPr>
          <a:lstStyle/>
          <a:p>
            <a:r>
              <a:rPr lang="en-GB" sz="1100" dirty="0" smtClean="0"/>
              <a:t>-4 </a:t>
            </a:r>
            <a:endParaRPr lang="en-US" sz="1100" dirty="0"/>
          </a:p>
        </p:txBody>
      </p:sp>
      <p:sp>
        <p:nvSpPr>
          <p:cNvPr id="12" name="TextBox 11"/>
          <p:cNvSpPr txBox="1"/>
          <p:nvPr/>
        </p:nvSpPr>
        <p:spPr>
          <a:xfrm>
            <a:off x="6130730" y="2041081"/>
            <a:ext cx="527709" cy="261610"/>
          </a:xfrm>
          <a:prstGeom prst="rect">
            <a:avLst/>
          </a:prstGeom>
          <a:noFill/>
        </p:spPr>
        <p:txBody>
          <a:bodyPr wrap="none" rtlCol="0">
            <a:spAutoFit/>
          </a:bodyPr>
          <a:lstStyle/>
          <a:p>
            <a:r>
              <a:rPr lang="en-GB" sz="1100" dirty="0" smtClean="0"/>
              <a:t> -10 </a:t>
            </a:r>
            <a:endParaRPr lang="en-US" sz="1100" dirty="0"/>
          </a:p>
        </p:txBody>
      </p:sp>
      <p:sp>
        <p:nvSpPr>
          <p:cNvPr id="13" name="Right Arrow 12"/>
          <p:cNvSpPr/>
          <p:nvPr/>
        </p:nvSpPr>
        <p:spPr>
          <a:xfrm rot="10800000">
            <a:off x="6054644" y="2420888"/>
            <a:ext cx="491095" cy="2066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10800000">
            <a:off x="3802074" y="2430279"/>
            <a:ext cx="491095" cy="1878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16159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14669"/>
            <a:ext cx="8183880" cy="1051560"/>
          </a:xfrm>
        </p:spPr>
        <p:txBody>
          <a:bodyPr>
            <a:noAutofit/>
          </a:bodyPr>
          <a:lstStyle/>
          <a:p>
            <a:r>
              <a:rPr lang="en-GB" sz="3200" dirty="0" smtClean="0">
                <a:latin typeface="Baskerville Old Face" pitchFamily="18" charset="0"/>
              </a:rPr>
              <a:t>Calculation methods: multiplication</a:t>
            </a:r>
            <a:endParaRPr lang="en-GB" sz="3200" dirty="0">
              <a:latin typeface="Baskerville Old Face" pitchFamily="18" charset="0"/>
            </a:endParaRPr>
          </a:p>
        </p:txBody>
      </p:sp>
      <p:sp>
        <p:nvSpPr>
          <p:cNvPr id="3" name="Content Placeholder 2"/>
          <p:cNvSpPr>
            <a:spLocks noGrp="1"/>
          </p:cNvSpPr>
          <p:nvPr>
            <p:ph idx="1"/>
          </p:nvPr>
        </p:nvSpPr>
        <p:spPr>
          <a:xfrm>
            <a:off x="632792" y="642392"/>
            <a:ext cx="7467600" cy="5141168"/>
          </a:xfrm>
        </p:spPr>
        <p:txBody>
          <a:bodyPr>
            <a:normAutofit fontScale="92500"/>
          </a:bodyPr>
          <a:lstStyle/>
          <a:p>
            <a:pPr>
              <a:buFont typeface="Wingdings" pitchFamily="2" charset="2"/>
              <a:buChar char="Ø"/>
            </a:pPr>
            <a:r>
              <a:rPr lang="en-GB" sz="3200" dirty="0" smtClean="0">
                <a:latin typeface="Baskerville Old Face" pitchFamily="18" charset="0"/>
              </a:rPr>
              <a:t>Times table practice</a:t>
            </a:r>
          </a:p>
          <a:p>
            <a:pPr>
              <a:buFont typeface="Wingdings" pitchFamily="2" charset="2"/>
              <a:buChar char="Ø"/>
            </a:pPr>
            <a:r>
              <a:rPr lang="en-GB" sz="3600" dirty="0" smtClean="0">
                <a:latin typeface="Baskerville Old Face" pitchFamily="18" charset="0"/>
              </a:rPr>
              <a:t>x 10   x 100 place value                    x 10 </a:t>
            </a:r>
          </a:p>
          <a:p>
            <a:pPr>
              <a:buFont typeface="Wingdings" pitchFamily="2" charset="2"/>
              <a:buChar char="Ø"/>
            </a:pPr>
            <a:endParaRPr lang="en-GB" sz="3600" dirty="0" smtClean="0">
              <a:latin typeface="Baskerville Old Face" pitchFamily="18" charset="0"/>
            </a:endParaRPr>
          </a:p>
          <a:p>
            <a:pPr>
              <a:buFont typeface="Wingdings" pitchFamily="2" charset="2"/>
              <a:buChar char="Ø"/>
            </a:pPr>
            <a:r>
              <a:rPr lang="en-GB" sz="3600" dirty="0" smtClean="0">
                <a:latin typeface="Baskerville Old Face" pitchFamily="18" charset="0"/>
              </a:rPr>
              <a:t>Groups of    2 x 3  = </a:t>
            </a:r>
          </a:p>
          <a:p>
            <a:pPr>
              <a:buFont typeface="Wingdings" pitchFamily="2" charset="2"/>
              <a:buChar char="Ø"/>
            </a:pPr>
            <a:endParaRPr lang="en-GB" sz="3600" dirty="0" smtClean="0">
              <a:latin typeface="Baskerville Old Face" pitchFamily="18" charset="0"/>
            </a:endParaRPr>
          </a:p>
          <a:p>
            <a:pPr>
              <a:buFont typeface="Wingdings" pitchFamily="2" charset="2"/>
              <a:buChar char="Ø"/>
            </a:pPr>
            <a:endParaRPr lang="en-GB" sz="3600" dirty="0" smtClean="0">
              <a:latin typeface="Baskerville Old Face" pitchFamily="18" charset="0"/>
            </a:endParaRPr>
          </a:p>
          <a:p>
            <a:pPr>
              <a:buFont typeface="Wingdings" pitchFamily="2" charset="2"/>
              <a:buChar char="Ø"/>
            </a:pPr>
            <a:r>
              <a:rPr lang="en-GB" sz="3600" dirty="0" smtClean="0">
                <a:latin typeface="Baskerville Old Face" pitchFamily="18" charset="0"/>
              </a:rPr>
              <a:t>The grid method   22 x13=</a:t>
            </a:r>
          </a:p>
          <a:p>
            <a:pPr>
              <a:buFont typeface="Wingdings" pitchFamily="2" charset="2"/>
              <a:buChar char="Ø"/>
            </a:pPr>
            <a:endParaRPr lang="en-GB" sz="3600" dirty="0" smtClean="0">
              <a:latin typeface="Baskerville Old Face" pitchFamily="18" charset="0"/>
            </a:endParaRPr>
          </a:p>
          <a:p>
            <a:pPr>
              <a:buFont typeface="Wingdings" pitchFamily="2" charset="2"/>
              <a:buChar char="Ø"/>
            </a:pPr>
            <a:r>
              <a:rPr lang="en-GB" sz="3600" dirty="0" smtClean="0">
                <a:latin typeface="Baskerville Old Face" pitchFamily="18" charset="0"/>
              </a:rPr>
              <a:t>Formal written column methods</a:t>
            </a:r>
            <a:endParaRPr lang="en-GB" sz="2200" dirty="0" smtClean="0">
              <a:latin typeface="Baskerville Old Face" pitchFamily="18" charset="0"/>
            </a:endParaRPr>
          </a:p>
          <a:p>
            <a:pPr marL="36576" indent="0">
              <a:buNone/>
            </a:pPr>
            <a:endParaRPr lang="en-GB" sz="3600" dirty="0">
              <a:latin typeface="Baskerville Old Face"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733168946"/>
              </p:ext>
            </p:extLst>
          </p:nvPr>
        </p:nvGraphicFramePr>
        <p:xfrm>
          <a:off x="5544108" y="1052736"/>
          <a:ext cx="1440159" cy="1036320"/>
        </p:xfrm>
        <a:graphic>
          <a:graphicData uri="http://schemas.openxmlformats.org/drawingml/2006/table">
            <a:tbl>
              <a:tblPr firstRow="1" bandRow="1">
                <a:tableStyleId>{5C22544A-7EE6-4342-B048-85BDC9FD1C3A}</a:tableStyleId>
              </a:tblPr>
              <a:tblGrid>
                <a:gridCol w="480053"/>
                <a:gridCol w="480053"/>
                <a:gridCol w="480053"/>
              </a:tblGrid>
              <a:tr h="288032">
                <a:tc>
                  <a:txBody>
                    <a:bodyPr/>
                    <a:lstStyle/>
                    <a:p>
                      <a:r>
                        <a:rPr lang="en-GB" dirty="0" smtClean="0"/>
                        <a:t>H</a:t>
                      </a:r>
                      <a:endParaRPr lang="en-US" dirty="0"/>
                    </a:p>
                  </a:txBody>
                  <a:tcPr/>
                </a:tc>
                <a:tc>
                  <a:txBody>
                    <a:bodyPr/>
                    <a:lstStyle/>
                    <a:p>
                      <a:r>
                        <a:rPr lang="en-GB" dirty="0" smtClean="0"/>
                        <a:t>T</a:t>
                      </a:r>
                      <a:endParaRPr lang="en-US" dirty="0"/>
                    </a:p>
                  </a:txBody>
                  <a:tcPr/>
                </a:tc>
                <a:tc>
                  <a:txBody>
                    <a:bodyPr/>
                    <a:lstStyle/>
                    <a:p>
                      <a:r>
                        <a:rPr lang="en-GB" dirty="0" smtClean="0"/>
                        <a:t>U</a:t>
                      </a:r>
                      <a:endParaRPr lang="en-US" dirty="0"/>
                    </a:p>
                  </a:txBody>
                  <a:tcPr/>
                </a:tc>
              </a:tr>
              <a:tr h="288032">
                <a:tc>
                  <a:txBody>
                    <a:bodyPr/>
                    <a:lstStyle/>
                    <a:p>
                      <a:endParaRPr lang="en-US" sz="1600" dirty="0"/>
                    </a:p>
                  </a:txBody>
                  <a:tcPr/>
                </a:tc>
                <a:tc>
                  <a:txBody>
                    <a:bodyPr/>
                    <a:lstStyle/>
                    <a:p>
                      <a:r>
                        <a:rPr lang="en-GB" sz="1600" dirty="0" smtClean="0"/>
                        <a:t>1</a:t>
                      </a:r>
                      <a:endParaRPr lang="en-US" sz="1600" dirty="0"/>
                    </a:p>
                  </a:txBody>
                  <a:tcPr/>
                </a:tc>
                <a:tc>
                  <a:txBody>
                    <a:bodyPr/>
                    <a:lstStyle/>
                    <a:p>
                      <a:r>
                        <a:rPr lang="en-GB" sz="1600" dirty="0" smtClean="0"/>
                        <a:t>3</a:t>
                      </a:r>
                      <a:endParaRPr lang="en-US" sz="1600" dirty="0"/>
                    </a:p>
                  </a:txBody>
                  <a:tcPr/>
                </a:tc>
              </a:tr>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1</a:t>
                      </a:r>
                      <a:endParaRPr lang="en-US" sz="1600" dirty="0"/>
                    </a:p>
                  </a:txBody>
                  <a:tcPr/>
                </a:tc>
                <a:tc>
                  <a:txBody>
                    <a:bodyPr/>
                    <a:lstStyle/>
                    <a:p>
                      <a:r>
                        <a:rPr lang="en-GB" sz="1600" dirty="0" smtClean="0"/>
                        <a:t>3 </a:t>
                      </a:r>
                      <a:endParaRPr lang="en-US" sz="1600" dirty="0"/>
                    </a:p>
                  </a:txBody>
                  <a:tcPr/>
                </a:tc>
                <a:tc>
                  <a:txBody>
                    <a:bodyPr/>
                    <a:lstStyle/>
                    <a:p>
                      <a:r>
                        <a:rPr lang="en-GB" sz="1600" dirty="0" smtClean="0"/>
                        <a:t>0</a:t>
                      </a:r>
                      <a:endParaRPr lang="en-US" sz="1600"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997605354"/>
              </p:ext>
            </p:extLst>
          </p:nvPr>
        </p:nvGraphicFramePr>
        <p:xfrm>
          <a:off x="5837837" y="3645024"/>
          <a:ext cx="1800201" cy="1097280"/>
        </p:xfrm>
        <a:graphic>
          <a:graphicData uri="http://schemas.openxmlformats.org/drawingml/2006/table">
            <a:tbl>
              <a:tblPr firstRow="1" bandRow="1">
                <a:tableStyleId>{5C22544A-7EE6-4342-B048-85BDC9FD1C3A}</a:tableStyleId>
              </a:tblPr>
              <a:tblGrid>
                <a:gridCol w="600067"/>
                <a:gridCol w="600067"/>
                <a:gridCol w="600067"/>
              </a:tblGrid>
              <a:tr h="288032">
                <a:tc>
                  <a:txBody>
                    <a:bodyPr/>
                    <a:lstStyle/>
                    <a:p>
                      <a:r>
                        <a:rPr lang="en-US" dirty="0" smtClean="0"/>
                        <a:t>x</a:t>
                      </a:r>
                      <a:endParaRPr lang="en-US" dirty="0"/>
                    </a:p>
                  </a:txBody>
                  <a:tcPr/>
                </a:tc>
                <a:tc>
                  <a:txBody>
                    <a:bodyPr/>
                    <a:lstStyle/>
                    <a:p>
                      <a:r>
                        <a:rPr lang="en-GB" dirty="0" smtClean="0"/>
                        <a:t>20</a:t>
                      </a:r>
                      <a:endParaRPr lang="en-US" dirty="0"/>
                    </a:p>
                  </a:txBody>
                  <a:tcPr/>
                </a:tc>
                <a:tc>
                  <a:txBody>
                    <a:bodyPr/>
                    <a:lstStyle/>
                    <a:p>
                      <a:r>
                        <a:rPr lang="en-GB" dirty="0" smtClean="0"/>
                        <a:t>2</a:t>
                      </a:r>
                      <a:endParaRPr lang="en-US" dirty="0"/>
                    </a:p>
                  </a:txBody>
                  <a:tcPr/>
                </a:tc>
              </a:tr>
              <a:tr h="288032">
                <a:tc>
                  <a:txBody>
                    <a:bodyPr/>
                    <a:lstStyle/>
                    <a:p>
                      <a:r>
                        <a:rPr kumimoji="0" lang="en-GB" b="1" kern="1200" dirty="0" smtClean="0">
                          <a:solidFill>
                            <a:schemeClr val="lt1"/>
                          </a:solidFill>
                          <a:latin typeface="+mn-lt"/>
                          <a:ea typeface="+mn-ea"/>
                          <a:cs typeface="+mn-cs"/>
                        </a:rPr>
                        <a:t>10</a:t>
                      </a:r>
                      <a:endParaRPr kumimoji="0" lang="en-US" b="1" kern="1200" dirty="0">
                        <a:solidFill>
                          <a:schemeClr val="lt1"/>
                        </a:solidFill>
                        <a:latin typeface="+mn-lt"/>
                        <a:ea typeface="+mn-ea"/>
                        <a:cs typeface="+mn-cs"/>
                      </a:endParaRPr>
                    </a:p>
                  </a:txBody>
                  <a:tcPr>
                    <a:solidFill>
                      <a:schemeClr val="accent1"/>
                    </a:solidFill>
                  </a:tcPr>
                </a:tc>
                <a:tc>
                  <a:txBody>
                    <a:bodyPr/>
                    <a:lstStyle/>
                    <a:p>
                      <a:r>
                        <a:rPr lang="en-GB" sz="1600" dirty="0" smtClean="0">
                          <a:solidFill>
                            <a:schemeClr val="bg1"/>
                          </a:solidFill>
                        </a:rPr>
                        <a:t>200</a:t>
                      </a:r>
                      <a:endParaRPr lang="en-US" sz="1600" dirty="0">
                        <a:solidFill>
                          <a:schemeClr val="bg1"/>
                        </a:solidFill>
                      </a:endParaRPr>
                    </a:p>
                  </a:txBody>
                  <a:tcPr>
                    <a:solidFill>
                      <a:schemeClr val="accent1">
                        <a:lumMod val="20000"/>
                        <a:lumOff val="80000"/>
                      </a:schemeClr>
                    </a:solidFill>
                  </a:tcPr>
                </a:tc>
                <a:tc>
                  <a:txBody>
                    <a:bodyPr/>
                    <a:lstStyle/>
                    <a:p>
                      <a:r>
                        <a:rPr lang="en-GB" sz="1600" smtClean="0">
                          <a:solidFill>
                            <a:schemeClr val="bg1"/>
                          </a:solidFill>
                        </a:rPr>
                        <a:t>20</a:t>
                      </a:r>
                      <a:endParaRPr lang="en-US" sz="1600" dirty="0">
                        <a:solidFill>
                          <a:schemeClr val="bg1"/>
                        </a:solidFill>
                      </a:endParaRPr>
                    </a:p>
                  </a:txBody>
                  <a:tcPr>
                    <a:solidFill>
                      <a:schemeClr val="accent1">
                        <a:lumMod val="20000"/>
                        <a:lumOff val="80000"/>
                      </a:schemeClr>
                    </a:solidFill>
                  </a:tcPr>
                </a:tc>
              </a:tr>
              <a:tr h="288032">
                <a:tc>
                  <a:txBody>
                    <a:bodyPr/>
                    <a:lstStyle/>
                    <a:p>
                      <a:r>
                        <a:rPr kumimoji="0" lang="en-GB" b="1" kern="1200" dirty="0" smtClean="0">
                          <a:solidFill>
                            <a:schemeClr val="lt1"/>
                          </a:solidFill>
                          <a:latin typeface="+mn-lt"/>
                          <a:ea typeface="+mn-ea"/>
                          <a:cs typeface="+mn-cs"/>
                        </a:rPr>
                        <a:t>3</a:t>
                      </a:r>
                      <a:endParaRPr kumimoji="0" lang="en-US" b="1" kern="1200" dirty="0">
                        <a:solidFill>
                          <a:schemeClr val="lt1"/>
                        </a:solidFill>
                        <a:latin typeface="+mn-lt"/>
                        <a:ea typeface="+mn-ea"/>
                        <a:cs typeface="+mn-cs"/>
                      </a:endParaRPr>
                    </a:p>
                  </a:txBody>
                  <a:tcPr>
                    <a:solidFill>
                      <a:schemeClr val="accent1"/>
                    </a:solidFill>
                  </a:tcPr>
                </a:tc>
                <a:tc>
                  <a:txBody>
                    <a:bodyPr/>
                    <a:lstStyle/>
                    <a:p>
                      <a:r>
                        <a:rPr lang="en-GB" sz="1600" dirty="0" smtClean="0">
                          <a:solidFill>
                            <a:schemeClr val="bg1"/>
                          </a:solidFill>
                        </a:rPr>
                        <a:t>60</a:t>
                      </a:r>
                      <a:endParaRPr lang="en-US" sz="1600" dirty="0">
                        <a:solidFill>
                          <a:schemeClr val="bg1"/>
                        </a:solidFill>
                      </a:endParaRPr>
                    </a:p>
                  </a:txBody>
                  <a:tcPr>
                    <a:solidFill>
                      <a:schemeClr val="accent1">
                        <a:lumMod val="20000"/>
                        <a:lumOff val="80000"/>
                      </a:schemeClr>
                    </a:solidFill>
                  </a:tcPr>
                </a:tc>
                <a:tc>
                  <a:txBody>
                    <a:bodyPr/>
                    <a:lstStyle/>
                    <a:p>
                      <a:r>
                        <a:rPr lang="en-GB" sz="1600" dirty="0" smtClean="0">
                          <a:solidFill>
                            <a:schemeClr val="bg1"/>
                          </a:solidFill>
                        </a:rPr>
                        <a:t>6</a:t>
                      </a:r>
                      <a:endParaRPr lang="en-US" sz="1600" dirty="0">
                        <a:solidFill>
                          <a:schemeClr val="bg1"/>
                        </a:solidFill>
                      </a:endParaRPr>
                    </a:p>
                  </a:txBody>
                  <a:tcPr>
                    <a:solidFill>
                      <a:schemeClr val="accent1">
                        <a:lumMod val="20000"/>
                        <a:lumOff val="80000"/>
                      </a:schemeClr>
                    </a:solidFill>
                  </a:tcPr>
                </a:tc>
              </a:tr>
            </a:tbl>
          </a:graphicData>
        </a:graphic>
      </p:graphicFrame>
      <p:sp>
        <p:nvSpPr>
          <p:cNvPr id="6" name="TextBox 5"/>
          <p:cNvSpPr txBox="1"/>
          <p:nvPr/>
        </p:nvSpPr>
        <p:spPr>
          <a:xfrm>
            <a:off x="7530026" y="4437112"/>
            <a:ext cx="1152128" cy="1477328"/>
          </a:xfrm>
          <a:prstGeom prst="rect">
            <a:avLst/>
          </a:prstGeom>
          <a:noFill/>
        </p:spPr>
        <p:txBody>
          <a:bodyPr wrap="square" rtlCol="0">
            <a:spAutoFit/>
          </a:bodyPr>
          <a:lstStyle/>
          <a:p>
            <a:r>
              <a:rPr lang="en-GB" dirty="0" smtClean="0"/>
              <a:t>   22</a:t>
            </a:r>
          </a:p>
          <a:p>
            <a:r>
              <a:rPr lang="en-GB" u="sng" dirty="0" smtClean="0"/>
              <a:t>X 13</a:t>
            </a:r>
          </a:p>
          <a:p>
            <a:r>
              <a:rPr lang="en-GB" dirty="0" smtClean="0"/>
              <a:t>   66</a:t>
            </a:r>
          </a:p>
          <a:p>
            <a:r>
              <a:rPr lang="en-GB" u="sng" dirty="0" smtClean="0"/>
              <a:t> 220</a:t>
            </a:r>
          </a:p>
          <a:p>
            <a:r>
              <a:rPr lang="en-GB" dirty="0" smtClean="0"/>
              <a:t> 286</a:t>
            </a:r>
            <a:endParaRPr lang="en-US" dirty="0"/>
          </a:p>
        </p:txBody>
      </p:sp>
      <p:sp>
        <p:nvSpPr>
          <p:cNvPr id="7" name="Oval 6"/>
          <p:cNvSpPr/>
          <p:nvPr/>
        </p:nvSpPr>
        <p:spPr>
          <a:xfrm>
            <a:off x="4499992" y="2564904"/>
            <a:ext cx="1368152"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161874" y="2562418"/>
            <a:ext cx="1368152"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4788024" y="2831994"/>
            <a:ext cx="216024" cy="2160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5388296" y="2831994"/>
            <a:ext cx="216024" cy="2160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5076056" y="2814446"/>
            <a:ext cx="216024" cy="2160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p:cNvSpPr/>
          <p:nvPr/>
        </p:nvSpPr>
        <p:spPr>
          <a:xfrm>
            <a:off x="6737938" y="2816932"/>
            <a:ext cx="216024" cy="2160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6372200" y="2823628"/>
            <a:ext cx="216024" cy="2160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7128284" y="2816932"/>
            <a:ext cx="216024" cy="2160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29928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394923"/>
            <a:ext cx="8183880" cy="1051560"/>
          </a:xfrm>
        </p:spPr>
        <p:txBody>
          <a:bodyPr>
            <a:normAutofit/>
          </a:bodyPr>
          <a:lstStyle/>
          <a:p>
            <a:r>
              <a:rPr lang="en-GB" sz="3200" dirty="0" smtClean="0">
                <a:latin typeface="Baskerville Old Face" pitchFamily="18" charset="0"/>
              </a:rPr>
              <a:t>Calculation: division</a:t>
            </a:r>
            <a:endParaRPr lang="en-GB" sz="3200" dirty="0">
              <a:latin typeface="Baskerville Old Face" pitchFamily="18" charset="0"/>
            </a:endParaRPr>
          </a:p>
        </p:txBody>
      </p:sp>
      <p:sp>
        <p:nvSpPr>
          <p:cNvPr id="3" name="Content Placeholder 2"/>
          <p:cNvSpPr>
            <a:spLocks noGrp="1"/>
          </p:cNvSpPr>
          <p:nvPr>
            <p:ph idx="1"/>
          </p:nvPr>
        </p:nvSpPr>
        <p:spPr>
          <a:xfrm>
            <a:off x="683568" y="462372"/>
            <a:ext cx="7467600" cy="5141168"/>
          </a:xfrm>
        </p:spPr>
        <p:txBody>
          <a:bodyPr>
            <a:normAutofit/>
          </a:bodyPr>
          <a:lstStyle/>
          <a:p>
            <a:pPr>
              <a:buFont typeface="Wingdings" pitchFamily="2" charset="2"/>
              <a:buChar char="Ø"/>
            </a:pPr>
            <a:r>
              <a:rPr lang="en-GB" sz="3600" dirty="0" smtClean="0">
                <a:latin typeface="Baskerville Old Face" pitchFamily="18" charset="0"/>
              </a:rPr>
              <a:t>The ‘chunking’ or ‘repeated subtraction’ method</a:t>
            </a:r>
          </a:p>
          <a:p>
            <a:pPr marL="36576" indent="0">
              <a:buNone/>
            </a:pPr>
            <a:r>
              <a:rPr lang="en-GB" sz="1800" dirty="0" smtClean="0">
                <a:latin typeface="Baskerville Old Face" pitchFamily="18" charset="0"/>
              </a:rPr>
              <a:t>          38</a:t>
            </a:r>
          </a:p>
          <a:p>
            <a:pPr marL="36576" indent="0">
              <a:buNone/>
            </a:pPr>
            <a:r>
              <a:rPr lang="en-GB" sz="2000" dirty="0" smtClean="0">
                <a:latin typeface="Baskerville Old Face" pitchFamily="18" charset="0"/>
              </a:rPr>
              <a:t>12  456   </a:t>
            </a:r>
            <a:endParaRPr lang="en-GB" sz="3600" dirty="0">
              <a:latin typeface="Baskerville Old Face" pitchFamily="18" charset="0"/>
            </a:endParaRPr>
          </a:p>
          <a:p>
            <a:pPr marL="36576" indent="0">
              <a:buNone/>
            </a:pPr>
            <a:r>
              <a:rPr lang="en-GB" sz="1900" dirty="0" smtClean="0">
                <a:latin typeface="Baskerville Old Face" pitchFamily="18" charset="0"/>
              </a:rPr>
              <a:t>       </a:t>
            </a:r>
            <a:r>
              <a:rPr lang="en-GB" sz="1900" u="sng" dirty="0" smtClean="0">
                <a:latin typeface="Baskerville Old Face" pitchFamily="18" charset="0"/>
              </a:rPr>
              <a:t>240</a:t>
            </a:r>
            <a:r>
              <a:rPr lang="en-GB" sz="1900" dirty="0" smtClean="0">
                <a:latin typeface="Baskerville Old Face" pitchFamily="18" charset="0"/>
              </a:rPr>
              <a:t>  (12 x </a:t>
            </a:r>
            <a:r>
              <a:rPr lang="en-GB" sz="1900" dirty="0" smtClean="0">
                <a:solidFill>
                  <a:srgbClr val="FF0000"/>
                </a:solidFill>
                <a:latin typeface="Baskerville Old Face" pitchFamily="18" charset="0"/>
              </a:rPr>
              <a:t>20</a:t>
            </a:r>
            <a:r>
              <a:rPr lang="en-GB" sz="1900" dirty="0" smtClean="0">
                <a:latin typeface="Baskerville Old Face" pitchFamily="18" charset="0"/>
              </a:rPr>
              <a:t>)</a:t>
            </a:r>
            <a:endParaRPr lang="en-GB" sz="2100" dirty="0" smtClean="0">
              <a:latin typeface="Baskerville Old Face" pitchFamily="18" charset="0"/>
            </a:endParaRPr>
          </a:p>
          <a:p>
            <a:pPr marL="36576" indent="0">
              <a:buNone/>
            </a:pPr>
            <a:r>
              <a:rPr lang="en-GB" sz="1900" dirty="0">
                <a:latin typeface="Baskerville Old Face" pitchFamily="18" charset="0"/>
              </a:rPr>
              <a:t> </a:t>
            </a:r>
            <a:r>
              <a:rPr lang="en-GB" sz="1900" dirty="0" smtClean="0">
                <a:latin typeface="Baskerville Old Face" pitchFamily="18" charset="0"/>
              </a:rPr>
              <a:t>      216</a:t>
            </a:r>
            <a:endParaRPr lang="en-GB" sz="2100" dirty="0">
              <a:latin typeface="Baskerville Old Face" pitchFamily="18" charset="0"/>
            </a:endParaRPr>
          </a:p>
          <a:p>
            <a:pPr marL="36576" indent="0">
              <a:buNone/>
            </a:pPr>
            <a:r>
              <a:rPr lang="en-GB" sz="1900" dirty="0" smtClean="0">
                <a:latin typeface="Baskerville Old Face" pitchFamily="18" charset="0"/>
              </a:rPr>
              <a:t>       </a:t>
            </a:r>
            <a:r>
              <a:rPr lang="en-GB" sz="1900" u="sng" dirty="0" smtClean="0">
                <a:latin typeface="Baskerville Old Face" pitchFamily="18" charset="0"/>
              </a:rPr>
              <a:t>120</a:t>
            </a:r>
            <a:r>
              <a:rPr lang="en-GB" sz="1900" dirty="0" smtClean="0">
                <a:latin typeface="Baskerville Old Face" pitchFamily="18" charset="0"/>
              </a:rPr>
              <a:t>   (12 x </a:t>
            </a:r>
            <a:r>
              <a:rPr lang="en-GB" sz="1900" dirty="0" smtClean="0">
                <a:solidFill>
                  <a:srgbClr val="FF0000"/>
                </a:solidFill>
                <a:latin typeface="Baskerville Old Face" pitchFamily="18" charset="0"/>
              </a:rPr>
              <a:t>10</a:t>
            </a:r>
            <a:r>
              <a:rPr lang="en-GB" sz="1900" dirty="0" smtClean="0">
                <a:latin typeface="Baskerville Old Face" pitchFamily="18" charset="0"/>
              </a:rPr>
              <a:t>)</a:t>
            </a:r>
          </a:p>
          <a:p>
            <a:pPr marL="36576" indent="0">
              <a:buNone/>
            </a:pPr>
            <a:r>
              <a:rPr lang="en-GB" sz="1900" dirty="0">
                <a:latin typeface="Baskerville Old Face" pitchFamily="18" charset="0"/>
              </a:rPr>
              <a:t> </a:t>
            </a:r>
            <a:r>
              <a:rPr lang="en-GB" sz="1900" dirty="0" smtClean="0">
                <a:latin typeface="Baskerville Old Face" pitchFamily="18" charset="0"/>
              </a:rPr>
              <a:t>        96</a:t>
            </a:r>
          </a:p>
          <a:p>
            <a:pPr marL="36576" indent="0">
              <a:buNone/>
            </a:pPr>
            <a:r>
              <a:rPr lang="en-GB" sz="1900" dirty="0">
                <a:latin typeface="Baskerville Old Face" pitchFamily="18" charset="0"/>
              </a:rPr>
              <a:t> </a:t>
            </a:r>
            <a:r>
              <a:rPr lang="en-GB" sz="1900" dirty="0" smtClean="0">
                <a:latin typeface="Baskerville Old Face" pitchFamily="18" charset="0"/>
              </a:rPr>
              <a:t>        </a:t>
            </a:r>
            <a:r>
              <a:rPr lang="en-GB" sz="1900" u="sng" dirty="0" smtClean="0">
                <a:latin typeface="Baskerville Old Face" pitchFamily="18" charset="0"/>
              </a:rPr>
              <a:t>96</a:t>
            </a:r>
            <a:r>
              <a:rPr lang="en-GB" sz="1900" dirty="0" smtClean="0">
                <a:latin typeface="Baskerville Old Face" pitchFamily="18" charset="0"/>
              </a:rPr>
              <a:t>    (12 x </a:t>
            </a:r>
            <a:r>
              <a:rPr lang="en-GB" sz="1900" dirty="0" smtClean="0">
                <a:solidFill>
                  <a:srgbClr val="FF0000"/>
                </a:solidFill>
                <a:latin typeface="Baskerville Old Face" pitchFamily="18" charset="0"/>
              </a:rPr>
              <a:t>8</a:t>
            </a:r>
            <a:r>
              <a:rPr lang="en-GB" sz="1900" dirty="0" smtClean="0">
                <a:latin typeface="Baskerville Old Face" pitchFamily="18" charset="0"/>
              </a:rPr>
              <a:t>)</a:t>
            </a:r>
          </a:p>
          <a:p>
            <a:pPr marL="36576" indent="0">
              <a:buNone/>
            </a:pPr>
            <a:r>
              <a:rPr lang="en-GB" sz="1900" dirty="0" smtClean="0">
                <a:latin typeface="Baskerville Old Face" pitchFamily="18" charset="0"/>
              </a:rPr>
              <a:t>          0</a:t>
            </a:r>
          </a:p>
          <a:p>
            <a:pPr>
              <a:buFont typeface="Wingdings" pitchFamily="2" charset="2"/>
              <a:buChar char="Ø"/>
            </a:pPr>
            <a:r>
              <a:rPr lang="en-GB" sz="3600" dirty="0" smtClean="0">
                <a:latin typeface="Baskerville Old Face" pitchFamily="18" charset="0"/>
              </a:rPr>
              <a:t>Formal written column methods</a:t>
            </a:r>
            <a:endParaRPr lang="en-GB" sz="900" dirty="0" smtClean="0">
              <a:latin typeface="Baskerville Old Face" pitchFamily="18" charset="0"/>
            </a:endParaRPr>
          </a:p>
          <a:p>
            <a:pPr marL="36576" indent="0">
              <a:buNone/>
            </a:pPr>
            <a:r>
              <a:rPr lang="en-GB" sz="1800" dirty="0" smtClean="0">
                <a:latin typeface="Baskerville Old Face" pitchFamily="18" charset="0"/>
              </a:rPr>
              <a:t>    </a:t>
            </a:r>
            <a:r>
              <a:rPr lang="en-GB" sz="3600" dirty="0" smtClean="0">
                <a:latin typeface="Baskerville Old Face" pitchFamily="18" charset="0"/>
              </a:rPr>
              <a:t>             </a:t>
            </a:r>
            <a:r>
              <a:rPr lang="en-GB" sz="1800" dirty="0" smtClean="0">
                <a:latin typeface="Baskerville Old Face" pitchFamily="18" charset="0"/>
              </a:rPr>
              <a:t>8  123        15 3/8    15.375</a:t>
            </a:r>
            <a:endParaRPr lang="en-GB" sz="3600" dirty="0" smtClean="0">
              <a:latin typeface="Baskerville Old Face" pitchFamily="18" charset="0"/>
            </a:endParaRPr>
          </a:p>
          <a:p>
            <a:pPr marL="36576" indent="0">
              <a:buNone/>
            </a:pPr>
            <a:endParaRPr lang="en-GB" sz="1800" dirty="0" smtClean="0">
              <a:latin typeface="Baskerville Old Face" pitchFamily="18" charset="0"/>
            </a:endParaRPr>
          </a:p>
          <a:p>
            <a:pPr marL="36576" indent="0">
              <a:buNone/>
            </a:pPr>
            <a:endParaRPr lang="en-GB" dirty="0" smtClean="0"/>
          </a:p>
          <a:p>
            <a:endParaRPr lang="en-GB" dirty="0"/>
          </a:p>
        </p:txBody>
      </p:sp>
      <p:cxnSp>
        <p:nvCxnSpPr>
          <p:cNvPr id="5" name="Straight Connector 4"/>
          <p:cNvCxnSpPr/>
          <p:nvPr/>
        </p:nvCxnSpPr>
        <p:spPr>
          <a:xfrm flipV="1">
            <a:off x="1157754" y="1988840"/>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157754" y="2008203"/>
            <a:ext cx="9361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793722" y="5085184"/>
            <a:ext cx="0" cy="252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771800" y="5085184"/>
            <a:ext cx="576064"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771800" y="4808184"/>
            <a:ext cx="936104" cy="307777"/>
          </a:xfrm>
          <a:prstGeom prst="rect">
            <a:avLst/>
          </a:prstGeom>
          <a:noFill/>
        </p:spPr>
        <p:txBody>
          <a:bodyPr wrap="square" rtlCol="0">
            <a:spAutoFit/>
          </a:bodyPr>
          <a:lstStyle/>
          <a:p>
            <a:r>
              <a:rPr lang="en-GB" sz="1400" dirty="0" smtClean="0"/>
              <a:t>015 r3</a:t>
            </a:r>
            <a:endParaRPr lang="en-US" sz="1400" dirty="0"/>
          </a:p>
        </p:txBody>
      </p:sp>
    </p:spTree>
    <p:extLst>
      <p:ext uri="{BB962C8B-B14F-4D97-AF65-F5344CB8AC3E}">
        <p14:creationId xmlns:p14="http://schemas.microsoft.com/office/powerpoint/2010/main" val="608841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Parent factor </a:t>
            </a:r>
            <a:endParaRPr lang="en-GB" dirty="0"/>
          </a:p>
        </p:txBody>
      </p:sp>
      <p:sp>
        <p:nvSpPr>
          <p:cNvPr id="3" name="Text Placeholder 2"/>
          <p:cNvSpPr>
            <a:spLocks noGrp="1"/>
          </p:cNvSpPr>
          <p:nvPr>
            <p:ph type="body" idx="2"/>
          </p:nvPr>
        </p:nvSpPr>
        <p:spPr/>
        <p:txBody>
          <a:bodyPr/>
          <a:lstStyle/>
          <a:p>
            <a:r>
              <a:rPr lang="en-GB" dirty="0">
                <a:hlinkClick r:id="rId2"/>
              </a:rPr>
              <a:t>http://www.familymathstoolkit.org.uk</a:t>
            </a:r>
            <a:r>
              <a:rPr lang="en-GB" dirty="0" smtClean="0">
                <a:hlinkClick r:id="rId2"/>
              </a:rPr>
              <a:t>/</a:t>
            </a:r>
            <a:endParaRPr lang="en-GB" dirty="0" smtClean="0"/>
          </a:p>
          <a:p>
            <a:endParaRPr lang="en-GB" dirty="0"/>
          </a:p>
          <a:p>
            <a:r>
              <a:rPr lang="en-GB" dirty="0" smtClean="0"/>
              <a:t>Talk about time and schedules</a:t>
            </a:r>
          </a:p>
          <a:p>
            <a:endParaRPr lang="en-GB" dirty="0"/>
          </a:p>
          <a:p>
            <a:r>
              <a:rPr lang="en-GB" dirty="0" smtClean="0"/>
              <a:t>Spend real money and work out the change</a:t>
            </a:r>
          </a:p>
          <a:p>
            <a:endParaRPr lang="en-GB" dirty="0"/>
          </a:p>
          <a:p>
            <a:r>
              <a:rPr lang="en-GB" dirty="0" smtClean="0"/>
              <a:t>Measure out materials and ingredients</a:t>
            </a:r>
          </a:p>
          <a:p>
            <a:endParaRPr lang="en-GB" dirty="0"/>
          </a:p>
          <a:p>
            <a:r>
              <a:rPr lang="en-GB" dirty="0" smtClean="0"/>
              <a:t>Estimate quantities, lengths, weights and percentages</a:t>
            </a:r>
          </a:p>
          <a:p>
            <a:endParaRPr lang="en-GB" dirty="0"/>
          </a:p>
          <a:p>
            <a:r>
              <a:rPr lang="en-GB" dirty="0" smtClean="0"/>
              <a:t>Work on your child’s targets shared at parents eve</a:t>
            </a:r>
          </a:p>
          <a:p>
            <a:endParaRPr lang="en-GB" dirty="0"/>
          </a:p>
          <a:p>
            <a:r>
              <a:rPr lang="en-GB" dirty="0" smtClean="0"/>
              <a:t>Support them when doing homework</a:t>
            </a:r>
            <a:endParaRPr lang="en-GB" dirty="0"/>
          </a:p>
        </p:txBody>
      </p:sp>
      <p:sp>
        <p:nvSpPr>
          <p:cNvPr id="4" name="Content Placeholder 3"/>
          <p:cNvSpPr>
            <a:spLocks noGrp="1"/>
          </p:cNvSpPr>
          <p:nvPr>
            <p:ph sz="half" idx="1"/>
          </p:nvPr>
        </p:nvSpPr>
        <p:spPr/>
        <p:txBody>
          <a:bodyPr>
            <a:normAutofit fontScale="77500" lnSpcReduction="20000"/>
          </a:bodyPr>
          <a:lstStyle/>
          <a:p>
            <a:r>
              <a:rPr lang="en-GB" i="1" dirty="0"/>
              <a:t>The volume and statistical significance of the evidence, both quantitative and qualitative, strongly demonstrates that parental engagement leads to increased confidence and improved behaviours in maths and raises standards of attainment. Parents are indeed a significant factor in determining how well children learn maths, and schools should work towards improving the level and quality of parental engagement.</a:t>
            </a:r>
            <a:endParaRPr lang="en-GB" dirty="0"/>
          </a:p>
        </p:txBody>
      </p:sp>
    </p:spTree>
    <p:extLst>
      <p:ext uri="{BB962C8B-B14F-4D97-AF65-F5344CB8AC3E}">
        <p14:creationId xmlns:p14="http://schemas.microsoft.com/office/powerpoint/2010/main" val="23017288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Everyone can succeed</a:t>
            </a:r>
            <a:endParaRPr lang="en-GB" dirty="0"/>
          </a:p>
        </p:txBody>
      </p:sp>
      <p:sp>
        <p:nvSpPr>
          <p:cNvPr id="3" name="Content Placeholder 2"/>
          <p:cNvSpPr>
            <a:spLocks noGrp="1"/>
          </p:cNvSpPr>
          <p:nvPr>
            <p:ph idx="1"/>
          </p:nvPr>
        </p:nvSpPr>
        <p:spPr>
          <a:xfrm>
            <a:off x="467544" y="1268760"/>
            <a:ext cx="8183880" cy="4187952"/>
          </a:xfrm>
        </p:spPr>
        <p:txBody>
          <a:bodyPr>
            <a:normAutofit/>
          </a:bodyPr>
          <a:lstStyle/>
          <a:p>
            <a:pPr marL="0" indent="0">
              <a:buNone/>
            </a:pPr>
            <a:r>
              <a:rPr lang="en-GB" dirty="0" smtClean="0"/>
              <a:t>At </a:t>
            </a:r>
            <a:r>
              <a:rPr lang="en-GB" dirty="0" err="1" smtClean="0"/>
              <a:t>Hawridge</a:t>
            </a:r>
            <a:r>
              <a:rPr lang="en-GB" dirty="0" smtClean="0"/>
              <a:t> and </a:t>
            </a:r>
            <a:r>
              <a:rPr lang="en-GB" dirty="0" err="1" smtClean="0"/>
              <a:t>Cholesbury</a:t>
            </a:r>
            <a:r>
              <a:rPr lang="en-GB" dirty="0" smtClean="0"/>
              <a:t> we strongly believe </a:t>
            </a:r>
            <a:r>
              <a:rPr lang="en-GB" dirty="0"/>
              <a:t>that all students can succeed</a:t>
            </a:r>
            <a:br>
              <a:rPr lang="en-GB" dirty="0"/>
            </a:br>
            <a:r>
              <a:rPr lang="en-GB" dirty="0"/>
              <a:t>in mathematics. We don’t believe that there are </a:t>
            </a:r>
            <a:r>
              <a:rPr lang="en-GB" dirty="0" smtClean="0"/>
              <a:t>individuals who </a:t>
            </a:r>
            <a:r>
              <a:rPr lang="en-GB" dirty="0"/>
              <a:t>can do maths and those that can’t. A positive </a:t>
            </a:r>
            <a:r>
              <a:rPr lang="en-GB" dirty="0" smtClean="0"/>
              <a:t>teacher </a:t>
            </a:r>
            <a:r>
              <a:rPr lang="en-GB" dirty="0" err="1" smtClean="0"/>
              <a:t>mindset</a:t>
            </a:r>
            <a:r>
              <a:rPr lang="en-GB" dirty="0" smtClean="0"/>
              <a:t> </a:t>
            </a:r>
            <a:r>
              <a:rPr lang="en-GB" dirty="0"/>
              <a:t>and strong subject knowledge are key to </a:t>
            </a:r>
            <a:r>
              <a:rPr lang="en-GB" dirty="0" smtClean="0"/>
              <a:t>student success </a:t>
            </a:r>
            <a:r>
              <a:rPr lang="en-GB" dirty="0"/>
              <a:t>in mathematics.</a:t>
            </a:r>
            <a:br>
              <a:rPr lang="en-GB" dirty="0"/>
            </a:br>
            <a:endParaRPr lang="en-GB" dirty="0"/>
          </a:p>
        </p:txBody>
      </p:sp>
    </p:spTree>
    <p:extLst>
      <p:ext uri="{BB962C8B-B14F-4D97-AF65-F5344CB8AC3E}">
        <p14:creationId xmlns:p14="http://schemas.microsoft.com/office/powerpoint/2010/main" val="10303859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Classroom visits</a:t>
            </a:r>
            <a:endParaRPr lang="en-GB" dirty="0"/>
          </a:p>
        </p:txBody>
      </p:sp>
      <p:sp>
        <p:nvSpPr>
          <p:cNvPr id="3" name="Content Placeholder 2"/>
          <p:cNvSpPr>
            <a:spLocks noGrp="1"/>
          </p:cNvSpPr>
          <p:nvPr>
            <p:ph idx="1"/>
          </p:nvPr>
        </p:nvSpPr>
        <p:spPr>
          <a:xfrm>
            <a:off x="755576" y="761174"/>
            <a:ext cx="4549120" cy="3603812"/>
          </a:xfrm>
        </p:spPr>
        <p:txBody>
          <a:bodyPr/>
          <a:lstStyle/>
          <a:p>
            <a:r>
              <a:rPr lang="en-GB" dirty="0" smtClean="0"/>
              <a:t>We invite you now to go and spend 30 mins in your child’s class.</a:t>
            </a:r>
          </a:p>
          <a:p>
            <a:r>
              <a:rPr lang="en-GB" dirty="0" smtClean="0"/>
              <a:t>Please feel free to sit by your child and find out what they are doing as well as how.</a:t>
            </a:r>
          </a:p>
          <a:p>
            <a:endParaRPr lang="en-GB" dirty="0"/>
          </a:p>
        </p:txBody>
      </p:sp>
    </p:spTree>
    <p:extLst>
      <p:ext uri="{BB962C8B-B14F-4D97-AF65-F5344CB8AC3E}">
        <p14:creationId xmlns:p14="http://schemas.microsoft.com/office/powerpoint/2010/main" val="4950903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3147687036"/>
              </p:ext>
            </p:extLst>
          </p:nvPr>
        </p:nvGraphicFramePr>
        <p:xfrm>
          <a:off x="899592" y="980728"/>
          <a:ext cx="7348144" cy="4307840"/>
        </p:xfrm>
        <a:graphic>
          <a:graphicData uri="http://schemas.openxmlformats.org/drawingml/2006/table">
            <a:tbl>
              <a:tblPr firstRow="1" bandRow="1">
                <a:tableStyleId>{5C22544A-7EE6-4342-B048-85BDC9FD1C3A}</a:tableStyleId>
              </a:tblPr>
              <a:tblGrid>
                <a:gridCol w="3672099"/>
                <a:gridCol w="683181"/>
                <a:gridCol w="597784"/>
                <a:gridCol w="597784"/>
                <a:gridCol w="683181"/>
                <a:gridCol w="597784"/>
                <a:gridCol w="516331"/>
              </a:tblGrid>
              <a:tr h="370840">
                <a:tc>
                  <a:txBody>
                    <a:bodyPr/>
                    <a:lstStyle/>
                    <a:p>
                      <a:r>
                        <a:rPr lang="en-GB" dirty="0" smtClean="0"/>
                        <a:t>DOMAINS </a:t>
                      </a:r>
                      <a:endParaRPr lang="en-GB" dirty="0"/>
                    </a:p>
                  </a:txBody>
                  <a:tcPr/>
                </a:tc>
                <a:tc>
                  <a:txBody>
                    <a:bodyPr/>
                    <a:lstStyle/>
                    <a:p>
                      <a:r>
                        <a:rPr lang="en-GB" dirty="0" smtClean="0"/>
                        <a:t>Y1</a:t>
                      </a:r>
                      <a:endParaRPr lang="en-GB" dirty="0"/>
                    </a:p>
                  </a:txBody>
                  <a:tcPr/>
                </a:tc>
                <a:tc>
                  <a:txBody>
                    <a:bodyPr/>
                    <a:lstStyle/>
                    <a:p>
                      <a:r>
                        <a:rPr lang="en-GB" dirty="0" smtClean="0"/>
                        <a:t>Y2</a:t>
                      </a:r>
                      <a:endParaRPr lang="en-GB" dirty="0"/>
                    </a:p>
                  </a:txBody>
                  <a:tcPr/>
                </a:tc>
                <a:tc>
                  <a:txBody>
                    <a:bodyPr/>
                    <a:lstStyle/>
                    <a:p>
                      <a:r>
                        <a:rPr lang="en-GB" dirty="0" smtClean="0"/>
                        <a:t>Y3 </a:t>
                      </a:r>
                      <a:endParaRPr lang="en-GB" dirty="0"/>
                    </a:p>
                  </a:txBody>
                  <a:tcPr/>
                </a:tc>
                <a:tc>
                  <a:txBody>
                    <a:bodyPr/>
                    <a:lstStyle/>
                    <a:p>
                      <a:r>
                        <a:rPr lang="en-GB" dirty="0" smtClean="0"/>
                        <a:t>Y4</a:t>
                      </a:r>
                      <a:endParaRPr lang="en-GB" dirty="0"/>
                    </a:p>
                  </a:txBody>
                  <a:tcPr/>
                </a:tc>
                <a:tc>
                  <a:txBody>
                    <a:bodyPr/>
                    <a:lstStyle/>
                    <a:p>
                      <a:r>
                        <a:rPr lang="en-GB" dirty="0" smtClean="0"/>
                        <a:t>Y5</a:t>
                      </a:r>
                      <a:endParaRPr lang="en-GB" dirty="0"/>
                    </a:p>
                  </a:txBody>
                  <a:tcPr/>
                </a:tc>
                <a:tc>
                  <a:txBody>
                    <a:bodyPr/>
                    <a:lstStyle/>
                    <a:p>
                      <a:r>
                        <a:rPr lang="en-GB" dirty="0" smtClean="0"/>
                        <a:t>Y6</a:t>
                      </a:r>
                      <a:endParaRPr lang="en-GB" dirty="0"/>
                    </a:p>
                  </a:txBody>
                  <a:tcPr/>
                </a:tc>
              </a:tr>
              <a:tr h="370840">
                <a:tc>
                  <a:txBody>
                    <a:bodyPr/>
                    <a:lstStyle/>
                    <a:p>
                      <a:r>
                        <a:rPr lang="en-GB" dirty="0" smtClean="0"/>
                        <a:t>Number</a:t>
                      </a:r>
                      <a:endParaRPr lang="en-GB" dirty="0"/>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r>
              <a:tr h="370840">
                <a:tc>
                  <a:txBody>
                    <a:bodyPr/>
                    <a:lstStyle/>
                    <a:p>
                      <a:r>
                        <a:rPr lang="en-GB" dirty="0" smtClean="0"/>
                        <a:t>   Place</a:t>
                      </a:r>
                      <a:r>
                        <a:rPr lang="en-GB" baseline="0" dirty="0" smtClean="0"/>
                        <a:t> Value </a:t>
                      </a:r>
                      <a:endParaRPr lang="en-GB" dirty="0"/>
                    </a:p>
                  </a:txBody>
                  <a:tcPr/>
                </a:tc>
                <a:tc>
                  <a:txBody>
                    <a:bodyPr/>
                    <a:lstStyle/>
                    <a:p>
                      <a:r>
                        <a:rPr lang="en-GB" sz="2000" b="1" dirty="0" smtClean="0">
                          <a:solidFill>
                            <a:schemeClr val="accent1">
                              <a:lumMod val="75000"/>
                            </a:schemeClr>
                          </a:solidFill>
                        </a:rPr>
                        <a:t>x</a:t>
                      </a:r>
                      <a:endParaRPr lang="en-GB" sz="2000" b="1" dirty="0">
                        <a:solidFill>
                          <a:schemeClr val="accent1">
                            <a:lumMod val="75000"/>
                          </a:schemeClr>
                        </a:solidFill>
                      </a:endParaRPr>
                    </a:p>
                  </a:txBody>
                  <a:tcPr/>
                </a:tc>
                <a:tc>
                  <a:txBody>
                    <a:bodyPr/>
                    <a:lstStyle/>
                    <a:p>
                      <a:r>
                        <a:rPr lang="en-GB" sz="2000" b="1" dirty="0" smtClean="0">
                          <a:solidFill>
                            <a:schemeClr val="accent1">
                              <a:lumMod val="75000"/>
                            </a:schemeClr>
                          </a:solidFill>
                        </a:rPr>
                        <a:t>x</a:t>
                      </a:r>
                      <a:endParaRPr lang="en-GB" sz="2000" b="1" dirty="0">
                        <a:solidFill>
                          <a:schemeClr val="accent1">
                            <a:lumMod val="75000"/>
                          </a:schemeClr>
                        </a:solidFill>
                      </a:endParaRPr>
                    </a:p>
                  </a:txBody>
                  <a:tcPr/>
                </a:tc>
                <a:tc>
                  <a:txBody>
                    <a:bodyPr/>
                    <a:lstStyle/>
                    <a:p>
                      <a:r>
                        <a:rPr lang="en-GB" sz="2000" b="1" dirty="0" smtClean="0">
                          <a:solidFill>
                            <a:schemeClr val="accent1">
                              <a:lumMod val="75000"/>
                            </a:schemeClr>
                          </a:solidFill>
                        </a:rPr>
                        <a:t>x</a:t>
                      </a:r>
                      <a:endParaRPr lang="en-GB" sz="2000" b="1" dirty="0">
                        <a:solidFill>
                          <a:schemeClr val="accent1">
                            <a:lumMod val="75000"/>
                          </a:schemeClr>
                        </a:solidFill>
                      </a:endParaRPr>
                    </a:p>
                  </a:txBody>
                  <a:tcPr/>
                </a:tc>
                <a:tc>
                  <a:txBody>
                    <a:bodyPr/>
                    <a:lstStyle/>
                    <a:p>
                      <a:r>
                        <a:rPr lang="en-GB" sz="2000" b="1" dirty="0" smtClean="0">
                          <a:solidFill>
                            <a:schemeClr val="accent1">
                              <a:lumMod val="75000"/>
                            </a:schemeClr>
                          </a:solidFill>
                        </a:rPr>
                        <a:t>x</a:t>
                      </a:r>
                      <a:endParaRPr lang="en-GB" sz="2000" b="1" dirty="0">
                        <a:solidFill>
                          <a:schemeClr val="accent1">
                            <a:lumMod val="75000"/>
                          </a:schemeClr>
                        </a:solidFill>
                      </a:endParaRPr>
                    </a:p>
                  </a:txBody>
                  <a:tcPr/>
                </a:tc>
                <a:tc>
                  <a:txBody>
                    <a:bodyPr/>
                    <a:lstStyle/>
                    <a:p>
                      <a:r>
                        <a:rPr lang="en-GB" sz="2000" b="1" dirty="0" smtClean="0">
                          <a:solidFill>
                            <a:schemeClr val="accent1">
                              <a:lumMod val="75000"/>
                            </a:schemeClr>
                          </a:solidFill>
                        </a:rPr>
                        <a:t>x</a:t>
                      </a:r>
                      <a:endParaRPr lang="en-GB" sz="2000" b="1" dirty="0">
                        <a:solidFill>
                          <a:schemeClr val="accent1">
                            <a:lumMod val="75000"/>
                          </a:schemeClr>
                        </a:solidFill>
                      </a:endParaRPr>
                    </a:p>
                  </a:txBody>
                  <a:tcPr/>
                </a:tc>
                <a:tc>
                  <a:txBody>
                    <a:bodyPr/>
                    <a:lstStyle/>
                    <a:p>
                      <a:r>
                        <a:rPr lang="en-GB" sz="2000" b="1" dirty="0" smtClean="0">
                          <a:solidFill>
                            <a:schemeClr val="accent1">
                              <a:lumMod val="75000"/>
                            </a:schemeClr>
                          </a:solidFill>
                        </a:rPr>
                        <a:t>x</a:t>
                      </a:r>
                      <a:endParaRPr lang="en-GB" sz="2000" b="1" dirty="0">
                        <a:solidFill>
                          <a:schemeClr val="accent1">
                            <a:lumMod val="75000"/>
                          </a:schemeClr>
                        </a:solidFill>
                      </a:endParaRPr>
                    </a:p>
                  </a:txBody>
                  <a:tcPr/>
                </a:tc>
              </a:tr>
              <a:tr h="370840">
                <a:tc>
                  <a:txBody>
                    <a:bodyPr/>
                    <a:lstStyle/>
                    <a:p>
                      <a:r>
                        <a:rPr lang="en-GB" dirty="0" smtClean="0"/>
                        <a:t>   Addition and subtraction</a:t>
                      </a:r>
                      <a:endParaRPr lang="en-GB" dirty="0"/>
                    </a:p>
                  </a:txBody>
                  <a:tcPr/>
                </a:tc>
                <a:tc>
                  <a:txBody>
                    <a:bodyPr/>
                    <a:lstStyle/>
                    <a:p>
                      <a:r>
                        <a:rPr lang="en-GB" sz="2000" b="1" dirty="0" smtClean="0">
                          <a:solidFill>
                            <a:schemeClr val="accent1">
                              <a:lumMod val="75000"/>
                            </a:schemeClr>
                          </a:solidFill>
                        </a:rPr>
                        <a:t>x</a:t>
                      </a:r>
                      <a:endParaRPr lang="en-GB" sz="2000" b="1" dirty="0">
                        <a:solidFill>
                          <a:schemeClr val="accent1">
                            <a:lumMod val="75000"/>
                          </a:schemeClr>
                        </a:solidFill>
                      </a:endParaRPr>
                    </a:p>
                  </a:txBody>
                  <a:tcPr/>
                </a:tc>
                <a:tc>
                  <a:txBody>
                    <a:bodyPr/>
                    <a:lstStyle/>
                    <a:p>
                      <a:r>
                        <a:rPr lang="en-GB" sz="2000" b="1" dirty="0" smtClean="0">
                          <a:solidFill>
                            <a:schemeClr val="accent1">
                              <a:lumMod val="75000"/>
                            </a:schemeClr>
                          </a:solidFill>
                        </a:rPr>
                        <a:t>x</a:t>
                      </a:r>
                      <a:endParaRPr lang="en-GB" sz="2000" b="1" dirty="0">
                        <a:solidFill>
                          <a:schemeClr val="accent1">
                            <a:lumMod val="75000"/>
                          </a:schemeClr>
                        </a:solidFill>
                      </a:endParaRPr>
                    </a:p>
                  </a:txBody>
                  <a:tcPr/>
                </a:tc>
                <a:tc>
                  <a:txBody>
                    <a:bodyPr/>
                    <a:lstStyle/>
                    <a:p>
                      <a:r>
                        <a:rPr lang="en-GB" sz="2000" b="1" dirty="0" smtClean="0">
                          <a:solidFill>
                            <a:schemeClr val="accent1">
                              <a:lumMod val="75000"/>
                            </a:schemeClr>
                          </a:solidFill>
                        </a:rPr>
                        <a:t>x</a:t>
                      </a:r>
                      <a:endParaRPr lang="en-GB" sz="2000" b="1" dirty="0">
                        <a:solidFill>
                          <a:schemeClr val="accent1">
                            <a:lumMod val="75000"/>
                          </a:schemeClr>
                        </a:solidFill>
                      </a:endParaRPr>
                    </a:p>
                  </a:txBody>
                  <a:tcPr/>
                </a:tc>
                <a:tc>
                  <a:txBody>
                    <a:bodyPr/>
                    <a:lstStyle/>
                    <a:p>
                      <a:r>
                        <a:rPr lang="en-GB" sz="2000" b="1" dirty="0" smtClean="0">
                          <a:solidFill>
                            <a:schemeClr val="accent1">
                              <a:lumMod val="75000"/>
                            </a:schemeClr>
                          </a:solidFill>
                        </a:rPr>
                        <a:t>x</a:t>
                      </a:r>
                      <a:endParaRPr lang="en-GB" sz="2000" b="1" dirty="0">
                        <a:solidFill>
                          <a:schemeClr val="accent1">
                            <a:lumMod val="75000"/>
                          </a:schemeClr>
                        </a:solidFill>
                      </a:endParaRPr>
                    </a:p>
                  </a:txBody>
                  <a:tcPr/>
                </a:tc>
                <a:tc>
                  <a:txBody>
                    <a:bodyPr/>
                    <a:lstStyle/>
                    <a:p>
                      <a:r>
                        <a:rPr lang="en-GB" sz="2000" b="1" dirty="0" smtClean="0">
                          <a:solidFill>
                            <a:schemeClr val="accent1">
                              <a:lumMod val="75000"/>
                            </a:schemeClr>
                          </a:solidFill>
                        </a:rPr>
                        <a:t>x</a:t>
                      </a:r>
                      <a:endParaRPr lang="en-GB" sz="2000" b="1" dirty="0">
                        <a:solidFill>
                          <a:schemeClr val="accent1">
                            <a:lumMod val="75000"/>
                          </a:schemeClr>
                        </a:solidFill>
                      </a:endParaRPr>
                    </a:p>
                  </a:txBody>
                  <a:tcPr/>
                </a:tc>
                <a:tc>
                  <a:txBody>
                    <a:bodyPr/>
                    <a:lstStyle/>
                    <a:p>
                      <a:r>
                        <a:rPr lang="en-GB" sz="2000" b="1" dirty="0" smtClean="0">
                          <a:solidFill>
                            <a:schemeClr val="accent1">
                              <a:lumMod val="75000"/>
                            </a:schemeClr>
                          </a:solidFill>
                        </a:rPr>
                        <a:t>x</a:t>
                      </a:r>
                      <a:endParaRPr lang="en-GB" sz="2000" b="1" dirty="0">
                        <a:solidFill>
                          <a:schemeClr val="accent1">
                            <a:lumMod val="75000"/>
                          </a:schemeClr>
                        </a:solidFill>
                      </a:endParaRPr>
                    </a:p>
                  </a:txBody>
                  <a:tcPr/>
                </a:tc>
              </a:tr>
              <a:tr h="370840">
                <a:tc>
                  <a:txBody>
                    <a:bodyPr/>
                    <a:lstStyle/>
                    <a:p>
                      <a:r>
                        <a:rPr lang="en-GB" dirty="0" smtClean="0"/>
                        <a:t>   Multiplication and Division</a:t>
                      </a:r>
                      <a:r>
                        <a:rPr lang="en-GB" baseline="0" dirty="0" smtClean="0"/>
                        <a:t> </a:t>
                      </a:r>
                      <a:endParaRPr lang="en-GB" dirty="0"/>
                    </a:p>
                  </a:txBody>
                  <a:tcPr/>
                </a:tc>
                <a:tc>
                  <a:txBody>
                    <a:bodyPr/>
                    <a:lstStyle/>
                    <a:p>
                      <a:r>
                        <a:rPr lang="en-GB" sz="2000" b="1" dirty="0" smtClean="0">
                          <a:solidFill>
                            <a:schemeClr val="accent1">
                              <a:lumMod val="75000"/>
                            </a:schemeClr>
                          </a:solidFill>
                        </a:rPr>
                        <a:t>x</a:t>
                      </a:r>
                      <a:endParaRPr lang="en-GB" sz="2000" b="1" dirty="0">
                        <a:solidFill>
                          <a:schemeClr val="accent1">
                            <a:lumMod val="75000"/>
                          </a:schemeClr>
                        </a:solidFill>
                      </a:endParaRPr>
                    </a:p>
                  </a:txBody>
                  <a:tcPr/>
                </a:tc>
                <a:tc>
                  <a:txBody>
                    <a:bodyPr/>
                    <a:lstStyle/>
                    <a:p>
                      <a:r>
                        <a:rPr lang="en-GB" sz="2000" b="1" dirty="0" smtClean="0">
                          <a:solidFill>
                            <a:schemeClr val="accent1">
                              <a:lumMod val="75000"/>
                            </a:schemeClr>
                          </a:solidFill>
                        </a:rPr>
                        <a:t>x</a:t>
                      </a:r>
                      <a:endParaRPr lang="en-GB" sz="2000" b="1" dirty="0">
                        <a:solidFill>
                          <a:schemeClr val="accent1">
                            <a:lumMod val="75000"/>
                          </a:schemeClr>
                        </a:solidFill>
                      </a:endParaRPr>
                    </a:p>
                  </a:txBody>
                  <a:tcPr/>
                </a:tc>
                <a:tc>
                  <a:txBody>
                    <a:bodyPr/>
                    <a:lstStyle/>
                    <a:p>
                      <a:r>
                        <a:rPr lang="en-GB" sz="2000" b="1" dirty="0" smtClean="0">
                          <a:solidFill>
                            <a:schemeClr val="accent1">
                              <a:lumMod val="75000"/>
                            </a:schemeClr>
                          </a:solidFill>
                        </a:rPr>
                        <a:t>x</a:t>
                      </a:r>
                      <a:endParaRPr lang="en-GB" sz="2000" b="1" dirty="0">
                        <a:solidFill>
                          <a:schemeClr val="accent1">
                            <a:lumMod val="75000"/>
                          </a:schemeClr>
                        </a:solidFill>
                      </a:endParaRPr>
                    </a:p>
                  </a:txBody>
                  <a:tcPr/>
                </a:tc>
                <a:tc>
                  <a:txBody>
                    <a:bodyPr/>
                    <a:lstStyle/>
                    <a:p>
                      <a:r>
                        <a:rPr lang="en-GB" sz="2000" b="1" dirty="0" smtClean="0">
                          <a:solidFill>
                            <a:schemeClr val="accent1">
                              <a:lumMod val="75000"/>
                            </a:schemeClr>
                          </a:solidFill>
                        </a:rPr>
                        <a:t>x</a:t>
                      </a:r>
                      <a:endParaRPr lang="en-GB" sz="2000" b="1" dirty="0">
                        <a:solidFill>
                          <a:schemeClr val="accent1">
                            <a:lumMod val="75000"/>
                          </a:schemeClr>
                        </a:solidFill>
                      </a:endParaRPr>
                    </a:p>
                  </a:txBody>
                  <a:tcPr/>
                </a:tc>
                <a:tc>
                  <a:txBody>
                    <a:bodyPr/>
                    <a:lstStyle/>
                    <a:p>
                      <a:r>
                        <a:rPr lang="en-GB" sz="2000" b="1" dirty="0" smtClean="0">
                          <a:solidFill>
                            <a:schemeClr val="accent1">
                              <a:lumMod val="75000"/>
                            </a:schemeClr>
                          </a:solidFill>
                        </a:rPr>
                        <a:t>x</a:t>
                      </a:r>
                      <a:endParaRPr lang="en-GB" sz="2000" b="1" dirty="0">
                        <a:solidFill>
                          <a:schemeClr val="accent1">
                            <a:lumMod val="75000"/>
                          </a:schemeClr>
                        </a:solidFill>
                      </a:endParaRPr>
                    </a:p>
                  </a:txBody>
                  <a:tcPr/>
                </a:tc>
                <a:tc>
                  <a:txBody>
                    <a:bodyPr/>
                    <a:lstStyle/>
                    <a:p>
                      <a:r>
                        <a:rPr lang="en-GB" sz="2000" b="1" dirty="0" smtClean="0">
                          <a:solidFill>
                            <a:schemeClr val="accent1">
                              <a:lumMod val="75000"/>
                            </a:schemeClr>
                          </a:solidFill>
                        </a:rPr>
                        <a:t>x</a:t>
                      </a:r>
                      <a:endParaRPr lang="en-GB" sz="2000" b="1" dirty="0">
                        <a:solidFill>
                          <a:schemeClr val="accent1">
                            <a:lumMod val="75000"/>
                          </a:schemeClr>
                        </a:solidFill>
                      </a:endParaRPr>
                    </a:p>
                  </a:txBody>
                  <a:tcPr/>
                </a:tc>
              </a:tr>
              <a:tr h="370840">
                <a:tc>
                  <a:txBody>
                    <a:bodyPr/>
                    <a:lstStyle/>
                    <a:p>
                      <a:r>
                        <a:rPr lang="en-GB" dirty="0" smtClean="0"/>
                        <a:t>Fractions </a:t>
                      </a:r>
                      <a:endParaRPr lang="en-GB" dirty="0"/>
                    </a:p>
                  </a:txBody>
                  <a:tcPr/>
                </a:tc>
                <a:tc>
                  <a:txBody>
                    <a:bodyPr/>
                    <a:lstStyle/>
                    <a:p>
                      <a:endParaRPr lang="en-GB" sz="2000" b="1" dirty="0">
                        <a:solidFill>
                          <a:schemeClr val="accent1">
                            <a:lumMod val="75000"/>
                          </a:schemeClr>
                        </a:solidFill>
                      </a:endParaRPr>
                    </a:p>
                  </a:txBody>
                  <a:tcPr/>
                </a:tc>
                <a:tc>
                  <a:txBody>
                    <a:bodyPr/>
                    <a:lstStyle/>
                    <a:p>
                      <a:r>
                        <a:rPr lang="en-GB" sz="2000" b="1" dirty="0" smtClean="0">
                          <a:solidFill>
                            <a:schemeClr val="accent1">
                              <a:lumMod val="75000"/>
                            </a:schemeClr>
                          </a:solidFill>
                        </a:rPr>
                        <a:t>x</a:t>
                      </a:r>
                      <a:endParaRPr lang="en-GB" sz="2000" b="1" dirty="0">
                        <a:solidFill>
                          <a:schemeClr val="accent1">
                            <a:lumMod val="75000"/>
                          </a:schemeClr>
                        </a:solidFill>
                      </a:endParaRPr>
                    </a:p>
                  </a:txBody>
                  <a:tcPr/>
                </a:tc>
                <a:tc>
                  <a:txBody>
                    <a:bodyPr/>
                    <a:lstStyle/>
                    <a:p>
                      <a:r>
                        <a:rPr lang="en-GB" sz="2000" b="1" dirty="0" smtClean="0">
                          <a:solidFill>
                            <a:schemeClr val="accent1">
                              <a:lumMod val="75000"/>
                            </a:schemeClr>
                          </a:solidFill>
                        </a:rPr>
                        <a:t>x</a:t>
                      </a:r>
                      <a:endParaRPr lang="en-GB" sz="2000" b="1" dirty="0">
                        <a:solidFill>
                          <a:schemeClr val="accent1">
                            <a:lumMod val="75000"/>
                          </a:schemeClr>
                        </a:solidFill>
                      </a:endParaRPr>
                    </a:p>
                  </a:txBody>
                  <a:tcPr/>
                </a:tc>
                <a:tc>
                  <a:txBody>
                    <a:bodyPr/>
                    <a:lstStyle/>
                    <a:p>
                      <a:r>
                        <a:rPr lang="en-GB" sz="2000" b="1" dirty="0" smtClean="0">
                          <a:solidFill>
                            <a:schemeClr val="accent1">
                              <a:lumMod val="75000"/>
                            </a:schemeClr>
                          </a:solidFill>
                        </a:rPr>
                        <a:t>x</a:t>
                      </a:r>
                      <a:endParaRPr lang="en-GB" sz="2000" b="1" dirty="0">
                        <a:solidFill>
                          <a:schemeClr val="accent1">
                            <a:lumMod val="75000"/>
                          </a:schemeClr>
                        </a:solidFill>
                      </a:endParaRPr>
                    </a:p>
                  </a:txBody>
                  <a:tcPr/>
                </a:tc>
                <a:tc>
                  <a:txBody>
                    <a:bodyPr/>
                    <a:lstStyle/>
                    <a:p>
                      <a:r>
                        <a:rPr lang="en-GB" sz="2000" b="1" dirty="0" smtClean="0">
                          <a:solidFill>
                            <a:schemeClr val="accent1">
                              <a:lumMod val="75000"/>
                            </a:schemeClr>
                          </a:solidFill>
                        </a:rPr>
                        <a:t>x</a:t>
                      </a:r>
                      <a:endParaRPr lang="en-GB" sz="2000" b="1" dirty="0">
                        <a:solidFill>
                          <a:schemeClr val="accent1">
                            <a:lumMod val="75000"/>
                          </a:schemeClr>
                        </a:solidFill>
                      </a:endParaRPr>
                    </a:p>
                  </a:txBody>
                  <a:tcPr/>
                </a:tc>
                <a:tc>
                  <a:txBody>
                    <a:bodyPr/>
                    <a:lstStyle/>
                    <a:p>
                      <a:r>
                        <a:rPr lang="en-GB" sz="2000" b="1" dirty="0" smtClean="0">
                          <a:solidFill>
                            <a:schemeClr val="accent1">
                              <a:lumMod val="75000"/>
                            </a:schemeClr>
                          </a:solidFill>
                        </a:rPr>
                        <a:t>x</a:t>
                      </a:r>
                      <a:endParaRPr lang="en-GB" sz="2000" b="1" dirty="0">
                        <a:solidFill>
                          <a:schemeClr val="accent1">
                            <a:lumMod val="75000"/>
                          </a:schemeClr>
                        </a:solidFill>
                      </a:endParaRPr>
                    </a:p>
                  </a:txBody>
                  <a:tcPr/>
                </a:tc>
              </a:tr>
              <a:tr h="370840">
                <a:tc>
                  <a:txBody>
                    <a:bodyPr/>
                    <a:lstStyle/>
                    <a:p>
                      <a:r>
                        <a:rPr lang="en-GB" dirty="0" smtClean="0"/>
                        <a:t>Measurement </a:t>
                      </a:r>
                      <a:endParaRPr lang="en-GB" dirty="0"/>
                    </a:p>
                  </a:txBody>
                  <a:tcPr/>
                </a:tc>
                <a:tc>
                  <a:txBody>
                    <a:bodyPr/>
                    <a:lstStyle/>
                    <a:p>
                      <a:r>
                        <a:rPr lang="en-GB" sz="2000" b="1" dirty="0" smtClean="0">
                          <a:solidFill>
                            <a:schemeClr val="accent1">
                              <a:lumMod val="75000"/>
                            </a:schemeClr>
                          </a:solidFill>
                        </a:rPr>
                        <a:t>x</a:t>
                      </a:r>
                      <a:endParaRPr lang="en-GB" sz="2000" b="1" dirty="0">
                        <a:solidFill>
                          <a:schemeClr val="accent1">
                            <a:lumMod val="75000"/>
                          </a:schemeClr>
                        </a:solidFill>
                      </a:endParaRPr>
                    </a:p>
                  </a:txBody>
                  <a:tcPr/>
                </a:tc>
                <a:tc>
                  <a:txBody>
                    <a:bodyPr/>
                    <a:lstStyle/>
                    <a:p>
                      <a:r>
                        <a:rPr lang="en-GB" sz="2000" b="1" dirty="0" smtClean="0">
                          <a:solidFill>
                            <a:schemeClr val="accent1">
                              <a:lumMod val="75000"/>
                            </a:schemeClr>
                          </a:solidFill>
                        </a:rPr>
                        <a:t>x</a:t>
                      </a:r>
                      <a:endParaRPr lang="en-GB" sz="2000" b="1" dirty="0">
                        <a:solidFill>
                          <a:schemeClr val="accent1">
                            <a:lumMod val="75000"/>
                          </a:schemeClr>
                        </a:solidFill>
                      </a:endParaRPr>
                    </a:p>
                  </a:txBody>
                  <a:tcPr/>
                </a:tc>
                <a:tc>
                  <a:txBody>
                    <a:bodyPr/>
                    <a:lstStyle/>
                    <a:p>
                      <a:r>
                        <a:rPr lang="en-GB" sz="2000" b="1" dirty="0" smtClean="0">
                          <a:solidFill>
                            <a:schemeClr val="accent1">
                              <a:lumMod val="75000"/>
                            </a:schemeClr>
                          </a:solidFill>
                        </a:rPr>
                        <a:t>x</a:t>
                      </a:r>
                      <a:endParaRPr lang="en-GB" sz="2000" b="1" dirty="0">
                        <a:solidFill>
                          <a:schemeClr val="accent1">
                            <a:lumMod val="75000"/>
                          </a:schemeClr>
                        </a:solidFill>
                      </a:endParaRPr>
                    </a:p>
                  </a:txBody>
                  <a:tcPr/>
                </a:tc>
                <a:tc>
                  <a:txBody>
                    <a:bodyPr/>
                    <a:lstStyle/>
                    <a:p>
                      <a:r>
                        <a:rPr lang="en-GB" sz="2000" b="1" dirty="0" smtClean="0">
                          <a:solidFill>
                            <a:schemeClr val="accent1">
                              <a:lumMod val="75000"/>
                            </a:schemeClr>
                          </a:solidFill>
                        </a:rPr>
                        <a:t>x</a:t>
                      </a:r>
                      <a:endParaRPr lang="en-GB" sz="2000" b="1" dirty="0">
                        <a:solidFill>
                          <a:schemeClr val="accent1">
                            <a:lumMod val="75000"/>
                          </a:schemeClr>
                        </a:solidFill>
                      </a:endParaRPr>
                    </a:p>
                  </a:txBody>
                  <a:tcPr/>
                </a:tc>
                <a:tc>
                  <a:txBody>
                    <a:bodyPr/>
                    <a:lstStyle/>
                    <a:p>
                      <a:r>
                        <a:rPr lang="en-GB" sz="2000" b="1" dirty="0" smtClean="0">
                          <a:solidFill>
                            <a:schemeClr val="accent1">
                              <a:lumMod val="75000"/>
                            </a:schemeClr>
                          </a:solidFill>
                        </a:rPr>
                        <a:t>x</a:t>
                      </a:r>
                      <a:endParaRPr lang="en-GB" sz="2000" b="1" dirty="0">
                        <a:solidFill>
                          <a:schemeClr val="accent1">
                            <a:lumMod val="75000"/>
                          </a:schemeClr>
                        </a:solidFill>
                      </a:endParaRPr>
                    </a:p>
                  </a:txBody>
                  <a:tcPr/>
                </a:tc>
                <a:tc>
                  <a:txBody>
                    <a:bodyPr/>
                    <a:lstStyle/>
                    <a:p>
                      <a:r>
                        <a:rPr lang="en-GB" sz="2000" b="1" dirty="0" smtClean="0">
                          <a:solidFill>
                            <a:schemeClr val="accent1">
                              <a:lumMod val="75000"/>
                            </a:schemeClr>
                          </a:solidFill>
                        </a:rPr>
                        <a:t>x</a:t>
                      </a:r>
                      <a:endParaRPr lang="en-GB" sz="2000" b="1" dirty="0">
                        <a:solidFill>
                          <a:schemeClr val="accent1">
                            <a:lumMod val="75000"/>
                          </a:schemeClr>
                        </a:solidFill>
                      </a:endParaRPr>
                    </a:p>
                  </a:txBody>
                  <a:tcPr/>
                </a:tc>
              </a:tr>
              <a:tr h="370840">
                <a:tc>
                  <a:txBody>
                    <a:bodyPr/>
                    <a:lstStyle/>
                    <a:p>
                      <a:r>
                        <a:rPr lang="en-GB" dirty="0" smtClean="0"/>
                        <a:t>Geometry</a:t>
                      </a:r>
                      <a:endParaRPr lang="en-GB" dirty="0"/>
                    </a:p>
                  </a:txBody>
                  <a:tcPr/>
                </a:tc>
                <a:tc>
                  <a:txBody>
                    <a:bodyPr/>
                    <a:lstStyle/>
                    <a:p>
                      <a:r>
                        <a:rPr lang="en-GB" sz="2000" b="1" dirty="0" smtClean="0">
                          <a:solidFill>
                            <a:schemeClr val="accent1">
                              <a:lumMod val="75000"/>
                            </a:schemeClr>
                          </a:solidFill>
                        </a:rPr>
                        <a:t>x</a:t>
                      </a:r>
                      <a:endParaRPr lang="en-GB" sz="2000" b="1" dirty="0">
                        <a:solidFill>
                          <a:schemeClr val="accent1">
                            <a:lumMod val="75000"/>
                          </a:schemeClr>
                        </a:solidFill>
                      </a:endParaRPr>
                    </a:p>
                  </a:txBody>
                  <a:tcPr/>
                </a:tc>
                <a:tc>
                  <a:txBody>
                    <a:bodyPr/>
                    <a:lstStyle/>
                    <a:p>
                      <a:r>
                        <a:rPr lang="en-GB" sz="2000" b="1" dirty="0" smtClean="0">
                          <a:solidFill>
                            <a:schemeClr val="accent1">
                              <a:lumMod val="75000"/>
                            </a:schemeClr>
                          </a:solidFill>
                        </a:rPr>
                        <a:t>x</a:t>
                      </a:r>
                      <a:endParaRPr lang="en-GB" sz="2000" b="1" dirty="0">
                        <a:solidFill>
                          <a:schemeClr val="accent1">
                            <a:lumMod val="75000"/>
                          </a:schemeClr>
                        </a:solidFill>
                      </a:endParaRPr>
                    </a:p>
                  </a:txBody>
                  <a:tcPr/>
                </a:tc>
                <a:tc>
                  <a:txBody>
                    <a:bodyPr/>
                    <a:lstStyle/>
                    <a:p>
                      <a:r>
                        <a:rPr lang="en-GB" sz="2000" b="1" dirty="0" smtClean="0">
                          <a:solidFill>
                            <a:schemeClr val="accent1">
                              <a:lumMod val="75000"/>
                            </a:schemeClr>
                          </a:solidFill>
                        </a:rPr>
                        <a:t>x</a:t>
                      </a:r>
                      <a:endParaRPr lang="en-GB" sz="2000" b="1" dirty="0">
                        <a:solidFill>
                          <a:schemeClr val="accent1">
                            <a:lumMod val="75000"/>
                          </a:schemeClr>
                        </a:solidFill>
                      </a:endParaRPr>
                    </a:p>
                  </a:txBody>
                  <a:tcPr/>
                </a:tc>
                <a:tc>
                  <a:txBody>
                    <a:bodyPr/>
                    <a:lstStyle/>
                    <a:p>
                      <a:r>
                        <a:rPr lang="en-GB" sz="2000" b="1" dirty="0" smtClean="0">
                          <a:solidFill>
                            <a:schemeClr val="accent1">
                              <a:lumMod val="75000"/>
                            </a:schemeClr>
                          </a:solidFill>
                        </a:rPr>
                        <a:t>x</a:t>
                      </a:r>
                      <a:endParaRPr lang="en-GB" sz="2000" b="1" dirty="0">
                        <a:solidFill>
                          <a:schemeClr val="accent1">
                            <a:lumMod val="75000"/>
                          </a:schemeClr>
                        </a:solidFill>
                      </a:endParaRPr>
                    </a:p>
                  </a:txBody>
                  <a:tcPr/>
                </a:tc>
                <a:tc>
                  <a:txBody>
                    <a:bodyPr/>
                    <a:lstStyle/>
                    <a:p>
                      <a:r>
                        <a:rPr lang="en-GB" sz="2000" b="1" dirty="0" smtClean="0">
                          <a:solidFill>
                            <a:schemeClr val="accent1">
                              <a:lumMod val="75000"/>
                            </a:schemeClr>
                          </a:solidFill>
                        </a:rPr>
                        <a:t>x</a:t>
                      </a:r>
                      <a:endParaRPr lang="en-GB" sz="2000" b="1" dirty="0">
                        <a:solidFill>
                          <a:schemeClr val="accent1">
                            <a:lumMod val="75000"/>
                          </a:schemeClr>
                        </a:solidFill>
                      </a:endParaRPr>
                    </a:p>
                  </a:txBody>
                  <a:tcPr/>
                </a:tc>
                <a:tc>
                  <a:txBody>
                    <a:bodyPr/>
                    <a:lstStyle/>
                    <a:p>
                      <a:r>
                        <a:rPr lang="en-GB" sz="2000" b="1" dirty="0" smtClean="0">
                          <a:solidFill>
                            <a:schemeClr val="accent1">
                              <a:lumMod val="75000"/>
                            </a:schemeClr>
                          </a:solidFill>
                        </a:rPr>
                        <a:t>x</a:t>
                      </a:r>
                      <a:endParaRPr lang="en-GB" sz="2000" b="1" dirty="0">
                        <a:solidFill>
                          <a:schemeClr val="accent1">
                            <a:lumMod val="75000"/>
                          </a:schemeClr>
                        </a:solidFill>
                      </a:endParaRPr>
                    </a:p>
                  </a:txBody>
                  <a:tcPr/>
                </a:tc>
              </a:tr>
              <a:tr h="370840">
                <a:tc>
                  <a:txBody>
                    <a:bodyPr/>
                    <a:lstStyle/>
                    <a:p>
                      <a:r>
                        <a:rPr lang="en-GB" dirty="0" smtClean="0"/>
                        <a:t>Statistics </a:t>
                      </a:r>
                      <a:endParaRPr lang="en-GB" dirty="0"/>
                    </a:p>
                  </a:txBody>
                  <a:tcPr/>
                </a:tc>
                <a:tc>
                  <a:txBody>
                    <a:bodyPr/>
                    <a:lstStyle/>
                    <a:p>
                      <a:endParaRPr lang="en-GB" sz="2000" b="1" dirty="0">
                        <a:solidFill>
                          <a:schemeClr val="accent1">
                            <a:lumMod val="75000"/>
                          </a:schemeClr>
                        </a:solidFill>
                      </a:endParaRPr>
                    </a:p>
                  </a:txBody>
                  <a:tcPr/>
                </a:tc>
                <a:tc>
                  <a:txBody>
                    <a:bodyPr/>
                    <a:lstStyle/>
                    <a:p>
                      <a:r>
                        <a:rPr lang="en-GB" sz="2000" b="1" dirty="0" smtClean="0">
                          <a:solidFill>
                            <a:schemeClr val="accent1">
                              <a:lumMod val="75000"/>
                            </a:schemeClr>
                          </a:solidFill>
                        </a:rPr>
                        <a:t>x</a:t>
                      </a:r>
                      <a:endParaRPr lang="en-GB" sz="2000" b="1" dirty="0">
                        <a:solidFill>
                          <a:schemeClr val="accent1">
                            <a:lumMod val="75000"/>
                          </a:schemeClr>
                        </a:solidFill>
                      </a:endParaRPr>
                    </a:p>
                  </a:txBody>
                  <a:tcPr/>
                </a:tc>
                <a:tc>
                  <a:txBody>
                    <a:bodyPr/>
                    <a:lstStyle/>
                    <a:p>
                      <a:r>
                        <a:rPr lang="en-GB" sz="2000" b="1" dirty="0" smtClean="0">
                          <a:solidFill>
                            <a:schemeClr val="accent1">
                              <a:lumMod val="75000"/>
                            </a:schemeClr>
                          </a:solidFill>
                        </a:rPr>
                        <a:t>x</a:t>
                      </a:r>
                      <a:endParaRPr lang="en-GB" sz="2000" b="1" dirty="0">
                        <a:solidFill>
                          <a:schemeClr val="accent1">
                            <a:lumMod val="75000"/>
                          </a:schemeClr>
                        </a:solidFill>
                      </a:endParaRPr>
                    </a:p>
                  </a:txBody>
                  <a:tcPr/>
                </a:tc>
                <a:tc>
                  <a:txBody>
                    <a:bodyPr/>
                    <a:lstStyle/>
                    <a:p>
                      <a:r>
                        <a:rPr lang="en-GB" sz="2000" b="1" dirty="0" smtClean="0">
                          <a:solidFill>
                            <a:schemeClr val="accent1">
                              <a:lumMod val="75000"/>
                            </a:schemeClr>
                          </a:solidFill>
                        </a:rPr>
                        <a:t>x</a:t>
                      </a:r>
                      <a:endParaRPr lang="en-GB" sz="2000" b="1" dirty="0">
                        <a:solidFill>
                          <a:schemeClr val="accent1">
                            <a:lumMod val="75000"/>
                          </a:schemeClr>
                        </a:solidFill>
                      </a:endParaRPr>
                    </a:p>
                  </a:txBody>
                  <a:tcPr/>
                </a:tc>
                <a:tc>
                  <a:txBody>
                    <a:bodyPr/>
                    <a:lstStyle/>
                    <a:p>
                      <a:r>
                        <a:rPr lang="en-GB" sz="2000" b="1" dirty="0" smtClean="0">
                          <a:solidFill>
                            <a:schemeClr val="accent1">
                              <a:lumMod val="75000"/>
                            </a:schemeClr>
                          </a:solidFill>
                        </a:rPr>
                        <a:t>x</a:t>
                      </a:r>
                    </a:p>
                  </a:txBody>
                  <a:tcPr/>
                </a:tc>
                <a:tc>
                  <a:txBody>
                    <a:bodyPr/>
                    <a:lstStyle/>
                    <a:p>
                      <a:r>
                        <a:rPr lang="en-GB" sz="2000" b="1" dirty="0" smtClean="0">
                          <a:solidFill>
                            <a:schemeClr val="accent1">
                              <a:lumMod val="75000"/>
                            </a:schemeClr>
                          </a:solidFill>
                        </a:rPr>
                        <a:t>x</a:t>
                      </a:r>
                      <a:endParaRPr lang="en-GB" sz="2000" b="1" dirty="0">
                        <a:solidFill>
                          <a:schemeClr val="accent1">
                            <a:lumMod val="75000"/>
                          </a:schemeClr>
                        </a:solidFill>
                      </a:endParaRPr>
                    </a:p>
                  </a:txBody>
                  <a:tcPr/>
                </a:tc>
              </a:tr>
              <a:tr h="370840">
                <a:tc>
                  <a:txBody>
                    <a:bodyPr/>
                    <a:lstStyle/>
                    <a:p>
                      <a:r>
                        <a:rPr lang="en-GB" dirty="0" smtClean="0"/>
                        <a:t>Ratio and proportion</a:t>
                      </a:r>
                      <a:endParaRPr lang="en-GB" dirty="0"/>
                    </a:p>
                  </a:txBody>
                  <a:tcPr/>
                </a:tc>
                <a:tc>
                  <a:txBody>
                    <a:bodyPr/>
                    <a:lstStyle/>
                    <a:p>
                      <a:endParaRPr lang="en-GB" sz="2000" b="1" dirty="0">
                        <a:solidFill>
                          <a:schemeClr val="accent1">
                            <a:lumMod val="75000"/>
                          </a:schemeClr>
                        </a:solidFill>
                      </a:endParaRPr>
                    </a:p>
                  </a:txBody>
                  <a:tcPr/>
                </a:tc>
                <a:tc>
                  <a:txBody>
                    <a:bodyPr/>
                    <a:lstStyle/>
                    <a:p>
                      <a:endParaRPr lang="en-GB" sz="2000" b="1" dirty="0">
                        <a:solidFill>
                          <a:schemeClr val="accent1">
                            <a:lumMod val="75000"/>
                          </a:schemeClr>
                        </a:solidFill>
                      </a:endParaRPr>
                    </a:p>
                  </a:txBody>
                  <a:tcPr/>
                </a:tc>
                <a:tc>
                  <a:txBody>
                    <a:bodyPr/>
                    <a:lstStyle/>
                    <a:p>
                      <a:endParaRPr lang="en-GB" sz="2000" b="1" dirty="0">
                        <a:solidFill>
                          <a:schemeClr val="accent1">
                            <a:lumMod val="75000"/>
                          </a:schemeClr>
                        </a:solidFill>
                      </a:endParaRPr>
                    </a:p>
                  </a:txBody>
                  <a:tcPr/>
                </a:tc>
                <a:tc>
                  <a:txBody>
                    <a:bodyPr/>
                    <a:lstStyle/>
                    <a:p>
                      <a:endParaRPr lang="en-GB" sz="2000" b="1" dirty="0">
                        <a:solidFill>
                          <a:schemeClr val="accent1">
                            <a:lumMod val="75000"/>
                          </a:schemeClr>
                        </a:solidFill>
                      </a:endParaRPr>
                    </a:p>
                  </a:txBody>
                  <a:tcPr/>
                </a:tc>
                <a:tc>
                  <a:txBody>
                    <a:bodyPr/>
                    <a:lstStyle/>
                    <a:p>
                      <a:endParaRPr lang="en-GB" sz="2000" b="1" dirty="0">
                        <a:solidFill>
                          <a:schemeClr val="accent1">
                            <a:lumMod val="75000"/>
                          </a:schemeClr>
                        </a:solidFill>
                      </a:endParaRPr>
                    </a:p>
                  </a:txBody>
                  <a:tcPr/>
                </a:tc>
                <a:tc>
                  <a:txBody>
                    <a:bodyPr/>
                    <a:lstStyle/>
                    <a:p>
                      <a:r>
                        <a:rPr lang="en-GB" sz="2000" b="1" dirty="0" smtClean="0">
                          <a:solidFill>
                            <a:schemeClr val="accent1">
                              <a:lumMod val="75000"/>
                            </a:schemeClr>
                          </a:solidFill>
                        </a:rPr>
                        <a:t>x</a:t>
                      </a:r>
                      <a:endParaRPr lang="en-GB" sz="2000" b="1" dirty="0">
                        <a:solidFill>
                          <a:schemeClr val="accent1">
                            <a:lumMod val="75000"/>
                          </a:schemeClr>
                        </a:solidFill>
                      </a:endParaRPr>
                    </a:p>
                  </a:txBody>
                  <a:tcPr/>
                </a:tc>
              </a:tr>
              <a:tr h="370840">
                <a:tc>
                  <a:txBody>
                    <a:bodyPr/>
                    <a:lstStyle/>
                    <a:p>
                      <a:r>
                        <a:rPr lang="en-GB" dirty="0" smtClean="0"/>
                        <a:t>Algebra</a:t>
                      </a:r>
                      <a:endParaRPr lang="en-GB" dirty="0"/>
                    </a:p>
                  </a:txBody>
                  <a:tcPr/>
                </a:tc>
                <a:tc>
                  <a:txBody>
                    <a:bodyPr/>
                    <a:lstStyle/>
                    <a:p>
                      <a:endParaRPr lang="en-GB" sz="2000" b="1" dirty="0">
                        <a:solidFill>
                          <a:schemeClr val="accent1">
                            <a:lumMod val="75000"/>
                          </a:schemeClr>
                        </a:solidFill>
                      </a:endParaRPr>
                    </a:p>
                  </a:txBody>
                  <a:tcPr/>
                </a:tc>
                <a:tc>
                  <a:txBody>
                    <a:bodyPr/>
                    <a:lstStyle/>
                    <a:p>
                      <a:endParaRPr lang="en-GB" sz="2000" b="1" dirty="0">
                        <a:solidFill>
                          <a:schemeClr val="accent1">
                            <a:lumMod val="75000"/>
                          </a:schemeClr>
                        </a:solidFill>
                      </a:endParaRPr>
                    </a:p>
                  </a:txBody>
                  <a:tcPr/>
                </a:tc>
                <a:tc>
                  <a:txBody>
                    <a:bodyPr/>
                    <a:lstStyle/>
                    <a:p>
                      <a:endParaRPr lang="en-GB" sz="2000" b="1" dirty="0">
                        <a:solidFill>
                          <a:schemeClr val="accent1">
                            <a:lumMod val="75000"/>
                          </a:schemeClr>
                        </a:solidFill>
                      </a:endParaRPr>
                    </a:p>
                  </a:txBody>
                  <a:tcPr/>
                </a:tc>
                <a:tc>
                  <a:txBody>
                    <a:bodyPr/>
                    <a:lstStyle/>
                    <a:p>
                      <a:endParaRPr lang="en-GB" sz="2000" b="1" dirty="0">
                        <a:solidFill>
                          <a:schemeClr val="accent1">
                            <a:lumMod val="75000"/>
                          </a:schemeClr>
                        </a:solidFill>
                      </a:endParaRPr>
                    </a:p>
                  </a:txBody>
                  <a:tcPr/>
                </a:tc>
                <a:tc>
                  <a:txBody>
                    <a:bodyPr/>
                    <a:lstStyle/>
                    <a:p>
                      <a:endParaRPr lang="en-GB" sz="2000" b="1" dirty="0">
                        <a:solidFill>
                          <a:schemeClr val="accent1">
                            <a:lumMod val="75000"/>
                          </a:schemeClr>
                        </a:solidFill>
                      </a:endParaRPr>
                    </a:p>
                  </a:txBody>
                  <a:tcPr/>
                </a:tc>
                <a:tc>
                  <a:txBody>
                    <a:bodyPr/>
                    <a:lstStyle/>
                    <a:p>
                      <a:r>
                        <a:rPr lang="en-GB" sz="2000" b="1" dirty="0" smtClean="0">
                          <a:solidFill>
                            <a:schemeClr val="accent1">
                              <a:lumMod val="75000"/>
                            </a:schemeClr>
                          </a:solidFill>
                        </a:rPr>
                        <a:t>x</a:t>
                      </a:r>
                      <a:endParaRPr lang="en-GB" sz="2000" b="1" dirty="0">
                        <a:solidFill>
                          <a:schemeClr val="accent1">
                            <a:lumMod val="75000"/>
                          </a:schemeClr>
                        </a:solidFill>
                      </a:endParaRPr>
                    </a:p>
                  </a:txBody>
                  <a:tcPr/>
                </a:tc>
              </a:tr>
            </a:tbl>
          </a:graphicData>
        </a:graphic>
      </p:graphicFrame>
    </p:spTree>
    <p:extLst>
      <p:ext uri="{BB962C8B-B14F-4D97-AF65-F5344CB8AC3E}">
        <p14:creationId xmlns:p14="http://schemas.microsoft.com/office/powerpoint/2010/main" val="23131046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Text Placeholder 2"/>
          <p:cNvSpPr>
            <a:spLocks noGrp="1"/>
          </p:cNvSpPr>
          <p:nvPr>
            <p:ph type="body" idx="2"/>
          </p:nvPr>
        </p:nvSpPr>
        <p:spPr/>
        <p:txBody>
          <a:bodyPr/>
          <a:lstStyle/>
          <a:p>
            <a:endParaRPr lang="en-GB"/>
          </a:p>
        </p:txBody>
      </p:sp>
      <p:sp>
        <p:nvSpPr>
          <p:cNvPr id="4" name="Content Placeholder 3"/>
          <p:cNvSpPr>
            <a:spLocks noGrp="1"/>
          </p:cNvSpPr>
          <p:nvPr>
            <p:ph sz="half" idx="1"/>
          </p:nvPr>
        </p:nvSpPr>
        <p:spPr/>
        <p:txBody>
          <a:bodyPr/>
          <a:lstStyle/>
          <a:p>
            <a:r>
              <a:rPr lang="en-GB" dirty="0" smtClean="0"/>
              <a:t>Why Shanghai?</a:t>
            </a:r>
            <a:endParaRPr lang="en-GB" dirty="0"/>
          </a:p>
        </p:txBody>
      </p:sp>
      <p:pic>
        <p:nvPicPr>
          <p:cNvPr id="5"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624" y="2060848"/>
            <a:ext cx="3657600" cy="2743200"/>
          </a:xfrm>
          <a:prstGeom prst="rect">
            <a:avLst/>
          </a:prstGeom>
        </p:spPr>
      </p:pic>
      <p:pic>
        <p:nvPicPr>
          <p:cNvPr id="6"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697270" y="2064296"/>
            <a:ext cx="2736304" cy="2743200"/>
          </a:xfrm>
          <a:prstGeom prst="rect">
            <a:avLst/>
          </a:prstGeom>
        </p:spPr>
      </p:pic>
    </p:spTree>
    <p:extLst>
      <p:ext uri="{BB962C8B-B14F-4D97-AF65-F5344CB8AC3E}">
        <p14:creationId xmlns:p14="http://schemas.microsoft.com/office/powerpoint/2010/main" val="19377801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Shanghai observations </a:t>
            </a:r>
            <a:endParaRPr lang="en-GB" dirty="0"/>
          </a:p>
        </p:txBody>
      </p:sp>
      <p:sp>
        <p:nvSpPr>
          <p:cNvPr id="3" name="Text Placeholder 2"/>
          <p:cNvSpPr>
            <a:spLocks noGrp="1"/>
          </p:cNvSpPr>
          <p:nvPr>
            <p:ph type="body" idx="2"/>
          </p:nvPr>
        </p:nvSpPr>
        <p:spPr/>
        <p:txBody>
          <a:bodyPr/>
          <a:lstStyle/>
          <a:p>
            <a:r>
              <a:rPr lang="en-GB" dirty="0" smtClean="0"/>
              <a:t>45 children per class</a:t>
            </a:r>
          </a:p>
          <a:p>
            <a:endParaRPr lang="en-GB" dirty="0"/>
          </a:p>
          <a:p>
            <a:r>
              <a:rPr lang="en-GB" dirty="0" smtClean="0"/>
              <a:t>35 minute lessons</a:t>
            </a:r>
          </a:p>
          <a:p>
            <a:endParaRPr lang="en-GB" dirty="0"/>
          </a:p>
          <a:p>
            <a:r>
              <a:rPr lang="en-GB" dirty="0" smtClean="0"/>
              <a:t>Homework set each night</a:t>
            </a:r>
          </a:p>
          <a:p>
            <a:endParaRPr lang="en-GB" dirty="0"/>
          </a:p>
          <a:p>
            <a:r>
              <a:rPr lang="en-GB" dirty="0" smtClean="0"/>
              <a:t>Expectation that everyone one will complete </a:t>
            </a:r>
          </a:p>
          <a:p>
            <a:endParaRPr lang="en-GB" dirty="0"/>
          </a:p>
          <a:p>
            <a:r>
              <a:rPr lang="en-GB" dirty="0" smtClean="0"/>
              <a:t>Small steps designed so all class can access learning</a:t>
            </a:r>
          </a:p>
          <a:p>
            <a:endParaRPr lang="en-GB" dirty="0"/>
          </a:p>
          <a:p>
            <a:r>
              <a:rPr lang="en-GB" dirty="0" smtClean="0"/>
              <a:t>Expert questioning</a:t>
            </a:r>
          </a:p>
          <a:p>
            <a:endParaRPr lang="en-GB" dirty="0"/>
          </a:p>
          <a:p>
            <a:r>
              <a:rPr lang="en-GB" dirty="0" smtClean="0"/>
              <a:t>Correcting misconceptions built into next lesson</a:t>
            </a:r>
            <a:endParaRPr lang="en-GB" dirty="0"/>
          </a:p>
        </p:txBody>
      </p:sp>
      <p:sp>
        <p:nvSpPr>
          <p:cNvPr id="4" name="Content Placeholder 3"/>
          <p:cNvSpPr>
            <a:spLocks noGrp="1"/>
          </p:cNvSpPr>
          <p:nvPr>
            <p:ph sz="half" idx="1"/>
          </p:nvPr>
        </p:nvSpPr>
        <p:spPr/>
        <p:txBody>
          <a:bodyPr/>
          <a:lstStyle/>
          <a:p>
            <a:endParaRPr lang="en-GB" dirty="0"/>
          </a:p>
        </p:txBody>
      </p:sp>
      <p:pic>
        <p:nvPicPr>
          <p:cNvPr id="5"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5" y="476672"/>
            <a:ext cx="3540394" cy="265529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1720" y="3131967"/>
            <a:ext cx="3384376" cy="2538282"/>
          </a:xfrm>
          <a:prstGeom prst="rect">
            <a:avLst/>
          </a:prstGeom>
        </p:spPr>
      </p:pic>
    </p:spTree>
    <p:extLst>
      <p:ext uri="{BB962C8B-B14F-4D97-AF65-F5344CB8AC3E}">
        <p14:creationId xmlns:p14="http://schemas.microsoft.com/office/powerpoint/2010/main" val="4778417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Mastery approach to mathematics</a:t>
            </a:r>
            <a:endParaRPr lang="en-GB" dirty="0"/>
          </a:p>
        </p:txBody>
      </p:sp>
      <p:sp>
        <p:nvSpPr>
          <p:cNvPr id="5" name="Content Placeholder 4"/>
          <p:cNvSpPr>
            <a:spLocks noGrp="1"/>
          </p:cNvSpPr>
          <p:nvPr>
            <p:ph idx="1"/>
          </p:nvPr>
        </p:nvSpPr>
        <p:spPr>
          <a:xfrm>
            <a:off x="502920" y="530352"/>
            <a:ext cx="8183880" cy="4747453"/>
          </a:xfrm>
          <a:prstGeom prst="rect">
            <a:avLst/>
          </a:prstGeom>
        </p:spPr>
        <p:txBody>
          <a:bodyPr wrap="square">
            <a:spAutoFit/>
          </a:bodyPr>
          <a:lstStyle/>
          <a:p>
            <a:pPr marL="0" indent="0">
              <a:buNone/>
            </a:pPr>
            <a:r>
              <a:rPr lang="en-GB" sz="1200" dirty="0"/>
              <a:t>Certain principles and features characterise this approach: </a:t>
            </a:r>
          </a:p>
          <a:p>
            <a:r>
              <a:rPr lang="en-GB" sz="1200" dirty="0"/>
              <a:t>Teachers reinforce an expectation </a:t>
            </a:r>
            <a:r>
              <a:rPr lang="en-GB" sz="1400" b="1" dirty="0"/>
              <a:t>that all pupils are capable </a:t>
            </a:r>
            <a:r>
              <a:rPr lang="en-GB" sz="1200" dirty="0"/>
              <a:t>of achieving high standards in mathematics. </a:t>
            </a:r>
          </a:p>
          <a:p>
            <a:endParaRPr lang="en-GB" sz="1200" dirty="0"/>
          </a:p>
          <a:p>
            <a:r>
              <a:rPr lang="en-GB" sz="1200" dirty="0"/>
              <a:t>The large majority of pupils progress through the curriculum content at the same pace. </a:t>
            </a:r>
            <a:r>
              <a:rPr lang="en-GB" sz="1400" b="1" dirty="0"/>
              <a:t>Differentiation is achieved by emphasising deep knowledge</a:t>
            </a:r>
            <a:r>
              <a:rPr lang="en-GB" sz="1200" dirty="0"/>
              <a:t> and through individual support and intervention. </a:t>
            </a:r>
          </a:p>
          <a:p>
            <a:endParaRPr lang="en-GB" sz="1200" dirty="0"/>
          </a:p>
          <a:p>
            <a:r>
              <a:rPr lang="en-GB" sz="1200" dirty="0"/>
              <a:t>Teaching is underpinned by methodical curriculum design and supported by </a:t>
            </a:r>
            <a:r>
              <a:rPr lang="en-GB" sz="1400" b="1" dirty="0"/>
              <a:t>carefully crafted lessons </a:t>
            </a:r>
            <a:r>
              <a:rPr lang="en-GB" sz="1200" dirty="0"/>
              <a:t>and resources to foster deep conceptual and procedural knowledge. </a:t>
            </a:r>
          </a:p>
          <a:p>
            <a:endParaRPr lang="en-GB" sz="1200" dirty="0"/>
          </a:p>
          <a:p>
            <a:r>
              <a:rPr lang="en-GB" sz="1200" dirty="0"/>
              <a:t>Practice and consolidation play a central role. </a:t>
            </a:r>
            <a:r>
              <a:rPr lang="en-GB" sz="1400" b="1" dirty="0"/>
              <a:t>Carefully designed variation </a:t>
            </a:r>
            <a:r>
              <a:rPr lang="en-GB" sz="1200" dirty="0"/>
              <a:t>within this builds fluency and understanding of underlying mathematical concepts in tandem. </a:t>
            </a:r>
          </a:p>
          <a:p>
            <a:endParaRPr lang="en-GB" sz="1200" dirty="0"/>
          </a:p>
          <a:p>
            <a:r>
              <a:rPr lang="en-GB" sz="1200" dirty="0"/>
              <a:t>Teachers use </a:t>
            </a:r>
            <a:r>
              <a:rPr lang="en-GB" sz="1400" b="1" dirty="0"/>
              <a:t>precise questioning </a:t>
            </a:r>
            <a:r>
              <a:rPr lang="en-GB" sz="1200" dirty="0"/>
              <a:t>in class to test conceptual and procedural knowledge, and assess pupils regularly to identify those requiring intervention so that all pupils keep up. </a:t>
            </a:r>
          </a:p>
          <a:p>
            <a:endParaRPr lang="en-GB" sz="1200" dirty="0"/>
          </a:p>
          <a:p>
            <a:r>
              <a:rPr lang="en-GB" sz="1400" b="1" dirty="0"/>
              <a:t>The intention of these approaches is to provide all children with full access to the curriculum, enabling them to achieve confidence and competence – ‘mastery’ – in mathematics, rather than many failing to develop the maths skills they need for the future. </a:t>
            </a:r>
          </a:p>
        </p:txBody>
      </p:sp>
    </p:spTree>
    <p:extLst>
      <p:ext uri="{BB962C8B-B14F-4D97-AF65-F5344CB8AC3E}">
        <p14:creationId xmlns:p14="http://schemas.microsoft.com/office/powerpoint/2010/main" val="39325973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19" descr="https://timgsa.baidu.com/timg?image&amp;quality=80&amp;size=b9999_10000&amp;sec=1504971572568&amp;di=fee3fe71b21e56a2abfa24e738b463e8&amp;imgtype=0&amp;src=http%3A%2F%2Fs1.sinaimg.cn%2Fmw690%2F002iIv0xzy6VtfU3rtmd0%26690"/>
          <p:cNvSpPr>
            <a:spLocks noChangeAspect="1" noChangeArrowheads="1"/>
          </p:cNvSpPr>
          <p:nvPr/>
        </p:nvSpPr>
        <p:spPr bwMode="auto">
          <a:xfrm>
            <a:off x="138113" y="-192617"/>
            <a:ext cx="304800" cy="40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ea typeface="方正姚体"/>
                <a:cs typeface="方正姚体"/>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ea typeface="方正姚体"/>
                <a:cs typeface="方正姚体"/>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ea typeface="方正姚体"/>
                <a:cs typeface="方正姚体"/>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ea typeface="方正姚体"/>
                <a:cs typeface="方正姚体"/>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5pPr>
            <a:lvl6pPr marL="2514600" indent="-228600" defTabSz="6858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6pPr>
            <a:lvl7pPr marL="2971800" indent="-228600" defTabSz="6858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7pPr>
            <a:lvl8pPr marL="3429000" indent="-228600" defTabSz="6858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8pPr>
            <a:lvl9pPr marL="3886200" indent="-228600" defTabSz="6858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9pPr>
          </a:lstStyle>
          <a:p>
            <a:pPr eaLnBrk="1" hangingPunct="1">
              <a:spcBef>
                <a:spcPct val="0"/>
              </a:spcBef>
              <a:spcAft>
                <a:spcPct val="0"/>
              </a:spcAft>
              <a:buClrTx/>
              <a:buSzTx/>
              <a:buFontTx/>
              <a:buNone/>
            </a:pPr>
            <a:endParaRPr lang="zh-CN" altLang="en-US" sz="1300">
              <a:solidFill>
                <a:schemeClr val="tx1"/>
              </a:solidFill>
              <a:latin typeface="Arial" pitchFamily="34" charset="0"/>
              <a:ea typeface="微软雅黑 Light" charset="-122"/>
            </a:endParaRPr>
          </a:p>
        </p:txBody>
      </p:sp>
      <p:sp>
        <p:nvSpPr>
          <p:cNvPr id="10244" name="AutoShape 23" descr="https://timgsa.baidu.com/timg?image&amp;quality=80&amp;size=b9999_10000&amp;sec=1504971572568&amp;di=fee3fe71b21e56a2abfa24e738b463e8&amp;imgtype=0&amp;src=http%3A%2F%2Fs1.sinaimg.cn%2Fmw690%2F002iIv0xzy6VtfU3rtmd0%26690"/>
          <p:cNvSpPr>
            <a:spLocks noChangeAspect="1" noChangeArrowheads="1"/>
          </p:cNvSpPr>
          <p:nvPr/>
        </p:nvSpPr>
        <p:spPr bwMode="auto">
          <a:xfrm>
            <a:off x="442913" y="213784"/>
            <a:ext cx="3048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ea typeface="方正姚体"/>
                <a:cs typeface="方正姚体"/>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ea typeface="方正姚体"/>
                <a:cs typeface="方正姚体"/>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ea typeface="方正姚体"/>
                <a:cs typeface="方正姚体"/>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ea typeface="方正姚体"/>
                <a:cs typeface="方正姚体"/>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5pPr>
            <a:lvl6pPr marL="2514600" indent="-228600" defTabSz="6858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6pPr>
            <a:lvl7pPr marL="2971800" indent="-228600" defTabSz="6858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7pPr>
            <a:lvl8pPr marL="3429000" indent="-228600" defTabSz="6858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8pPr>
            <a:lvl9pPr marL="3886200" indent="-228600" defTabSz="6858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9pPr>
          </a:lstStyle>
          <a:p>
            <a:pPr eaLnBrk="1" hangingPunct="1">
              <a:spcBef>
                <a:spcPct val="0"/>
              </a:spcBef>
              <a:spcAft>
                <a:spcPct val="0"/>
              </a:spcAft>
              <a:buClrTx/>
              <a:buSzTx/>
              <a:buFontTx/>
              <a:buNone/>
            </a:pPr>
            <a:endParaRPr lang="zh-CN" altLang="en-US" sz="1300">
              <a:solidFill>
                <a:schemeClr val="tx1"/>
              </a:solidFill>
              <a:latin typeface="Arial" pitchFamily="34" charset="0"/>
              <a:ea typeface="微软雅黑 Light" charset="-122"/>
            </a:endParaRPr>
          </a:p>
        </p:txBody>
      </p:sp>
      <p:sp>
        <p:nvSpPr>
          <p:cNvPr id="10245" name="AutoShape 25" descr="https://timgsa.baidu.com/timg?image&amp;quality=80&amp;size=b9999_10000&amp;sec=1504971572568&amp;di=fee3fe71b21e56a2abfa24e738b463e8&amp;imgtype=0&amp;src=http%3A%2F%2Fs1.sinaimg.cn%2Fmw690%2F002iIv0xzy6VtfU3rtmd0%26690"/>
          <p:cNvSpPr>
            <a:spLocks noChangeAspect="1" noChangeArrowheads="1"/>
          </p:cNvSpPr>
          <p:nvPr/>
        </p:nvSpPr>
        <p:spPr bwMode="auto">
          <a:xfrm>
            <a:off x="595313" y="416984"/>
            <a:ext cx="3048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ea typeface="方正姚体"/>
                <a:cs typeface="方正姚体"/>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ea typeface="方正姚体"/>
                <a:cs typeface="方正姚体"/>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ea typeface="方正姚体"/>
                <a:cs typeface="方正姚体"/>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ea typeface="方正姚体"/>
                <a:cs typeface="方正姚体"/>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5pPr>
            <a:lvl6pPr marL="2514600" indent="-228600" defTabSz="6858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6pPr>
            <a:lvl7pPr marL="2971800" indent="-228600" defTabSz="6858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7pPr>
            <a:lvl8pPr marL="3429000" indent="-228600" defTabSz="6858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8pPr>
            <a:lvl9pPr marL="3886200" indent="-228600" defTabSz="6858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9pPr>
          </a:lstStyle>
          <a:p>
            <a:pPr eaLnBrk="1" hangingPunct="1">
              <a:spcBef>
                <a:spcPct val="0"/>
              </a:spcBef>
              <a:spcAft>
                <a:spcPct val="0"/>
              </a:spcAft>
              <a:buClrTx/>
              <a:buSzTx/>
              <a:buFontTx/>
              <a:buNone/>
            </a:pPr>
            <a:endParaRPr lang="zh-CN" altLang="en-US" sz="1300">
              <a:solidFill>
                <a:schemeClr val="tx1"/>
              </a:solidFill>
              <a:latin typeface="Arial" pitchFamily="34" charset="0"/>
              <a:ea typeface="微软雅黑 Light" charset="-122"/>
            </a:endParaRPr>
          </a:p>
        </p:txBody>
      </p:sp>
      <p:sp>
        <p:nvSpPr>
          <p:cNvPr id="10246" name="AutoShape 27" descr="https://timgsa.baidu.com/timg?image&amp;quality=80&amp;size=b9999_10000&amp;sec=1504971572568&amp;di=fee3fe71b21e56a2abfa24e738b463e8&amp;imgtype=0&amp;src=http%3A%2F%2Fs1.sinaimg.cn%2Fmw690%2F002iIv0xzy6VtfU3rtmd0%26690"/>
          <p:cNvSpPr>
            <a:spLocks noChangeAspect="1" noChangeArrowheads="1"/>
          </p:cNvSpPr>
          <p:nvPr/>
        </p:nvSpPr>
        <p:spPr bwMode="auto">
          <a:xfrm>
            <a:off x="747713" y="620184"/>
            <a:ext cx="3048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ea typeface="方正姚体"/>
                <a:cs typeface="方正姚体"/>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ea typeface="方正姚体"/>
                <a:cs typeface="方正姚体"/>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ea typeface="方正姚体"/>
                <a:cs typeface="方正姚体"/>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ea typeface="方正姚体"/>
                <a:cs typeface="方正姚体"/>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5pPr>
            <a:lvl6pPr marL="2514600" indent="-228600" defTabSz="6858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6pPr>
            <a:lvl7pPr marL="2971800" indent="-228600" defTabSz="6858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7pPr>
            <a:lvl8pPr marL="3429000" indent="-228600" defTabSz="6858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8pPr>
            <a:lvl9pPr marL="3886200" indent="-228600" defTabSz="6858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9pPr>
          </a:lstStyle>
          <a:p>
            <a:pPr eaLnBrk="1" hangingPunct="1">
              <a:spcBef>
                <a:spcPct val="0"/>
              </a:spcBef>
              <a:spcAft>
                <a:spcPct val="0"/>
              </a:spcAft>
              <a:buClrTx/>
              <a:buSzTx/>
              <a:buFontTx/>
              <a:buNone/>
            </a:pPr>
            <a:endParaRPr lang="zh-CN" altLang="en-US" sz="1300">
              <a:solidFill>
                <a:schemeClr val="tx1"/>
              </a:solidFill>
              <a:latin typeface="Arial" pitchFamily="34" charset="0"/>
              <a:ea typeface="微软雅黑 Light" charset="-122"/>
            </a:endParaRPr>
          </a:p>
        </p:txBody>
      </p:sp>
      <p:pic>
        <p:nvPicPr>
          <p:cNvPr id="10247" name="Picture 10" descr="C:\Users\angie\AppData\Local\Microsoft\Windows\INetCache\IE\Z7ASJRUQ\balloon-color[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713" y="2237317"/>
            <a:ext cx="1568450" cy="2614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10" descr="C:\Users\angie\AppData\Local\Microsoft\Windows\INetCache\IE\Z7ASJRUQ\balloon-color[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2488" y="2861734"/>
            <a:ext cx="1568450" cy="2614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10" descr="C:\Users\angie\AppData\Local\Microsoft\Windows\INetCache\IE\Z7ASJRUQ\balloon-color[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7725" y="2588684"/>
            <a:ext cx="1568450" cy="2614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16" descr="C:\Users\angie\AppData\Local\Microsoft\Windows\INetCache\IE\LY7GXYG0\Balloons[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8025" y="1356784"/>
            <a:ext cx="2122488"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1" name="TextBox 1"/>
          <p:cNvSpPr txBox="1">
            <a:spLocks noChangeArrowheads="1"/>
          </p:cNvSpPr>
          <p:nvPr/>
        </p:nvSpPr>
        <p:spPr bwMode="auto">
          <a:xfrm>
            <a:off x="4956176" y="1543051"/>
            <a:ext cx="337026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ltLang="en-US" sz="3200" dirty="0"/>
              <a:t>I had 13 </a:t>
            </a:r>
            <a:r>
              <a:rPr lang="en-GB" altLang="en-US" sz="3200" dirty="0" smtClean="0"/>
              <a:t>balloons, 7 </a:t>
            </a:r>
            <a:r>
              <a:rPr lang="en-GB" altLang="en-US" sz="3200" dirty="0"/>
              <a:t>blow away…</a:t>
            </a:r>
          </a:p>
        </p:txBody>
      </p:sp>
    </p:spTree>
    <p:extLst>
      <p:ext uri="{BB962C8B-B14F-4D97-AF65-F5344CB8AC3E}">
        <p14:creationId xmlns:p14="http://schemas.microsoft.com/office/powerpoint/2010/main" val="21022538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92"/>
          <p:cNvGrpSpPr>
            <a:grpSpLocks/>
          </p:cNvGrpSpPr>
          <p:nvPr/>
        </p:nvGrpSpPr>
        <p:grpSpPr bwMode="auto">
          <a:xfrm>
            <a:off x="441325" y="2252134"/>
            <a:ext cx="8078788" cy="1960033"/>
            <a:chOff x="975" y="1661"/>
            <a:chExt cx="3492" cy="635"/>
          </a:xfrm>
        </p:grpSpPr>
        <p:sp>
          <p:nvSpPr>
            <p:cNvPr id="11307" name="Oval 93"/>
            <p:cNvSpPr>
              <a:spLocks noChangeArrowheads="1"/>
            </p:cNvSpPr>
            <p:nvPr/>
          </p:nvSpPr>
          <p:spPr bwMode="auto">
            <a:xfrm>
              <a:off x="975" y="1661"/>
              <a:ext cx="227" cy="227"/>
            </a:xfrm>
            <a:prstGeom prst="ellipse">
              <a:avLst/>
            </a:prstGeom>
            <a:solidFill>
              <a:schemeClr val="bg1"/>
            </a:solidFill>
            <a:ln w="28575">
              <a:solidFill>
                <a:srgbClr val="000000"/>
              </a:solidFill>
              <a:round/>
              <a:headEnd/>
              <a:tailEnd/>
            </a:ln>
          </p:spPr>
          <p:txBody>
            <a:bodyPr wrap="none" anchor="ct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ea typeface="方正姚体"/>
                  <a:cs typeface="方正姚体"/>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ea typeface="方正姚体"/>
                  <a:cs typeface="方正姚体"/>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ea typeface="方正姚体"/>
                  <a:cs typeface="方正姚体"/>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ea typeface="方正姚体"/>
                  <a:cs typeface="方正姚体"/>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9pPr>
            </a:lstStyle>
            <a:p>
              <a:pPr defTabSz="914400" eaLnBrk="1" hangingPunct="1">
                <a:spcBef>
                  <a:spcPct val="0"/>
                </a:spcBef>
                <a:spcAft>
                  <a:spcPct val="0"/>
                </a:spcAft>
                <a:buClrTx/>
                <a:buSzTx/>
                <a:buFontTx/>
                <a:buNone/>
              </a:pPr>
              <a:endParaRPr lang="zh-CN" altLang="en-US" sz="1800">
                <a:solidFill>
                  <a:srgbClr val="000000"/>
                </a:solidFill>
                <a:latin typeface="Arial" pitchFamily="34" charset="0"/>
                <a:ea typeface="SimSun" pitchFamily="2" charset="-122"/>
              </a:endParaRPr>
            </a:p>
          </p:txBody>
        </p:sp>
        <p:sp>
          <p:nvSpPr>
            <p:cNvPr id="11308" name="Oval 94"/>
            <p:cNvSpPr>
              <a:spLocks noChangeArrowheads="1"/>
            </p:cNvSpPr>
            <p:nvPr/>
          </p:nvSpPr>
          <p:spPr bwMode="auto">
            <a:xfrm>
              <a:off x="975" y="2069"/>
              <a:ext cx="227" cy="227"/>
            </a:xfrm>
            <a:prstGeom prst="ellipse">
              <a:avLst/>
            </a:prstGeom>
            <a:solidFill>
              <a:schemeClr val="bg1"/>
            </a:solidFill>
            <a:ln w="28575">
              <a:solidFill>
                <a:srgbClr val="000000"/>
              </a:solidFill>
              <a:round/>
              <a:headEnd/>
              <a:tailEnd/>
            </a:ln>
          </p:spPr>
          <p:txBody>
            <a:bodyPr wrap="none" anchor="ct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ea typeface="方正姚体"/>
                  <a:cs typeface="方正姚体"/>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ea typeface="方正姚体"/>
                  <a:cs typeface="方正姚体"/>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ea typeface="方正姚体"/>
                  <a:cs typeface="方正姚体"/>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ea typeface="方正姚体"/>
                  <a:cs typeface="方正姚体"/>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9pPr>
            </a:lstStyle>
            <a:p>
              <a:pPr defTabSz="914400" eaLnBrk="1" hangingPunct="1">
                <a:spcBef>
                  <a:spcPct val="0"/>
                </a:spcBef>
                <a:spcAft>
                  <a:spcPct val="0"/>
                </a:spcAft>
                <a:buClrTx/>
                <a:buSzTx/>
                <a:buFontTx/>
                <a:buNone/>
              </a:pPr>
              <a:endParaRPr lang="zh-CN" altLang="en-US" sz="1800">
                <a:solidFill>
                  <a:srgbClr val="000000"/>
                </a:solidFill>
                <a:latin typeface="Arial" pitchFamily="34" charset="0"/>
                <a:ea typeface="SimSun" pitchFamily="2" charset="-122"/>
              </a:endParaRPr>
            </a:p>
          </p:txBody>
        </p:sp>
        <p:sp>
          <p:nvSpPr>
            <p:cNvPr id="11309" name="Oval 95"/>
            <p:cNvSpPr>
              <a:spLocks noChangeArrowheads="1"/>
            </p:cNvSpPr>
            <p:nvPr/>
          </p:nvSpPr>
          <p:spPr bwMode="auto">
            <a:xfrm>
              <a:off x="1292" y="1661"/>
              <a:ext cx="227" cy="227"/>
            </a:xfrm>
            <a:prstGeom prst="ellipse">
              <a:avLst/>
            </a:prstGeom>
            <a:solidFill>
              <a:schemeClr val="bg1"/>
            </a:solidFill>
            <a:ln w="28575">
              <a:solidFill>
                <a:srgbClr val="000000"/>
              </a:solidFill>
              <a:round/>
              <a:headEnd/>
              <a:tailEnd/>
            </a:ln>
          </p:spPr>
          <p:txBody>
            <a:bodyPr wrap="none" anchor="ct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ea typeface="方正姚体"/>
                  <a:cs typeface="方正姚体"/>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ea typeface="方正姚体"/>
                  <a:cs typeface="方正姚体"/>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ea typeface="方正姚体"/>
                  <a:cs typeface="方正姚体"/>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ea typeface="方正姚体"/>
                  <a:cs typeface="方正姚体"/>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9pPr>
            </a:lstStyle>
            <a:p>
              <a:pPr defTabSz="914400" eaLnBrk="1" hangingPunct="1">
                <a:spcBef>
                  <a:spcPct val="0"/>
                </a:spcBef>
                <a:spcAft>
                  <a:spcPct val="0"/>
                </a:spcAft>
                <a:buClrTx/>
                <a:buSzTx/>
                <a:buFontTx/>
                <a:buNone/>
              </a:pPr>
              <a:endParaRPr lang="zh-CN" altLang="en-US" sz="1800">
                <a:solidFill>
                  <a:srgbClr val="000000"/>
                </a:solidFill>
                <a:latin typeface="Arial" pitchFamily="34" charset="0"/>
                <a:ea typeface="SimSun" pitchFamily="2" charset="-122"/>
              </a:endParaRPr>
            </a:p>
          </p:txBody>
        </p:sp>
        <p:sp>
          <p:nvSpPr>
            <p:cNvPr id="11310" name="Oval 96"/>
            <p:cNvSpPr>
              <a:spLocks noChangeArrowheads="1"/>
            </p:cNvSpPr>
            <p:nvPr/>
          </p:nvSpPr>
          <p:spPr bwMode="auto">
            <a:xfrm>
              <a:off x="1292" y="2069"/>
              <a:ext cx="227" cy="227"/>
            </a:xfrm>
            <a:prstGeom prst="ellipse">
              <a:avLst/>
            </a:prstGeom>
            <a:solidFill>
              <a:schemeClr val="bg1"/>
            </a:solidFill>
            <a:ln w="28575">
              <a:solidFill>
                <a:srgbClr val="000000"/>
              </a:solidFill>
              <a:round/>
              <a:headEnd/>
              <a:tailEnd/>
            </a:ln>
          </p:spPr>
          <p:txBody>
            <a:bodyPr wrap="none" anchor="ct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ea typeface="方正姚体"/>
                  <a:cs typeface="方正姚体"/>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ea typeface="方正姚体"/>
                  <a:cs typeface="方正姚体"/>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ea typeface="方正姚体"/>
                  <a:cs typeface="方正姚体"/>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ea typeface="方正姚体"/>
                  <a:cs typeface="方正姚体"/>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9pPr>
            </a:lstStyle>
            <a:p>
              <a:pPr defTabSz="914400" eaLnBrk="1" hangingPunct="1">
                <a:spcBef>
                  <a:spcPct val="0"/>
                </a:spcBef>
                <a:spcAft>
                  <a:spcPct val="0"/>
                </a:spcAft>
                <a:buClrTx/>
                <a:buSzTx/>
                <a:buFontTx/>
                <a:buNone/>
              </a:pPr>
              <a:endParaRPr lang="zh-CN" altLang="en-US" sz="1800">
                <a:solidFill>
                  <a:srgbClr val="000000"/>
                </a:solidFill>
                <a:latin typeface="Arial" pitchFamily="34" charset="0"/>
                <a:ea typeface="SimSun" pitchFamily="2" charset="-122"/>
              </a:endParaRPr>
            </a:p>
          </p:txBody>
        </p:sp>
        <p:sp>
          <p:nvSpPr>
            <p:cNvPr id="11311" name="Oval 97"/>
            <p:cNvSpPr>
              <a:spLocks noChangeArrowheads="1"/>
            </p:cNvSpPr>
            <p:nvPr/>
          </p:nvSpPr>
          <p:spPr bwMode="auto">
            <a:xfrm>
              <a:off x="1610" y="2069"/>
              <a:ext cx="227" cy="227"/>
            </a:xfrm>
            <a:prstGeom prst="ellipse">
              <a:avLst/>
            </a:prstGeom>
            <a:solidFill>
              <a:schemeClr val="bg1"/>
            </a:solidFill>
            <a:ln w="28575">
              <a:solidFill>
                <a:srgbClr val="000000"/>
              </a:solidFill>
              <a:round/>
              <a:headEnd/>
              <a:tailEnd/>
            </a:ln>
          </p:spPr>
          <p:txBody>
            <a:bodyPr wrap="none" anchor="ct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ea typeface="方正姚体"/>
                  <a:cs typeface="方正姚体"/>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ea typeface="方正姚体"/>
                  <a:cs typeface="方正姚体"/>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ea typeface="方正姚体"/>
                  <a:cs typeface="方正姚体"/>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ea typeface="方正姚体"/>
                  <a:cs typeface="方正姚体"/>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9pPr>
            </a:lstStyle>
            <a:p>
              <a:pPr defTabSz="914400" eaLnBrk="1" hangingPunct="1">
                <a:spcBef>
                  <a:spcPct val="0"/>
                </a:spcBef>
                <a:spcAft>
                  <a:spcPct val="0"/>
                </a:spcAft>
                <a:buClrTx/>
                <a:buSzTx/>
                <a:buFontTx/>
                <a:buNone/>
              </a:pPr>
              <a:endParaRPr lang="zh-CN" altLang="en-US" sz="1800">
                <a:solidFill>
                  <a:srgbClr val="000000"/>
                </a:solidFill>
                <a:latin typeface="Arial" pitchFamily="34" charset="0"/>
                <a:ea typeface="SimSun" pitchFamily="2" charset="-122"/>
              </a:endParaRPr>
            </a:p>
          </p:txBody>
        </p:sp>
        <p:sp>
          <p:nvSpPr>
            <p:cNvPr id="11312" name="Oval 98"/>
            <p:cNvSpPr>
              <a:spLocks noChangeArrowheads="1"/>
            </p:cNvSpPr>
            <p:nvPr/>
          </p:nvSpPr>
          <p:spPr bwMode="auto">
            <a:xfrm>
              <a:off x="1610" y="1661"/>
              <a:ext cx="227" cy="227"/>
            </a:xfrm>
            <a:prstGeom prst="ellipse">
              <a:avLst/>
            </a:prstGeom>
            <a:solidFill>
              <a:schemeClr val="bg1"/>
            </a:solidFill>
            <a:ln w="28575">
              <a:solidFill>
                <a:srgbClr val="000000"/>
              </a:solidFill>
              <a:round/>
              <a:headEnd/>
              <a:tailEnd/>
            </a:ln>
          </p:spPr>
          <p:txBody>
            <a:bodyPr wrap="none" anchor="ct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ea typeface="方正姚体"/>
                  <a:cs typeface="方正姚体"/>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ea typeface="方正姚体"/>
                  <a:cs typeface="方正姚体"/>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ea typeface="方正姚体"/>
                  <a:cs typeface="方正姚体"/>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ea typeface="方正姚体"/>
                  <a:cs typeface="方正姚体"/>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9pPr>
            </a:lstStyle>
            <a:p>
              <a:pPr defTabSz="914400" eaLnBrk="1" hangingPunct="1">
                <a:spcBef>
                  <a:spcPct val="0"/>
                </a:spcBef>
                <a:spcAft>
                  <a:spcPct val="0"/>
                </a:spcAft>
                <a:buClrTx/>
                <a:buSzTx/>
                <a:buFontTx/>
                <a:buNone/>
              </a:pPr>
              <a:endParaRPr lang="zh-CN" altLang="en-US" sz="1800">
                <a:solidFill>
                  <a:srgbClr val="000000"/>
                </a:solidFill>
                <a:latin typeface="Arial" pitchFamily="34" charset="0"/>
                <a:ea typeface="SimSun" pitchFamily="2" charset="-122"/>
              </a:endParaRPr>
            </a:p>
          </p:txBody>
        </p:sp>
        <p:sp>
          <p:nvSpPr>
            <p:cNvPr id="11313" name="Oval 99"/>
            <p:cNvSpPr>
              <a:spLocks noChangeArrowheads="1"/>
            </p:cNvSpPr>
            <p:nvPr/>
          </p:nvSpPr>
          <p:spPr bwMode="auto">
            <a:xfrm>
              <a:off x="1927" y="1661"/>
              <a:ext cx="227" cy="227"/>
            </a:xfrm>
            <a:prstGeom prst="ellipse">
              <a:avLst/>
            </a:prstGeom>
            <a:solidFill>
              <a:schemeClr val="bg1"/>
            </a:solidFill>
            <a:ln w="28575">
              <a:solidFill>
                <a:srgbClr val="000000"/>
              </a:solidFill>
              <a:round/>
              <a:headEnd/>
              <a:tailEnd/>
            </a:ln>
          </p:spPr>
          <p:txBody>
            <a:bodyPr wrap="none" anchor="ct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ea typeface="方正姚体"/>
                  <a:cs typeface="方正姚体"/>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ea typeface="方正姚体"/>
                  <a:cs typeface="方正姚体"/>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ea typeface="方正姚体"/>
                  <a:cs typeface="方正姚体"/>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ea typeface="方正姚体"/>
                  <a:cs typeface="方正姚体"/>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9pPr>
            </a:lstStyle>
            <a:p>
              <a:pPr defTabSz="914400" eaLnBrk="1" hangingPunct="1">
                <a:spcBef>
                  <a:spcPct val="0"/>
                </a:spcBef>
                <a:spcAft>
                  <a:spcPct val="0"/>
                </a:spcAft>
                <a:buClrTx/>
                <a:buSzTx/>
                <a:buFontTx/>
                <a:buNone/>
              </a:pPr>
              <a:endParaRPr lang="zh-CN" altLang="en-US" sz="1800">
                <a:solidFill>
                  <a:srgbClr val="000000"/>
                </a:solidFill>
                <a:latin typeface="Arial" pitchFamily="34" charset="0"/>
                <a:ea typeface="SimSun" pitchFamily="2" charset="-122"/>
              </a:endParaRPr>
            </a:p>
          </p:txBody>
        </p:sp>
        <p:sp>
          <p:nvSpPr>
            <p:cNvPr id="11314" name="Oval 100"/>
            <p:cNvSpPr>
              <a:spLocks noChangeArrowheads="1"/>
            </p:cNvSpPr>
            <p:nvPr/>
          </p:nvSpPr>
          <p:spPr bwMode="auto">
            <a:xfrm>
              <a:off x="1927" y="2069"/>
              <a:ext cx="227" cy="227"/>
            </a:xfrm>
            <a:prstGeom prst="ellipse">
              <a:avLst/>
            </a:prstGeom>
            <a:solidFill>
              <a:schemeClr val="bg1"/>
            </a:solidFill>
            <a:ln w="28575">
              <a:solidFill>
                <a:srgbClr val="000000"/>
              </a:solidFill>
              <a:round/>
              <a:headEnd/>
              <a:tailEnd/>
            </a:ln>
          </p:spPr>
          <p:txBody>
            <a:bodyPr wrap="none" anchor="ct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ea typeface="方正姚体"/>
                  <a:cs typeface="方正姚体"/>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ea typeface="方正姚体"/>
                  <a:cs typeface="方正姚体"/>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ea typeface="方正姚体"/>
                  <a:cs typeface="方正姚体"/>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ea typeface="方正姚体"/>
                  <a:cs typeface="方正姚体"/>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9pPr>
            </a:lstStyle>
            <a:p>
              <a:pPr defTabSz="914400" eaLnBrk="1" hangingPunct="1">
                <a:spcBef>
                  <a:spcPct val="0"/>
                </a:spcBef>
                <a:spcAft>
                  <a:spcPct val="0"/>
                </a:spcAft>
                <a:buClrTx/>
                <a:buSzTx/>
                <a:buFontTx/>
                <a:buNone/>
              </a:pPr>
              <a:endParaRPr lang="zh-CN" altLang="en-US" sz="1800">
                <a:solidFill>
                  <a:srgbClr val="000000"/>
                </a:solidFill>
                <a:latin typeface="Arial" pitchFamily="34" charset="0"/>
                <a:ea typeface="SimSun" pitchFamily="2" charset="-122"/>
              </a:endParaRPr>
            </a:p>
          </p:txBody>
        </p:sp>
        <p:sp>
          <p:nvSpPr>
            <p:cNvPr id="11315" name="Oval 101"/>
            <p:cNvSpPr>
              <a:spLocks noChangeArrowheads="1"/>
            </p:cNvSpPr>
            <p:nvPr/>
          </p:nvSpPr>
          <p:spPr bwMode="auto">
            <a:xfrm>
              <a:off x="2245" y="1661"/>
              <a:ext cx="227" cy="227"/>
            </a:xfrm>
            <a:prstGeom prst="ellipse">
              <a:avLst/>
            </a:prstGeom>
            <a:solidFill>
              <a:schemeClr val="bg1"/>
            </a:solidFill>
            <a:ln w="28575">
              <a:solidFill>
                <a:srgbClr val="000000"/>
              </a:solidFill>
              <a:round/>
              <a:headEnd/>
              <a:tailEnd/>
            </a:ln>
          </p:spPr>
          <p:txBody>
            <a:bodyPr wrap="none" anchor="ct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ea typeface="方正姚体"/>
                  <a:cs typeface="方正姚体"/>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ea typeface="方正姚体"/>
                  <a:cs typeface="方正姚体"/>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ea typeface="方正姚体"/>
                  <a:cs typeface="方正姚体"/>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ea typeface="方正姚体"/>
                  <a:cs typeface="方正姚体"/>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9pPr>
            </a:lstStyle>
            <a:p>
              <a:pPr defTabSz="914400" eaLnBrk="1" hangingPunct="1">
                <a:spcBef>
                  <a:spcPct val="0"/>
                </a:spcBef>
                <a:spcAft>
                  <a:spcPct val="0"/>
                </a:spcAft>
                <a:buClrTx/>
                <a:buSzTx/>
                <a:buFontTx/>
                <a:buNone/>
              </a:pPr>
              <a:endParaRPr lang="zh-CN" altLang="en-US" sz="1800">
                <a:solidFill>
                  <a:srgbClr val="000000"/>
                </a:solidFill>
                <a:latin typeface="Arial" pitchFamily="34" charset="0"/>
                <a:ea typeface="SimSun" pitchFamily="2" charset="-122"/>
              </a:endParaRPr>
            </a:p>
          </p:txBody>
        </p:sp>
        <p:sp>
          <p:nvSpPr>
            <p:cNvPr id="11316" name="Oval 102"/>
            <p:cNvSpPr>
              <a:spLocks noChangeArrowheads="1"/>
            </p:cNvSpPr>
            <p:nvPr/>
          </p:nvSpPr>
          <p:spPr bwMode="auto">
            <a:xfrm>
              <a:off x="2245" y="2069"/>
              <a:ext cx="227" cy="227"/>
            </a:xfrm>
            <a:prstGeom prst="ellipse">
              <a:avLst/>
            </a:prstGeom>
            <a:solidFill>
              <a:schemeClr val="bg1"/>
            </a:solidFill>
            <a:ln w="28575">
              <a:solidFill>
                <a:srgbClr val="000000"/>
              </a:solidFill>
              <a:round/>
              <a:headEnd/>
              <a:tailEnd/>
            </a:ln>
          </p:spPr>
          <p:txBody>
            <a:bodyPr wrap="none" anchor="ct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ea typeface="方正姚体"/>
                  <a:cs typeface="方正姚体"/>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ea typeface="方正姚体"/>
                  <a:cs typeface="方正姚体"/>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ea typeface="方正姚体"/>
                  <a:cs typeface="方正姚体"/>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ea typeface="方正姚体"/>
                  <a:cs typeface="方正姚体"/>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9pPr>
            </a:lstStyle>
            <a:p>
              <a:pPr defTabSz="914400" eaLnBrk="1" hangingPunct="1">
                <a:spcBef>
                  <a:spcPct val="0"/>
                </a:spcBef>
                <a:spcAft>
                  <a:spcPct val="0"/>
                </a:spcAft>
                <a:buClrTx/>
                <a:buSzTx/>
                <a:buFontTx/>
                <a:buNone/>
              </a:pPr>
              <a:endParaRPr lang="zh-CN" altLang="en-US" sz="1800">
                <a:solidFill>
                  <a:srgbClr val="000000"/>
                </a:solidFill>
                <a:latin typeface="Arial" pitchFamily="34" charset="0"/>
                <a:ea typeface="SimSun" pitchFamily="2" charset="-122"/>
              </a:endParaRPr>
            </a:p>
          </p:txBody>
        </p:sp>
        <p:sp>
          <p:nvSpPr>
            <p:cNvPr id="11317" name="Oval 103"/>
            <p:cNvSpPr>
              <a:spLocks noChangeArrowheads="1"/>
            </p:cNvSpPr>
            <p:nvPr/>
          </p:nvSpPr>
          <p:spPr bwMode="auto">
            <a:xfrm>
              <a:off x="2970" y="1661"/>
              <a:ext cx="227" cy="227"/>
            </a:xfrm>
            <a:prstGeom prst="ellipse">
              <a:avLst/>
            </a:prstGeom>
            <a:solidFill>
              <a:schemeClr val="bg1"/>
            </a:solidFill>
            <a:ln w="28575">
              <a:solidFill>
                <a:srgbClr val="000000"/>
              </a:solidFill>
              <a:round/>
              <a:headEnd/>
              <a:tailEnd/>
            </a:ln>
          </p:spPr>
          <p:txBody>
            <a:bodyPr wrap="none" anchor="ct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ea typeface="方正姚体"/>
                  <a:cs typeface="方正姚体"/>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ea typeface="方正姚体"/>
                  <a:cs typeface="方正姚体"/>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ea typeface="方正姚体"/>
                  <a:cs typeface="方正姚体"/>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ea typeface="方正姚体"/>
                  <a:cs typeface="方正姚体"/>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9pPr>
            </a:lstStyle>
            <a:p>
              <a:pPr defTabSz="914400" eaLnBrk="1" hangingPunct="1">
                <a:spcBef>
                  <a:spcPct val="0"/>
                </a:spcBef>
                <a:spcAft>
                  <a:spcPct val="0"/>
                </a:spcAft>
                <a:buClrTx/>
                <a:buSzTx/>
                <a:buFontTx/>
                <a:buNone/>
              </a:pPr>
              <a:endParaRPr lang="zh-CN" altLang="en-US" sz="1800">
                <a:solidFill>
                  <a:srgbClr val="000000"/>
                </a:solidFill>
                <a:latin typeface="Arial" pitchFamily="34" charset="0"/>
                <a:ea typeface="SimSun" pitchFamily="2" charset="-122"/>
              </a:endParaRPr>
            </a:p>
          </p:txBody>
        </p:sp>
        <p:sp>
          <p:nvSpPr>
            <p:cNvPr id="11318" name="Oval 104"/>
            <p:cNvSpPr>
              <a:spLocks noChangeArrowheads="1"/>
            </p:cNvSpPr>
            <p:nvPr/>
          </p:nvSpPr>
          <p:spPr bwMode="auto">
            <a:xfrm>
              <a:off x="2970" y="2069"/>
              <a:ext cx="227" cy="227"/>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ea typeface="方正姚体"/>
                  <a:cs typeface="方正姚体"/>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ea typeface="方正姚体"/>
                  <a:cs typeface="方正姚体"/>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ea typeface="方正姚体"/>
                  <a:cs typeface="方正姚体"/>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ea typeface="方正姚体"/>
                  <a:cs typeface="方正姚体"/>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9pPr>
            </a:lstStyle>
            <a:p>
              <a:pPr defTabSz="914400" eaLnBrk="1" hangingPunct="1">
                <a:spcBef>
                  <a:spcPct val="0"/>
                </a:spcBef>
                <a:spcAft>
                  <a:spcPct val="0"/>
                </a:spcAft>
                <a:buClrTx/>
                <a:buSzTx/>
                <a:buFontTx/>
                <a:buNone/>
              </a:pPr>
              <a:endParaRPr lang="zh-CN" altLang="en-US" sz="1800">
                <a:solidFill>
                  <a:srgbClr val="000000"/>
                </a:solidFill>
                <a:latin typeface="Arial" pitchFamily="34" charset="0"/>
                <a:ea typeface="SimSun" pitchFamily="2" charset="-122"/>
              </a:endParaRPr>
            </a:p>
          </p:txBody>
        </p:sp>
        <p:sp>
          <p:nvSpPr>
            <p:cNvPr id="11319" name="Oval 105"/>
            <p:cNvSpPr>
              <a:spLocks noChangeArrowheads="1"/>
            </p:cNvSpPr>
            <p:nvPr/>
          </p:nvSpPr>
          <p:spPr bwMode="auto">
            <a:xfrm>
              <a:off x="3287" y="1661"/>
              <a:ext cx="227" cy="227"/>
            </a:xfrm>
            <a:prstGeom prst="ellipse">
              <a:avLst/>
            </a:prstGeom>
            <a:solidFill>
              <a:schemeClr val="bg1"/>
            </a:solidFill>
            <a:ln w="28575">
              <a:solidFill>
                <a:srgbClr val="000000"/>
              </a:solidFill>
              <a:round/>
              <a:headEnd/>
              <a:tailEnd/>
            </a:ln>
          </p:spPr>
          <p:txBody>
            <a:bodyPr wrap="none" anchor="ct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ea typeface="方正姚体"/>
                  <a:cs typeface="方正姚体"/>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ea typeface="方正姚体"/>
                  <a:cs typeface="方正姚体"/>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ea typeface="方正姚体"/>
                  <a:cs typeface="方正姚体"/>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ea typeface="方正姚体"/>
                  <a:cs typeface="方正姚体"/>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9pPr>
            </a:lstStyle>
            <a:p>
              <a:pPr defTabSz="914400" eaLnBrk="1" hangingPunct="1">
                <a:spcBef>
                  <a:spcPct val="0"/>
                </a:spcBef>
                <a:spcAft>
                  <a:spcPct val="0"/>
                </a:spcAft>
                <a:buClrTx/>
                <a:buSzTx/>
                <a:buFontTx/>
                <a:buNone/>
              </a:pPr>
              <a:endParaRPr lang="zh-CN" altLang="en-US" sz="1800">
                <a:solidFill>
                  <a:srgbClr val="000000"/>
                </a:solidFill>
                <a:latin typeface="Arial" pitchFamily="34" charset="0"/>
                <a:ea typeface="SimSun" pitchFamily="2" charset="-122"/>
              </a:endParaRPr>
            </a:p>
          </p:txBody>
        </p:sp>
        <p:sp>
          <p:nvSpPr>
            <p:cNvPr id="11320" name="Oval 106"/>
            <p:cNvSpPr>
              <a:spLocks noChangeArrowheads="1"/>
            </p:cNvSpPr>
            <p:nvPr/>
          </p:nvSpPr>
          <p:spPr bwMode="auto">
            <a:xfrm>
              <a:off x="3287" y="2069"/>
              <a:ext cx="227" cy="227"/>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ea typeface="方正姚体"/>
                  <a:cs typeface="方正姚体"/>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ea typeface="方正姚体"/>
                  <a:cs typeface="方正姚体"/>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ea typeface="方正姚体"/>
                  <a:cs typeface="方正姚体"/>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ea typeface="方正姚体"/>
                  <a:cs typeface="方正姚体"/>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9pPr>
            </a:lstStyle>
            <a:p>
              <a:pPr defTabSz="914400" eaLnBrk="1" hangingPunct="1">
                <a:spcBef>
                  <a:spcPct val="0"/>
                </a:spcBef>
                <a:spcAft>
                  <a:spcPct val="0"/>
                </a:spcAft>
                <a:buClrTx/>
                <a:buSzTx/>
                <a:buFontTx/>
                <a:buNone/>
              </a:pPr>
              <a:endParaRPr lang="zh-CN" altLang="en-US" sz="1800">
                <a:solidFill>
                  <a:srgbClr val="000000"/>
                </a:solidFill>
                <a:latin typeface="Arial" pitchFamily="34" charset="0"/>
                <a:ea typeface="SimSun" pitchFamily="2" charset="-122"/>
              </a:endParaRPr>
            </a:p>
          </p:txBody>
        </p:sp>
        <p:sp>
          <p:nvSpPr>
            <p:cNvPr id="11321" name="Oval 107"/>
            <p:cNvSpPr>
              <a:spLocks noChangeArrowheads="1"/>
            </p:cNvSpPr>
            <p:nvPr/>
          </p:nvSpPr>
          <p:spPr bwMode="auto">
            <a:xfrm>
              <a:off x="3605" y="2069"/>
              <a:ext cx="227" cy="227"/>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ea typeface="方正姚体"/>
                  <a:cs typeface="方正姚体"/>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ea typeface="方正姚体"/>
                  <a:cs typeface="方正姚体"/>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ea typeface="方正姚体"/>
                  <a:cs typeface="方正姚体"/>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ea typeface="方正姚体"/>
                  <a:cs typeface="方正姚体"/>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9pPr>
            </a:lstStyle>
            <a:p>
              <a:pPr defTabSz="914400" eaLnBrk="1" hangingPunct="1">
                <a:spcBef>
                  <a:spcPct val="0"/>
                </a:spcBef>
                <a:spcAft>
                  <a:spcPct val="0"/>
                </a:spcAft>
                <a:buClrTx/>
                <a:buSzTx/>
                <a:buFontTx/>
                <a:buNone/>
              </a:pPr>
              <a:endParaRPr lang="zh-CN" altLang="en-US" sz="1800">
                <a:solidFill>
                  <a:srgbClr val="000000"/>
                </a:solidFill>
                <a:latin typeface="Arial" pitchFamily="34" charset="0"/>
                <a:ea typeface="SimSun" pitchFamily="2" charset="-122"/>
              </a:endParaRPr>
            </a:p>
          </p:txBody>
        </p:sp>
        <p:sp>
          <p:nvSpPr>
            <p:cNvPr id="11322" name="Oval 108"/>
            <p:cNvSpPr>
              <a:spLocks noChangeArrowheads="1"/>
            </p:cNvSpPr>
            <p:nvPr/>
          </p:nvSpPr>
          <p:spPr bwMode="auto">
            <a:xfrm>
              <a:off x="3605" y="1661"/>
              <a:ext cx="227" cy="227"/>
            </a:xfrm>
            <a:prstGeom prst="ellipse">
              <a:avLst/>
            </a:prstGeom>
            <a:solidFill>
              <a:schemeClr val="bg1"/>
            </a:solidFill>
            <a:ln w="28575">
              <a:solidFill>
                <a:srgbClr val="000000"/>
              </a:solidFill>
              <a:round/>
              <a:headEnd/>
              <a:tailEnd/>
            </a:ln>
          </p:spPr>
          <p:txBody>
            <a:bodyPr wrap="none" anchor="ct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ea typeface="方正姚体"/>
                  <a:cs typeface="方正姚体"/>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ea typeface="方正姚体"/>
                  <a:cs typeface="方正姚体"/>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ea typeface="方正姚体"/>
                  <a:cs typeface="方正姚体"/>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ea typeface="方正姚体"/>
                  <a:cs typeface="方正姚体"/>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9pPr>
            </a:lstStyle>
            <a:p>
              <a:pPr defTabSz="914400" eaLnBrk="1" hangingPunct="1">
                <a:spcBef>
                  <a:spcPct val="0"/>
                </a:spcBef>
                <a:spcAft>
                  <a:spcPct val="0"/>
                </a:spcAft>
                <a:buClrTx/>
                <a:buSzTx/>
                <a:buFontTx/>
                <a:buNone/>
              </a:pPr>
              <a:endParaRPr lang="zh-CN" altLang="en-US" sz="1800">
                <a:solidFill>
                  <a:srgbClr val="000000"/>
                </a:solidFill>
                <a:latin typeface="Arial" pitchFamily="34" charset="0"/>
                <a:ea typeface="SimSun" pitchFamily="2" charset="-122"/>
              </a:endParaRPr>
            </a:p>
          </p:txBody>
        </p:sp>
        <p:sp>
          <p:nvSpPr>
            <p:cNvPr id="11323" name="Oval 109"/>
            <p:cNvSpPr>
              <a:spLocks noChangeArrowheads="1"/>
            </p:cNvSpPr>
            <p:nvPr/>
          </p:nvSpPr>
          <p:spPr bwMode="auto">
            <a:xfrm>
              <a:off x="3922" y="1661"/>
              <a:ext cx="227" cy="227"/>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ea typeface="方正姚体"/>
                  <a:cs typeface="方正姚体"/>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ea typeface="方正姚体"/>
                  <a:cs typeface="方正姚体"/>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ea typeface="方正姚体"/>
                  <a:cs typeface="方正姚体"/>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ea typeface="方正姚体"/>
                  <a:cs typeface="方正姚体"/>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9pPr>
            </a:lstStyle>
            <a:p>
              <a:pPr defTabSz="914400" eaLnBrk="1" hangingPunct="1">
                <a:spcBef>
                  <a:spcPct val="0"/>
                </a:spcBef>
                <a:spcAft>
                  <a:spcPct val="0"/>
                </a:spcAft>
                <a:buClrTx/>
                <a:buSzTx/>
                <a:buFontTx/>
                <a:buNone/>
              </a:pPr>
              <a:endParaRPr lang="zh-CN" altLang="en-US" sz="1800">
                <a:solidFill>
                  <a:srgbClr val="000000"/>
                </a:solidFill>
                <a:latin typeface="Arial" pitchFamily="34" charset="0"/>
                <a:ea typeface="SimSun" pitchFamily="2" charset="-122"/>
              </a:endParaRPr>
            </a:p>
          </p:txBody>
        </p:sp>
        <p:sp>
          <p:nvSpPr>
            <p:cNvPr id="11324" name="Oval 110"/>
            <p:cNvSpPr>
              <a:spLocks noChangeArrowheads="1"/>
            </p:cNvSpPr>
            <p:nvPr/>
          </p:nvSpPr>
          <p:spPr bwMode="auto">
            <a:xfrm>
              <a:off x="3922" y="2069"/>
              <a:ext cx="227" cy="227"/>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ea typeface="方正姚体"/>
                  <a:cs typeface="方正姚体"/>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ea typeface="方正姚体"/>
                  <a:cs typeface="方正姚体"/>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ea typeface="方正姚体"/>
                  <a:cs typeface="方正姚体"/>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ea typeface="方正姚体"/>
                  <a:cs typeface="方正姚体"/>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9pPr>
            </a:lstStyle>
            <a:p>
              <a:pPr defTabSz="914400" eaLnBrk="1" hangingPunct="1">
                <a:spcBef>
                  <a:spcPct val="0"/>
                </a:spcBef>
                <a:spcAft>
                  <a:spcPct val="0"/>
                </a:spcAft>
                <a:buClrTx/>
                <a:buSzTx/>
                <a:buFontTx/>
                <a:buNone/>
              </a:pPr>
              <a:endParaRPr lang="zh-CN" altLang="en-US" sz="1800">
                <a:solidFill>
                  <a:srgbClr val="000000"/>
                </a:solidFill>
                <a:latin typeface="Arial" pitchFamily="34" charset="0"/>
                <a:ea typeface="SimSun" pitchFamily="2" charset="-122"/>
              </a:endParaRPr>
            </a:p>
          </p:txBody>
        </p:sp>
        <p:sp>
          <p:nvSpPr>
            <p:cNvPr id="11325" name="Oval 111"/>
            <p:cNvSpPr>
              <a:spLocks noChangeArrowheads="1"/>
            </p:cNvSpPr>
            <p:nvPr/>
          </p:nvSpPr>
          <p:spPr bwMode="auto">
            <a:xfrm>
              <a:off x="4240" y="1661"/>
              <a:ext cx="227" cy="227"/>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ea typeface="方正姚体"/>
                  <a:cs typeface="方正姚体"/>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ea typeface="方正姚体"/>
                  <a:cs typeface="方正姚体"/>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ea typeface="方正姚体"/>
                  <a:cs typeface="方正姚体"/>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ea typeface="方正姚体"/>
                  <a:cs typeface="方正姚体"/>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9pPr>
            </a:lstStyle>
            <a:p>
              <a:pPr defTabSz="914400" eaLnBrk="1" hangingPunct="1">
                <a:spcBef>
                  <a:spcPct val="0"/>
                </a:spcBef>
                <a:spcAft>
                  <a:spcPct val="0"/>
                </a:spcAft>
                <a:buClrTx/>
                <a:buSzTx/>
                <a:buFontTx/>
                <a:buNone/>
              </a:pPr>
              <a:endParaRPr lang="zh-CN" altLang="en-US" sz="1800">
                <a:solidFill>
                  <a:srgbClr val="000000"/>
                </a:solidFill>
                <a:latin typeface="Arial" pitchFamily="34" charset="0"/>
                <a:ea typeface="SimSun" pitchFamily="2" charset="-122"/>
              </a:endParaRPr>
            </a:p>
          </p:txBody>
        </p:sp>
        <p:sp>
          <p:nvSpPr>
            <p:cNvPr id="11326" name="Oval 112"/>
            <p:cNvSpPr>
              <a:spLocks noChangeArrowheads="1"/>
            </p:cNvSpPr>
            <p:nvPr/>
          </p:nvSpPr>
          <p:spPr bwMode="auto">
            <a:xfrm>
              <a:off x="4240" y="2069"/>
              <a:ext cx="227" cy="227"/>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ea typeface="方正姚体"/>
                  <a:cs typeface="方正姚体"/>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ea typeface="方正姚体"/>
                  <a:cs typeface="方正姚体"/>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ea typeface="方正姚体"/>
                  <a:cs typeface="方正姚体"/>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ea typeface="方正姚体"/>
                  <a:cs typeface="方正姚体"/>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9pPr>
            </a:lstStyle>
            <a:p>
              <a:pPr defTabSz="914400" eaLnBrk="1" hangingPunct="1">
                <a:spcBef>
                  <a:spcPct val="0"/>
                </a:spcBef>
                <a:spcAft>
                  <a:spcPct val="0"/>
                </a:spcAft>
                <a:buClrTx/>
                <a:buSzTx/>
                <a:buFontTx/>
                <a:buNone/>
              </a:pPr>
              <a:endParaRPr lang="zh-CN" altLang="en-US" sz="1800">
                <a:solidFill>
                  <a:srgbClr val="000000"/>
                </a:solidFill>
                <a:latin typeface="Arial" pitchFamily="34" charset="0"/>
                <a:ea typeface="SimSun" pitchFamily="2" charset="-122"/>
              </a:endParaRPr>
            </a:p>
          </p:txBody>
        </p:sp>
      </p:grpSp>
      <p:sp>
        <p:nvSpPr>
          <p:cNvPr id="11267" name="AutoShape 19" descr="https://timgsa.baidu.com/timg?image&amp;quality=80&amp;size=b9999_10000&amp;sec=1504971572568&amp;di=fee3fe71b21e56a2abfa24e738b463e8&amp;imgtype=0&amp;src=http%3A%2F%2Fs1.sinaimg.cn%2Fmw690%2F002iIv0xzy6VtfU3rtmd0%26690"/>
          <p:cNvSpPr>
            <a:spLocks noChangeAspect="1" noChangeArrowheads="1"/>
          </p:cNvSpPr>
          <p:nvPr/>
        </p:nvSpPr>
        <p:spPr bwMode="auto">
          <a:xfrm>
            <a:off x="138113" y="-192617"/>
            <a:ext cx="304800" cy="40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ea typeface="方正姚体"/>
                <a:cs typeface="方正姚体"/>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ea typeface="方正姚体"/>
                <a:cs typeface="方正姚体"/>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ea typeface="方正姚体"/>
                <a:cs typeface="方正姚体"/>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ea typeface="方正姚体"/>
                <a:cs typeface="方正姚体"/>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5pPr>
            <a:lvl6pPr marL="2514600" indent="-228600" defTabSz="6858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6pPr>
            <a:lvl7pPr marL="2971800" indent="-228600" defTabSz="6858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7pPr>
            <a:lvl8pPr marL="3429000" indent="-228600" defTabSz="6858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8pPr>
            <a:lvl9pPr marL="3886200" indent="-228600" defTabSz="6858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9pPr>
          </a:lstStyle>
          <a:p>
            <a:pPr eaLnBrk="1" hangingPunct="1">
              <a:spcBef>
                <a:spcPct val="0"/>
              </a:spcBef>
              <a:spcAft>
                <a:spcPct val="0"/>
              </a:spcAft>
              <a:buClrTx/>
              <a:buSzTx/>
              <a:buFontTx/>
              <a:buNone/>
            </a:pPr>
            <a:endParaRPr lang="zh-CN" altLang="en-US" sz="1300">
              <a:solidFill>
                <a:schemeClr val="tx1"/>
              </a:solidFill>
              <a:latin typeface="Arial" pitchFamily="34" charset="0"/>
              <a:ea typeface="微软雅黑 Light" charset="-122"/>
            </a:endParaRPr>
          </a:p>
        </p:txBody>
      </p:sp>
      <p:sp>
        <p:nvSpPr>
          <p:cNvPr id="11268" name="AutoShape 21" descr="https://timgsa.baidu.com/timg?image&amp;quality=80&amp;size=b9999_10000&amp;sec=1504971572568&amp;di=fee3fe71b21e56a2abfa24e738b463e8&amp;imgtype=0&amp;src=http%3A%2F%2Fs1.sinaimg.cn%2Fmw690%2F002iIv0xzy6VtfU3rtmd0%26690"/>
          <p:cNvSpPr>
            <a:spLocks noChangeAspect="1" noChangeArrowheads="1"/>
          </p:cNvSpPr>
          <p:nvPr/>
        </p:nvSpPr>
        <p:spPr bwMode="auto">
          <a:xfrm>
            <a:off x="290513" y="10584"/>
            <a:ext cx="3048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ea typeface="方正姚体"/>
                <a:cs typeface="方正姚体"/>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ea typeface="方正姚体"/>
                <a:cs typeface="方正姚体"/>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ea typeface="方正姚体"/>
                <a:cs typeface="方正姚体"/>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ea typeface="方正姚体"/>
                <a:cs typeface="方正姚体"/>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5pPr>
            <a:lvl6pPr marL="2514600" indent="-228600" defTabSz="6858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6pPr>
            <a:lvl7pPr marL="2971800" indent="-228600" defTabSz="6858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7pPr>
            <a:lvl8pPr marL="3429000" indent="-228600" defTabSz="6858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8pPr>
            <a:lvl9pPr marL="3886200" indent="-228600" defTabSz="6858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9pPr>
          </a:lstStyle>
          <a:p>
            <a:pPr eaLnBrk="1" hangingPunct="1">
              <a:spcBef>
                <a:spcPct val="0"/>
              </a:spcBef>
              <a:spcAft>
                <a:spcPct val="0"/>
              </a:spcAft>
              <a:buClrTx/>
              <a:buSzTx/>
              <a:buFontTx/>
              <a:buNone/>
            </a:pPr>
            <a:endParaRPr lang="zh-CN" altLang="en-US" sz="1300">
              <a:solidFill>
                <a:schemeClr val="tx1"/>
              </a:solidFill>
              <a:latin typeface="Arial" pitchFamily="34" charset="0"/>
              <a:ea typeface="微软雅黑 Light" charset="-122"/>
            </a:endParaRPr>
          </a:p>
        </p:txBody>
      </p:sp>
      <p:sp>
        <p:nvSpPr>
          <p:cNvPr id="11269" name="AutoShape 23" descr="https://timgsa.baidu.com/timg?image&amp;quality=80&amp;size=b9999_10000&amp;sec=1504971572568&amp;di=fee3fe71b21e56a2abfa24e738b463e8&amp;imgtype=0&amp;src=http%3A%2F%2Fs1.sinaimg.cn%2Fmw690%2F002iIv0xzy6VtfU3rtmd0%26690"/>
          <p:cNvSpPr>
            <a:spLocks noChangeAspect="1" noChangeArrowheads="1"/>
          </p:cNvSpPr>
          <p:nvPr/>
        </p:nvSpPr>
        <p:spPr bwMode="auto">
          <a:xfrm>
            <a:off x="442913" y="213784"/>
            <a:ext cx="3048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ea typeface="方正姚体"/>
                <a:cs typeface="方正姚体"/>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ea typeface="方正姚体"/>
                <a:cs typeface="方正姚体"/>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ea typeface="方正姚体"/>
                <a:cs typeface="方正姚体"/>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ea typeface="方正姚体"/>
                <a:cs typeface="方正姚体"/>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5pPr>
            <a:lvl6pPr marL="2514600" indent="-228600" defTabSz="6858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6pPr>
            <a:lvl7pPr marL="2971800" indent="-228600" defTabSz="6858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7pPr>
            <a:lvl8pPr marL="3429000" indent="-228600" defTabSz="6858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8pPr>
            <a:lvl9pPr marL="3886200" indent="-228600" defTabSz="6858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9pPr>
          </a:lstStyle>
          <a:p>
            <a:pPr eaLnBrk="1" hangingPunct="1">
              <a:spcBef>
                <a:spcPct val="0"/>
              </a:spcBef>
              <a:spcAft>
                <a:spcPct val="0"/>
              </a:spcAft>
              <a:buClrTx/>
              <a:buSzTx/>
              <a:buFontTx/>
              <a:buNone/>
            </a:pPr>
            <a:endParaRPr lang="zh-CN" altLang="en-US" sz="1300">
              <a:solidFill>
                <a:schemeClr val="tx1"/>
              </a:solidFill>
              <a:latin typeface="Arial" pitchFamily="34" charset="0"/>
              <a:ea typeface="微软雅黑 Light" charset="-122"/>
            </a:endParaRPr>
          </a:p>
        </p:txBody>
      </p:sp>
      <p:sp>
        <p:nvSpPr>
          <p:cNvPr id="11270" name="AutoShape 25" descr="https://timgsa.baidu.com/timg?image&amp;quality=80&amp;size=b9999_10000&amp;sec=1504971572568&amp;di=fee3fe71b21e56a2abfa24e738b463e8&amp;imgtype=0&amp;src=http%3A%2F%2Fs1.sinaimg.cn%2Fmw690%2F002iIv0xzy6VtfU3rtmd0%26690"/>
          <p:cNvSpPr>
            <a:spLocks noChangeAspect="1" noChangeArrowheads="1"/>
          </p:cNvSpPr>
          <p:nvPr/>
        </p:nvSpPr>
        <p:spPr bwMode="auto">
          <a:xfrm>
            <a:off x="595313" y="416984"/>
            <a:ext cx="3048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ea typeface="方正姚体"/>
                <a:cs typeface="方正姚体"/>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ea typeface="方正姚体"/>
                <a:cs typeface="方正姚体"/>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ea typeface="方正姚体"/>
                <a:cs typeface="方正姚体"/>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ea typeface="方正姚体"/>
                <a:cs typeface="方正姚体"/>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5pPr>
            <a:lvl6pPr marL="2514600" indent="-228600" defTabSz="6858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6pPr>
            <a:lvl7pPr marL="2971800" indent="-228600" defTabSz="6858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7pPr>
            <a:lvl8pPr marL="3429000" indent="-228600" defTabSz="6858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8pPr>
            <a:lvl9pPr marL="3886200" indent="-228600" defTabSz="6858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9pPr>
          </a:lstStyle>
          <a:p>
            <a:pPr eaLnBrk="1" hangingPunct="1">
              <a:spcBef>
                <a:spcPct val="0"/>
              </a:spcBef>
              <a:spcAft>
                <a:spcPct val="0"/>
              </a:spcAft>
              <a:buClrTx/>
              <a:buSzTx/>
              <a:buFontTx/>
              <a:buNone/>
            </a:pPr>
            <a:endParaRPr lang="zh-CN" altLang="en-US" sz="1300">
              <a:solidFill>
                <a:schemeClr val="tx1"/>
              </a:solidFill>
              <a:latin typeface="Arial" pitchFamily="34" charset="0"/>
              <a:ea typeface="微软雅黑 Light" charset="-122"/>
            </a:endParaRPr>
          </a:p>
        </p:txBody>
      </p:sp>
      <p:sp>
        <p:nvSpPr>
          <p:cNvPr id="11271" name="AutoShape 27" descr="https://timgsa.baidu.com/timg?image&amp;quality=80&amp;size=b9999_10000&amp;sec=1504971572568&amp;di=fee3fe71b21e56a2abfa24e738b463e8&amp;imgtype=0&amp;src=http%3A%2F%2Fs1.sinaimg.cn%2Fmw690%2F002iIv0xzy6VtfU3rtmd0%26690"/>
          <p:cNvSpPr>
            <a:spLocks noChangeAspect="1" noChangeArrowheads="1"/>
          </p:cNvSpPr>
          <p:nvPr/>
        </p:nvSpPr>
        <p:spPr bwMode="auto">
          <a:xfrm>
            <a:off x="747713" y="620184"/>
            <a:ext cx="3048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ea typeface="方正姚体"/>
                <a:cs typeface="方正姚体"/>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ea typeface="方正姚体"/>
                <a:cs typeface="方正姚体"/>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ea typeface="方正姚体"/>
                <a:cs typeface="方正姚体"/>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ea typeface="方正姚体"/>
                <a:cs typeface="方正姚体"/>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5pPr>
            <a:lvl6pPr marL="2514600" indent="-228600" defTabSz="6858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6pPr>
            <a:lvl7pPr marL="2971800" indent="-228600" defTabSz="6858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7pPr>
            <a:lvl8pPr marL="3429000" indent="-228600" defTabSz="6858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8pPr>
            <a:lvl9pPr marL="3886200" indent="-228600" defTabSz="6858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9pPr>
          </a:lstStyle>
          <a:p>
            <a:pPr eaLnBrk="1" hangingPunct="1">
              <a:spcBef>
                <a:spcPct val="0"/>
              </a:spcBef>
              <a:spcAft>
                <a:spcPct val="0"/>
              </a:spcAft>
              <a:buClrTx/>
              <a:buSzTx/>
              <a:buFontTx/>
              <a:buNone/>
            </a:pPr>
            <a:endParaRPr lang="zh-CN" altLang="en-US" sz="1300">
              <a:solidFill>
                <a:schemeClr val="tx1"/>
              </a:solidFill>
              <a:latin typeface="Arial" pitchFamily="34" charset="0"/>
              <a:ea typeface="微软雅黑 Light" charset="-122"/>
            </a:endParaRPr>
          </a:p>
        </p:txBody>
      </p:sp>
      <p:sp>
        <p:nvSpPr>
          <p:cNvPr id="11272" name="Oval 93"/>
          <p:cNvSpPr>
            <a:spLocks noChangeArrowheads="1"/>
          </p:cNvSpPr>
          <p:nvPr/>
        </p:nvSpPr>
        <p:spPr bwMode="auto">
          <a:xfrm>
            <a:off x="442913" y="2252134"/>
            <a:ext cx="525462" cy="700617"/>
          </a:xfrm>
          <a:prstGeom prst="ellipse">
            <a:avLst/>
          </a:prstGeom>
          <a:solidFill>
            <a:srgbClr val="000000"/>
          </a:solidFill>
          <a:ln w="28575">
            <a:solidFill>
              <a:srgbClr val="000000"/>
            </a:solidFill>
            <a:round/>
            <a:headEnd/>
            <a:tailEnd/>
          </a:ln>
        </p:spPr>
        <p:txBody>
          <a:bodyPr wrap="none" anchor="ct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ea typeface="方正姚体"/>
                <a:cs typeface="方正姚体"/>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ea typeface="方正姚体"/>
                <a:cs typeface="方正姚体"/>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ea typeface="方正姚体"/>
                <a:cs typeface="方正姚体"/>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ea typeface="方正姚体"/>
                <a:cs typeface="方正姚体"/>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9pPr>
          </a:lstStyle>
          <a:p>
            <a:pPr defTabSz="914400" eaLnBrk="1" hangingPunct="1">
              <a:spcBef>
                <a:spcPct val="0"/>
              </a:spcBef>
              <a:spcAft>
                <a:spcPct val="0"/>
              </a:spcAft>
              <a:buClrTx/>
              <a:buSzTx/>
              <a:buFontTx/>
              <a:buNone/>
            </a:pPr>
            <a:endParaRPr lang="zh-CN" altLang="en-US" sz="1800">
              <a:solidFill>
                <a:srgbClr val="000000"/>
              </a:solidFill>
              <a:latin typeface="Arial" pitchFamily="34" charset="0"/>
              <a:ea typeface="SimSun" pitchFamily="2" charset="-122"/>
            </a:endParaRPr>
          </a:p>
        </p:txBody>
      </p:sp>
      <p:sp>
        <p:nvSpPr>
          <p:cNvPr id="11273" name="Oval 94"/>
          <p:cNvSpPr>
            <a:spLocks noChangeArrowheads="1"/>
          </p:cNvSpPr>
          <p:nvPr/>
        </p:nvSpPr>
        <p:spPr bwMode="auto">
          <a:xfrm>
            <a:off x="442913" y="3511551"/>
            <a:ext cx="525462" cy="700616"/>
          </a:xfrm>
          <a:prstGeom prst="ellipse">
            <a:avLst/>
          </a:prstGeom>
          <a:solidFill>
            <a:srgbClr val="000000"/>
          </a:solidFill>
          <a:ln w="28575">
            <a:solidFill>
              <a:srgbClr val="000000"/>
            </a:solidFill>
            <a:round/>
            <a:headEnd/>
            <a:tailEnd/>
          </a:ln>
        </p:spPr>
        <p:txBody>
          <a:bodyPr wrap="none" anchor="ct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ea typeface="方正姚体"/>
                <a:cs typeface="方正姚体"/>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ea typeface="方正姚体"/>
                <a:cs typeface="方正姚体"/>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ea typeface="方正姚体"/>
                <a:cs typeface="方正姚体"/>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ea typeface="方正姚体"/>
                <a:cs typeface="方正姚体"/>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9pPr>
          </a:lstStyle>
          <a:p>
            <a:pPr defTabSz="914400" eaLnBrk="1" hangingPunct="1">
              <a:spcBef>
                <a:spcPct val="0"/>
              </a:spcBef>
              <a:spcAft>
                <a:spcPct val="0"/>
              </a:spcAft>
              <a:buClrTx/>
              <a:buSzTx/>
              <a:buFontTx/>
              <a:buNone/>
            </a:pPr>
            <a:endParaRPr lang="zh-CN" altLang="en-US" sz="1800">
              <a:solidFill>
                <a:srgbClr val="000000"/>
              </a:solidFill>
              <a:latin typeface="Arial" pitchFamily="34" charset="0"/>
              <a:ea typeface="SimSun" pitchFamily="2" charset="-122"/>
            </a:endParaRPr>
          </a:p>
        </p:txBody>
      </p:sp>
      <p:sp>
        <p:nvSpPr>
          <p:cNvPr id="11274" name="Oval 95"/>
          <p:cNvSpPr>
            <a:spLocks noChangeArrowheads="1"/>
          </p:cNvSpPr>
          <p:nvPr/>
        </p:nvSpPr>
        <p:spPr bwMode="auto">
          <a:xfrm>
            <a:off x="1176338" y="2252134"/>
            <a:ext cx="525462" cy="700617"/>
          </a:xfrm>
          <a:prstGeom prst="ellipse">
            <a:avLst/>
          </a:prstGeom>
          <a:solidFill>
            <a:srgbClr val="000000"/>
          </a:solidFill>
          <a:ln w="28575">
            <a:solidFill>
              <a:srgbClr val="000000"/>
            </a:solidFill>
            <a:round/>
            <a:headEnd/>
            <a:tailEnd/>
          </a:ln>
        </p:spPr>
        <p:txBody>
          <a:bodyPr wrap="none" anchor="ct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ea typeface="方正姚体"/>
                <a:cs typeface="方正姚体"/>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ea typeface="方正姚体"/>
                <a:cs typeface="方正姚体"/>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ea typeface="方正姚体"/>
                <a:cs typeface="方正姚体"/>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ea typeface="方正姚体"/>
                <a:cs typeface="方正姚体"/>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9pPr>
          </a:lstStyle>
          <a:p>
            <a:pPr defTabSz="914400" eaLnBrk="1" hangingPunct="1">
              <a:spcBef>
                <a:spcPct val="0"/>
              </a:spcBef>
              <a:spcAft>
                <a:spcPct val="0"/>
              </a:spcAft>
              <a:buClrTx/>
              <a:buSzTx/>
              <a:buFontTx/>
              <a:buNone/>
            </a:pPr>
            <a:endParaRPr lang="zh-CN" altLang="en-US" sz="1800">
              <a:solidFill>
                <a:srgbClr val="000000"/>
              </a:solidFill>
              <a:latin typeface="Arial" pitchFamily="34" charset="0"/>
              <a:ea typeface="SimSun" pitchFamily="2" charset="-122"/>
            </a:endParaRPr>
          </a:p>
        </p:txBody>
      </p:sp>
      <p:sp>
        <p:nvSpPr>
          <p:cNvPr id="11275" name="Oval 98"/>
          <p:cNvSpPr>
            <a:spLocks noChangeArrowheads="1"/>
          </p:cNvSpPr>
          <p:nvPr/>
        </p:nvSpPr>
        <p:spPr bwMode="auto">
          <a:xfrm>
            <a:off x="1911351" y="2252134"/>
            <a:ext cx="525463" cy="700617"/>
          </a:xfrm>
          <a:prstGeom prst="ellipse">
            <a:avLst/>
          </a:prstGeom>
          <a:solidFill>
            <a:srgbClr val="000000"/>
          </a:solidFill>
          <a:ln w="28575">
            <a:solidFill>
              <a:srgbClr val="000000"/>
            </a:solidFill>
            <a:round/>
            <a:headEnd/>
            <a:tailEnd/>
          </a:ln>
        </p:spPr>
        <p:txBody>
          <a:bodyPr wrap="none" anchor="ct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ea typeface="方正姚体"/>
                <a:cs typeface="方正姚体"/>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ea typeface="方正姚体"/>
                <a:cs typeface="方正姚体"/>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ea typeface="方正姚体"/>
                <a:cs typeface="方正姚体"/>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ea typeface="方正姚体"/>
                <a:cs typeface="方正姚体"/>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9pPr>
          </a:lstStyle>
          <a:p>
            <a:pPr defTabSz="914400" eaLnBrk="1" hangingPunct="1">
              <a:spcBef>
                <a:spcPct val="0"/>
              </a:spcBef>
              <a:spcAft>
                <a:spcPct val="0"/>
              </a:spcAft>
              <a:buClrTx/>
              <a:buSzTx/>
              <a:buFontTx/>
              <a:buNone/>
            </a:pPr>
            <a:endParaRPr lang="zh-CN" altLang="en-US" sz="1800">
              <a:solidFill>
                <a:srgbClr val="000000"/>
              </a:solidFill>
              <a:latin typeface="Arial" pitchFamily="34" charset="0"/>
              <a:ea typeface="SimSun" pitchFamily="2" charset="-122"/>
            </a:endParaRPr>
          </a:p>
        </p:txBody>
      </p:sp>
      <p:sp>
        <p:nvSpPr>
          <p:cNvPr id="11276" name="Oval 99"/>
          <p:cNvSpPr>
            <a:spLocks noChangeArrowheads="1"/>
          </p:cNvSpPr>
          <p:nvPr/>
        </p:nvSpPr>
        <p:spPr bwMode="auto">
          <a:xfrm>
            <a:off x="2644775" y="2252134"/>
            <a:ext cx="525463" cy="700617"/>
          </a:xfrm>
          <a:prstGeom prst="ellipse">
            <a:avLst/>
          </a:prstGeom>
          <a:solidFill>
            <a:srgbClr val="000000"/>
          </a:solidFill>
          <a:ln w="28575">
            <a:solidFill>
              <a:srgbClr val="000000"/>
            </a:solidFill>
            <a:round/>
            <a:headEnd/>
            <a:tailEnd/>
          </a:ln>
        </p:spPr>
        <p:txBody>
          <a:bodyPr wrap="none" anchor="ct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ea typeface="方正姚体"/>
                <a:cs typeface="方正姚体"/>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ea typeface="方正姚体"/>
                <a:cs typeface="方正姚体"/>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ea typeface="方正姚体"/>
                <a:cs typeface="方正姚体"/>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ea typeface="方正姚体"/>
                <a:cs typeface="方正姚体"/>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9pPr>
          </a:lstStyle>
          <a:p>
            <a:pPr defTabSz="914400" eaLnBrk="1" hangingPunct="1">
              <a:spcBef>
                <a:spcPct val="0"/>
              </a:spcBef>
              <a:spcAft>
                <a:spcPct val="0"/>
              </a:spcAft>
              <a:buClrTx/>
              <a:buSzTx/>
              <a:buFontTx/>
              <a:buNone/>
            </a:pPr>
            <a:endParaRPr lang="zh-CN" altLang="en-US" sz="1800">
              <a:solidFill>
                <a:srgbClr val="000000"/>
              </a:solidFill>
              <a:latin typeface="Arial" pitchFamily="34" charset="0"/>
              <a:ea typeface="SimSun" pitchFamily="2" charset="-122"/>
            </a:endParaRPr>
          </a:p>
        </p:txBody>
      </p:sp>
      <p:sp>
        <p:nvSpPr>
          <p:cNvPr id="11277" name="Oval 101"/>
          <p:cNvSpPr>
            <a:spLocks noChangeArrowheads="1"/>
          </p:cNvSpPr>
          <p:nvPr/>
        </p:nvSpPr>
        <p:spPr bwMode="auto">
          <a:xfrm>
            <a:off x="3381376" y="2252134"/>
            <a:ext cx="525463" cy="700617"/>
          </a:xfrm>
          <a:prstGeom prst="ellipse">
            <a:avLst/>
          </a:prstGeom>
          <a:solidFill>
            <a:srgbClr val="000000"/>
          </a:solidFill>
          <a:ln w="28575">
            <a:solidFill>
              <a:srgbClr val="000000"/>
            </a:solidFill>
            <a:round/>
            <a:headEnd/>
            <a:tailEnd/>
          </a:ln>
        </p:spPr>
        <p:txBody>
          <a:bodyPr wrap="none" anchor="ct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ea typeface="方正姚体"/>
                <a:cs typeface="方正姚体"/>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ea typeface="方正姚体"/>
                <a:cs typeface="方正姚体"/>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ea typeface="方正姚体"/>
                <a:cs typeface="方正姚体"/>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ea typeface="方正姚体"/>
                <a:cs typeface="方正姚体"/>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9pPr>
          </a:lstStyle>
          <a:p>
            <a:pPr defTabSz="914400" eaLnBrk="1" hangingPunct="1">
              <a:spcBef>
                <a:spcPct val="0"/>
              </a:spcBef>
              <a:spcAft>
                <a:spcPct val="0"/>
              </a:spcAft>
              <a:buClrTx/>
              <a:buSzTx/>
              <a:buFontTx/>
              <a:buNone/>
            </a:pPr>
            <a:endParaRPr lang="zh-CN" altLang="en-US" sz="1800">
              <a:solidFill>
                <a:srgbClr val="000000"/>
              </a:solidFill>
              <a:latin typeface="Arial" pitchFamily="34" charset="0"/>
              <a:ea typeface="SimSun" pitchFamily="2" charset="-122"/>
            </a:endParaRPr>
          </a:p>
        </p:txBody>
      </p:sp>
      <p:grpSp>
        <p:nvGrpSpPr>
          <p:cNvPr id="21" name="Group 20"/>
          <p:cNvGrpSpPr>
            <a:grpSpLocks/>
          </p:cNvGrpSpPr>
          <p:nvPr/>
        </p:nvGrpSpPr>
        <p:grpSpPr bwMode="auto">
          <a:xfrm>
            <a:off x="1176338" y="3511551"/>
            <a:ext cx="2730500" cy="700616"/>
            <a:chOff x="1176297" y="2633620"/>
            <a:chExt cx="2729944" cy="525505"/>
          </a:xfrm>
        </p:grpSpPr>
        <p:sp>
          <p:nvSpPr>
            <p:cNvPr id="11303" name="Oval 96"/>
            <p:cNvSpPr>
              <a:spLocks noChangeArrowheads="1"/>
            </p:cNvSpPr>
            <p:nvPr/>
          </p:nvSpPr>
          <p:spPr bwMode="auto">
            <a:xfrm>
              <a:off x="1176297" y="2633620"/>
              <a:ext cx="525167" cy="525505"/>
            </a:xfrm>
            <a:prstGeom prst="ellipse">
              <a:avLst/>
            </a:prstGeom>
            <a:solidFill>
              <a:srgbClr val="000000"/>
            </a:solidFill>
            <a:ln w="28575">
              <a:solidFill>
                <a:srgbClr val="000000"/>
              </a:solidFill>
              <a:round/>
              <a:headEnd/>
              <a:tailEnd/>
            </a:ln>
          </p:spPr>
          <p:txBody>
            <a:bodyPr wrap="none" anchor="ct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ea typeface="方正姚体"/>
                  <a:cs typeface="方正姚体"/>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ea typeface="方正姚体"/>
                  <a:cs typeface="方正姚体"/>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ea typeface="方正姚体"/>
                  <a:cs typeface="方正姚体"/>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ea typeface="方正姚体"/>
                  <a:cs typeface="方正姚体"/>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9pPr>
            </a:lstStyle>
            <a:p>
              <a:pPr defTabSz="914400" eaLnBrk="1" hangingPunct="1">
                <a:spcBef>
                  <a:spcPct val="0"/>
                </a:spcBef>
                <a:spcAft>
                  <a:spcPct val="0"/>
                </a:spcAft>
                <a:buClrTx/>
                <a:buSzTx/>
                <a:buFontTx/>
                <a:buNone/>
              </a:pPr>
              <a:endParaRPr lang="zh-CN" altLang="en-US" sz="1800">
                <a:solidFill>
                  <a:srgbClr val="000000"/>
                </a:solidFill>
                <a:latin typeface="Arial" pitchFamily="34" charset="0"/>
                <a:ea typeface="SimSun" pitchFamily="2" charset="-122"/>
              </a:endParaRPr>
            </a:p>
          </p:txBody>
        </p:sp>
        <p:sp>
          <p:nvSpPr>
            <p:cNvPr id="11304" name="Oval 97"/>
            <p:cNvSpPr>
              <a:spLocks noChangeArrowheads="1"/>
            </p:cNvSpPr>
            <p:nvPr/>
          </p:nvSpPr>
          <p:spPr bwMode="auto">
            <a:xfrm>
              <a:off x="1911994" y="2633620"/>
              <a:ext cx="525167" cy="525505"/>
            </a:xfrm>
            <a:prstGeom prst="ellipse">
              <a:avLst/>
            </a:prstGeom>
            <a:solidFill>
              <a:srgbClr val="000000"/>
            </a:solidFill>
            <a:ln w="28575">
              <a:solidFill>
                <a:srgbClr val="000000"/>
              </a:solidFill>
              <a:round/>
              <a:headEnd/>
              <a:tailEnd/>
            </a:ln>
          </p:spPr>
          <p:txBody>
            <a:bodyPr wrap="none" anchor="ct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ea typeface="方正姚体"/>
                  <a:cs typeface="方正姚体"/>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ea typeface="方正姚体"/>
                  <a:cs typeface="方正姚体"/>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ea typeface="方正姚体"/>
                  <a:cs typeface="方正姚体"/>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ea typeface="方正姚体"/>
                  <a:cs typeface="方正姚体"/>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9pPr>
            </a:lstStyle>
            <a:p>
              <a:pPr defTabSz="914400" eaLnBrk="1" hangingPunct="1">
                <a:spcBef>
                  <a:spcPct val="0"/>
                </a:spcBef>
                <a:spcAft>
                  <a:spcPct val="0"/>
                </a:spcAft>
                <a:buClrTx/>
                <a:buSzTx/>
                <a:buFontTx/>
                <a:buNone/>
              </a:pPr>
              <a:endParaRPr lang="zh-CN" altLang="en-US" sz="1800">
                <a:solidFill>
                  <a:srgbClr val="000000"/>
                </a:solidFill>
                <a:latin typeface="Arial" pitchFamily="34" charset="0"/>
                <a:ea typeface="SimSun" pitchFamily="2" charset="-122"/>
              </a:endParaRPr>
            </a:p>
          </p:txBody>
        </p:sp>
        <p:sp>
          <p:nvSpPr>
            <p:cNvPr id="11305" name="Oval 100"/>
            <p:cNvSpPr>
              <a:spLocks noChangeArrowheads="1"/>
            </p:cNvSpPr>
            <p:nvPr/>
          </p:nvSpPr>
          <p:spPr bwMode="auto">
            <a:xfrm>
              <a:off x="2645377" y="2633620"/>
              <a:ext cx="525167" cy="525505"/>
            </a:xfrm>
            <a:prstGeom prst="ellipse">
              <a:avLst/>
            </a:prstGeom>
            <a:solidFill>
              <a:srgbClr val="000000"/>
            </a:solidFill>
            <a:ln w="28575">
              <a:solidFill>
                <a:srgbClr val="000000"/>
              </a:solidFill>
              <a:round/>
              <a:headEnd/>
              <a:tailEnd/>
            </a:ln>
          </p:spPr>
          <p:txBody>
            <a:bodyPr wrap="none" anchor="ct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ea typeface="方正姚体"/>
                  <a:cs typeface="方正姚体"/>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ea typeface="方正姚体"/>
                  <a:cs typeface="方正姚体"/>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ea typeface="方正姚体"/>
                  <a:cs typeface="方正姚体"/>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ea typeface="方正姚体"/>
                  <a:cs typeface="方正姚体"/>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9pPr>
            </a:lstStyle>
            <a:p>
              <a:pPr defTabSz="914400" eaLnBrk="1" hangingPunct="1">
                <a:spcBef>
                  <a:spcPct val="0"/>
                </a:spcBef>
                <a:spcAft>
                  <a:spcPct val="0"/>
                </a:spcAft>
                <a:buClrTx/>
                <a:buSzTx/>
                <a:buFontTx/>
                <a:buNone/>
              </a:pPr>
              <a:endParaRPr lang="zh-CN" altLang="en-US" sz="1800">
                <a:solidFill>
                  <a:srgbClr val="000000"/>
                </a:solidFill>
                <a:latin typeface="Arial" pitchFamily="34" charset="0"/>
                <a:ea typeface="SimSun" pitchFamily="2" charset="-122"/>
              </a:endParaRPr>
            </a:p>
          </p:txBody>
        </p:sp>
        <p:sp>
          <p:nvSpPr>
            <p:cNvPr id="11306" name="Oval 102"/>
            <p:cNvSpPr>
              <a:spLocks noChangeArrowheads="1"/>
            </p:cNvSpPr>
            <p:nvPr/>
          </p:nvSpPr>
          <p:spPr bwMode="auto">
            <a:xfrm>
              <a:off x="3381074" y="2633620"/>
              <a:ext cx="525167" cy="525505"/>
            </a:xfrm>
            <a:prstGeom prst="ellipse">
              <a:avLst/>
            </a:prstGeom>
            <a:solidFill>
              <a:srgbClr val="000000"/>
            </a:solidFill>
            <a:ln w="28575">
              <a:solidFill>
                <a:srgbClr val="000000"/>
              </a:solidFill>
              <a:round/>
              <a:headEnd/>
              <a:tailEnd/>
            </a:ln>
          </p:spPr>
          <p:txBody>
            <a:bodyPr wrap="none" anchor="ct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ea typeface="方正姚体"/>
                  <a:cs typeface="方正姚体"/>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ea typeface="方正姚体"/>
                  <a:cs typeface="方正姚体"/>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ea typeface="方正姚体"/>
                  <a:cs typeface="方正姚体"/>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ea typeface="方正姚体"/>
                  <a:cs typeface="方正姚体"/>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9pPr>
            </a:lstStyle>
            <a:p>
              <a:pPr defTabSz="914400" eaLnBrk="1" hangingPunct="1">
                <a:spcBef>
                  <a:spcPct val="0"/>
                </a:spcBef>
                <a:spcAft>
                  <a:spcPct val="0"/>
                </a:spcAft>
                <a:buClrTx/>
                <a:buSzTx/>
                <a:buFontTx/>
                <a:buNone/>
              </a:pPr>
              <a:endParaRPr lang="zh-CN" altLang="en-US" sz="1800">
                <a:solidFill>
                  <a:srgbClr val="000000"/>
                </a:solidFill>
                <a:latin typeface="Arial" pitchFamily="34" charset="0"/>
                <a:ea typeface="SimSun" pitchFamily="2" charset="-122"/>
              </a:endParaRPr>
            </a:p>
          </p:txBody>
        </p:sp>
      </p:grpSp>
      <p:sp>
        <p:nvSpPr>
          <p:cNvPr id="11279" name="Oval 104"/>
          <p:cNvSpPr>
            <a:spLocks noChangeArrowheads="1"/>
          </p:cNvSpPr>
          <p:nvPr/>
        </p:nvSpPr>
        <p:spPr bwMode="auto">
          <a:xfrm>
            <a:off x="5057776" y="3511551"/>
            <a:ext cx="525463" cy="700616"/>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ea typeface="方正姚体"/>
                <a:cs typeface="方正姚体"/>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ea typeface="方正姚体"/>
                <a:cs typeface="方正姚体"/>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ea typeface="方正姚体"/>
                <a:cs typeface="方正姚体"/>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ea typeface="方正姚体"/>
                <a:cs typeface="方正姚体"/>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9pPr>
          </a:lstStyle>
          <a:p>
            <a:pPr defTabSz="914400" eaLnBrk="1" hangingPunct="1">
              <a:spcBef>
                <a:spcPct val="0"/>
              </a:spcBef>
              <a:spcAft>
                <a:spcPct val="0"/>
              </a:spcAft>
              <a:buClrTx/>
              <a:buSzTx/>
              <a:buFontTx/>
              <a:buNone/>
            </a:pPr>
            <a:endParaRPr lang="zh-CN" altLang="en-US" sz="1800">
              <a:solidFill>
                <a:srgbClr val="000000"/>
              </a:solidFill>
              <a:latin typeface="Arial" pitchFamily="34" charset="0"/>
              <a:ea typeface="SimSun" pitchFamily="2" charset="-122"/>
            </a:endParaRPr>
          </a:p>
        </p:txBody>
      </p:sp>
      <p:sp>
        <p:nvSpPr>
          <p:cNvPr id="11280" name="Oval 106"/>
          <p:cNvSpPr>
            <a:spLocks noChangeArrowheads="1"/>
          </p:cNvSpPr>
          <p:nvPr/>
        </p:nvSpPr>
        <p:spPr bwMode="auto">
          <a:xfrm>
            <a:off x="5791201" y="3511551"/>
            <a:ext cx="525463" cy="700616"/>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ea typeface="方正姚体"/>
                <a:cs typeface="方正姚体"/>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ea typeface="方正姚体"/>
                <a:cs typeface="方正姚体"/>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ea typeface="方正姚体"/>
                <a:cs typeface="方正姚体"/>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ea typeface="方正姚体"/>
                <a:cs typeface="方正姚体"/>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9pPr>
          </a:lstStyle>
          <a:p>
            <a:pPr defTabSz="914400" eaLnBrk="1" hangingPunct="1">
              <a:spcBef>
                <a:spcPct val="0"/>
              </a:spcBef>
              <a:spcAft>
                <a:spcPct val="0"/>
              </a:spcAft>
              <a:buClrTx/>
              <a:buSzTx/>
              <a:buFontTx/>
              <a:buNone/>
            </a:pPr>
            <a:endParaRPr lang="zh-CN" altLang="en-US" sz="1800">
              <a:solidFill>
                <a:srgbClr val="000000"/>
              </a:solidFill>
              <a:latin typeface="Arial" pitchFamily="34" charset="0"/>
              <a:ea typeface="SimSun" pitchFamily="2" charset="-122"/>
            </a:endParaRPr>
          </a:p>
        </p:txBody>
      </p:sp>
      <p:sp>
        <p:nvSpPr>
          <p:cNvPr id="11281" name="Oval 107"/>
          <p:cNvSpPr>
            <a:spLocks noChangeArrowheads="1"/>
          </p:cNvSpPr>
          <p:nvPr/>
        </p:nvSpPr>
        <p:spPr bwMode="auto">
          <a:xfrm>
            <a:off x="6527801" y="3511551"/>
            <a:ext cx="525463" cy="700616"/>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ea typeface="方正姚体"/>
                <a:cs typeface="方正姚体"/>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ea typeface="方正姚体"/>
                <a:cs typeface="方正姚体"/>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ea typeface="方正姚体"/>
                <a:cs typeface="方正姚体"/>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ea typeface="方正姚体"/>
                <a:cs typeface="方正姚体"/>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9pPr>
          </a:lstStyle>
          <a:p>
            <a:pPr defTabSz="914400" eaLnBrk="1" hangingPunct="1">
              <a:spcBef>
                <a:spcPct val="0"/>
              </a:spcBef>
              <a:spcAft>
                <a:spcPct val="0"/>
              </a:spcAft>
              <a:buClrTx/>
              <a:buSzTx/>
              <a:buFontTx/>
              <a:buNone/>
            </a:pPr>
            <a:endParaRPr lang="zh-CN" altLang="en-US" sz="1800">
              <a:solidFill>
                <a:srgbClr val="000000"/>
              </a:solidFill>
              <a:latin typeface="Arial" pitchFamily="34" charset="0"/>
              <a:ea typeface="SimSun" pitchFamily="2" charset="-122"/>
            </a:endParaRPr>
          </a:p>
        </p:txBody>
      </p:sp>
      <p:grpSp>
        <p:nvGrpSpPr>
          <p:cNvPr id="20" name="Group 19"/>
          <p:cNvGrpSpPr>
            <a:grpSpLocks/>
          </p:cNvGrpSpPr>
          <p:nvPr/>
        </p:nvGrpSpPr>
        <p:grpSpPr bwMode="auto">
          <a:xfrm>
            <a:off x="5057775" y="2252134"/>
            <a:ext cx="1995488" cy="700617"/>
            <a:chOff x="5058371" y="1689100"/>
            <a:chExt cx="1994248" cy="525505"/>
          </a:xfrm>
        </p:grpSpPr>
        <p:sp>
          <p:nvSpPr>
            <p:cNvPr id="11300" name="Oval 103"/>
            <p:cNvSpPr>
              <a:spLocks noChangeArrowheads="1"/>
            </p:cNvSpPr>
            <p:nvPr/>
          </p:nvSpPr>
          <p:spPr bwMode="auto">
            <a:xfrm>
              <a:off x="5058371" y="1689100"/>
              <a:ext cx="525167" cy="525505"/>
            </a:xfrm>
            <a:prstGeom prst="ellipse">
              <a:avLst/>
            </a:prstGeom>
            <a:solidFill>
              <a:srgbClr val="000000"/>
            </a:solidFill>
            <a:ln w="28575">
              <a:solidFill>
                <a:srgbClr val="000000"/>
              </a:solidFill>
              <a:round/>
              <a:headEnd/>
              <a:tailEnd/>
            </a:ln>
          </p:spPr>
          <p:txBody>
            <a:bodyPr wrap="none" anchor="ct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ea typeface="方正姚体"/>
                  <a:cs typeface="方正姚体"/>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ea typeface="方正姚体"/>
                  <a:cs typeface="方正姚体"/>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ea typeface="方正姚体"/>
                  <a:cs typeface="方正姚体"/>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ea typeface="方正姚体"/>
                  <a:cs typeface="方正姚体"/>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9pPr>
            </a:lstStyle>
            <a:p>
              <a:pPr defTabSz="914400" eaLnBrk="1" hangingPunct="1">
                <a:spcBef>
                  <a:spcPct val="0"/>
                </a:spcBef>
                <a:spcAft>
                  <a:spcPct val="0"/>
                </a:spcAft>
                <a:buClrTx/>
                <a:buSzTx/>
                <a:buFontTx/>
                <a:buNone/>
              </a:pPr>
              <a:endParaRPr lang="zh-CN" altLang="en-US" sz="1800">
                <a:solidFill>
                  <a:srgbClr val="000000"/>
                </a:solidFill>
                <a:latin typeface="Arial" pitchFamily="34" charset="0"/>
                <a:ea typeface="SimSun" pitchFamily="2" charset="-122"/>
              </a:endParaRPr>
            </a:p>
          </p:txBody>
        </p:sp>
        <p:sp>
          <p:nvSpPr>
            <p:cNvPr id="11301" name="Oval 105"/>
            <p:cNvSpPr>
              <a:spLocks noChangeArrowheads="1"/>
            </p:cNvSpPr>
            <p:nvPr/>
          </p:nvSpPr>
          <p:spPr bwMode="auto">
            <a:xfrm>
              <a:off x="5791755" y="1689100"/>
              <a:ext cx="525167" cy="525505"/>
            </a:xfrm>
            <a:prstGeom prst="ellipse">
              <a:avLst/>
            </a:prstGeom>
            <a:solidFill>
              <a:srgbClr val="000000"/>
            </a:solidFill>
            <a:ln w="28575">
              <a:solidFill>
                <a:srgbClr val="000000"/>
              </a:solidFill>
              <a:round/>
              <a:headEnd/>
              <a:tailEnd/>
            </a:ln>
          </p:spPr>
          <p:txBody>
            <a:bodyPr wrap="none" anchor="ct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ea typeface="方正姚体"/>
                  <a:cs typeface="方正姚体"/>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ea typeface="方正姚体"/>
                  <a:cs typeface="方正姚体"/>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ea typeface="方正姚体"/>
                  <a:cs typeface="方正姚体"/>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ea typeface="方正姚体"/>
                  <a:cs typeface="方正姚体"/>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9pPr>
            </a:lstStyle>
            <a:p>
              <a:pPr defTabSz="914400" eaLnBrk="1" hangingPunct="1">
                <a:spcBef>
                  <a:spcPct val="0"/>
                </a:spcBef>
                <a:spcAft>
                  <a:spcPct val="0"/>
                </a:spcAft>
                <a:buClrTx/>
                <a:buSzTx/>
                <a:buFontTx/>
                <a:buNone/>
              </a:pPr>
              <a:endParaRPr lang="zh-CN" altLang="en-US" sz="1800">
                <a:solidFill>
                  <a:srgbClr val="000000"/>
                </a:solidFill>
                <a:latin typeface="Arial" pitchFamily="34" charset="0"/>
                <a:ea typeface="SimSun" pitchFamily="2" charset="-122"/>
              </a:endParaRPr>
            </a:p>
          </p:txBody>
        </p:sp>
        <p:sp>
          <p:nvSpPr>
            <p:cNvPr id="11302" name="Oval 108"/>
            <p:cNvSpPr>
              <a:spLocks noChangeArrowheads="1"/>
            </p:cNvSpPr>
            <p:nvPr/>
          </p:nvSpPr>
          <p:spPr bwMode="auto">
            <a:xfrm>
              <a:off x="6527452" y="1689100"/>
              <a:ext cx="525167" cy="525505"/>
            </a:xfrm>
            <a:prstGeom prst="ellipse">
              <a:avLst/>
            </a:prstGeom>
            <a:solidFill>
              <a:srgbClr val="000000"/>
            </a:solidFill>
            <a:ln w="28575">
              <a:solidFill>
                <a:srgbClr val="000000"/>
              </a:solidFill>
              <a:round/>
              <a:headEnd/>
              <a:tailEnd/>
            </a:ln>
          </p:spPr>
          <p:txBody>
            <a:bodyPr wrap="none" anchor="ct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ea typeface="方正姚体"/>
                  <a:cs typeface="方正姚体"/>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ea typeface="方正姚体"/>
                  <a:cs typeface="方正姚体"/>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ea typeface="方正姚体"/>
                  <a:cs typeface="方正姚体"/>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ea typeface="方正姚体"/>
                  <a:cs typeface="方正姚体"/>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9pPr>
            </a:lstStyle>
            <a:p>
              <a:pPr defTabSz="914400" eaLnBrk="1" hangingPunct="1">
                <a:spcBef>
                  <a:spcPct val="0"/>
                </a:spcBef>
                <a:spcAft>
                  <a:spcPct val="0"/>
                </a:spcAft>
                <a:buClrTx/>
                <a:buSzTx/>
                <a:buFontTx/>
                <a:buNone/>
              </a:pPr>
              <a:endParaRPr lang="zh-CN" altLang="en-US" sz="1800">
                <a:solidFill>
                  <a:srgbClr val="000000"/>
                </a:solidFill>
                <a:latin typeface="Arial" pitchFamily="34" charset="0"/>
                <a:ea typeface="SimSun" pitchFamily="2" charset="-122"/>
              </a:endParaRPr>
            </a:p>
          </p:txBody>
        </p:sp>
      </p:grpSp>
      <p:sp>
        <p:nvSpPr>
          <p:cNvPr id="11283" name="Oval 110"/>
          <p:cNvSpPr>
            <a:spLocks noChangeArrowheads="1"/>
          </p:cNvSpPr>
          <p:nvPr/>
        </p:nvSpPr>
        <p:spPr bwMode="auto">
          <a:xfrm>
            <a:off x="7261226" y="3511551"/>
            <a:ext cx="525463" cy="700616"/>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ea typeface="方正姚体"/>
                <a:cs typeface="方正姚体"/>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ea typeface="方正姚体"/>
                <a:cs typeface="方正姚体"/>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ea typeface="方正姚体"/>
                <a:cs typeface="方正姚体"/>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ea typeface="方正姚体"/>
                <a:cs typeface="方正姚体"/>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9pPr>
          </a:lstStyle>
          <a:p>
            <a:pPr defTabSz="914400" eaLnBrk="1" hangingPunct="1">
              <a:spcBef>
                <a:spcPct val="0"/>
              </a:spcBef>
              <a:spcAft>
                <a:spcPct val="0"/>
              </a:spcAft>
              <a:buClrTx/>
              <a:buSzTx/>
              <a:buFontTx/>
              <a:buNone/>
            </a:pPr>
            <a:endParaRPr lang="zh-CN" altLang="en-US" sz="1800">
              <a:solidFill>
                <a:srgbClr val="000000"/>
              </a:solidFill>
              <a:latin typeface="Arial" pitchFamily="34" charset="0"/>
              <a:ea typeface="SimSun" pitchFamily="2" charset="-122"/>
            </a:endParaRPr>
          </a:p>
        </p:txBody>
      </p:sp>
      <p:sp>
        <p:nvSpPr>
          <p:cNvPr id="11284" name="Oval 111"/>
          <p:cNvSpPr>
            <a:spLocks noChangeArrowheads="1"/>
          </p:cNvSpPr>
          <p:nvPr/>
        </p:nvSpPr>
        <p:spPr bwMode="auto">
          <a:xfrm>
            <a:off x="7996238" y="2252134"/>
            <a:ext cx="525462" cy="700617"/>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ea typeface="方正姚体"/>
                <a:cs typeface="方正姚体"/>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ea typeface="方正姚体"/>
                <a:cs typeface="方正姚体"/>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ea typeface="方正姚体"/>
                <a:cs typeface="方正姚体"/>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ea typeface="方正姚体"/>
                <a:cs typeface="方正姚体"/>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9pPr>
          </a:lstStyle>
          <a:p>
            <a:pPr defTabSz="914400" eaLnBrk="1" hangingPunct="1">
              <a:spcBef>
                <a:spcPct val="0"/>
              </a:spcBef>
              <a:spcAft>
                <a:spcPct val="0"/>
              </a:spcAft>
              <a:buClrTx/>
              <a:buSzTx/>
              <a:buFontTx/>
              <a:buNone/>
            </a:pPr>
            <a:endParaRPr lang="zh-CN" altLang="en-US" sz="1800">
              <a:solidFill>
                <a:srgbClr val="000000"/>
              </a:solidFill>
              <a:latin typeface="Arial" pitchFamily="34" charset="0"/>
              <a:ea typeface="SimSun" pitchFamily="2" charset="-122"/>
            </a:endParaRPr>
          </a:p>
        </p:txBody>
      </p:sp>
      <p:sp>
        <p:nvSpPr>
          <p:cNvPr id="11285" name="Oval 112"/>
          <p:cNvSpPr>
            <a:spLocks noChangeArrowheads="1"/>
          </p:cNvSpPr>
          <p:nvPr/>
        </p:nvSpPr>
        <p:spPr bwMode="auto">
          <a:xfrm>
            <a:off x="7996238" y="3511551"/>
            <a:ext cx="525462" cy="700616"/>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ea typeface="方正姚体"/>
                <a:cs typeface="方正姚体"/>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ea typeface="方正姚体"/>
                <a:cs typeface="方正姚体"/>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ea typeface="方正姚体"/>
                <a:cs typeface="方正姚体"/>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ea typeface="方正姚体"/>
                <a:cs typeface="方正姚体"/>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9pPr>
          </a:lstStyle>
          <a:p>
            <a:pPr defTabSz="914400" eaLnBrk="1" hangingPunct="1">
              <a:spcBef>
                <a:spcPct val="0"/>
              </a:spcBef>
              <a:spcAft>
                <a:spcPct val="0"/>
              </a:spcAft>
              <a:buClrTx/>
              <a:buSzTx/>
              <a:buFontTx/>
              <a:buNone/>
            </a:pPr>
            <a:endParaRPr lang="zh-CN" altLang="en-US" sz="1800">
              <a:solidFill>
                <a:srgbClr val="000000"/>
              </a:solidFill>
              <a:latin typeface="Arial" pitchFamily="34" charset="0"/>
              <a:ea typeface="SimSun" pitchFamily="2" charset="-122"/>
            </a:endParaRPr>
          </a:p>
        </p:txBody>
      </p:sp>
      <p:sp>
        <p:nvSpPr>
          <p:cNvPr id="2" name="Rectangle 1025"/>
          <p:cNvSpPr>
            <a:spLocks noChangeArrowheads="1"/>
          </p:cNvSpPr>
          <p:nvPr/>
        </p:nvSpPr>
        <p:spPr bwMode="auto">
          <a:xfrm>
            <a:off x="3568700" y="641864"/>
            <a:ext cx="81304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ea typeface="方正姚体"/>
                <a:cs typeface="方正姚体"/>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ea typeface="方正姚体"/>
                <a:cs typeface="方正姚体"/>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ea typeface="方正姚体"/>
                <a:cs typeface="方正姚体"/>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ea typeface="方正姚体"/>
                <a:cs typeface="方正姚体"/>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5pPr>
            <a:lvl6pPr marL="2514600" indent="-228600" defTabSz="6858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6pPr>
            <a:lvl7pPr marL="2971800" indent="-228600" defTabSz="6858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7pPr>
            <a:lvl8pPr marL="3429000" indent="-228600" defTabSz="6858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8pPr>
            <a:lvl9pPr marL="3886200" indent="-228600" defTabSz="6858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9pPr>
          </a:lstStyle>
          <a:p>
            <a:pPr eaLnBrk="1" hangingPunct="1">
              <a:spcBef>
                <a:spcPct val="0"/>
              </a:spcBef>
              <a:spcAft>
                <a:spcPct val="0"/>
              </a:spcAft>
              <a:buClrTx/>
              <a:buSzTx/>
              <a:buFontTx/>
              <a:buNone/>
            </a:pPr>
            <a:r>
              <a:rPr lang="en-US" altLang="zh-CN" sz="4400" b="1">
                <a:solidFill>
                  <a:srgbClr val="FF0000"/>
                </a:solidFill>
                <a:latin typeface="Arial" pitchFamily="34" charset="0"/>
                <a:ea typeface="微软雅黑 Light" charset="-122"/>
              </a:rPr>
              <a:t>13</a:t>
            </a:r>
            <a:endParaRPr lang="en-US" altLang="zh-CN" sz="1400" b="1">
              <a:solidFill>
                <a:srgbClr val="FF0000"/>
              </a:solidFill>
              <a:latin typeface="Arial" pitchFamily="34" charset="0"/>
              <a:ea typeface="微软雅黑 Light" charset="-122"/>
            </a:endParaRPr>
          </a:p>
        </p:txBody>
      </p:sp>
      <p:sp>
        <p:nvSpPr>
          <p:cNvPr id="52" name="Rectangle 1025"/>
          <p:cNvSpPr>
            <a:spLocks noChangeArrowheads="1"/>
          </p:cNvSpPr>
          <p:nvPr/>
        </p:nvSpPr>
        <p:spPr bwMode="auto">
          <a:xfrm>
            <a:off x="4251325" y="668322"/>
            <a:ext cx="161454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ea typeface="方正姚体"/>
                <a:cs typeface="方正姚体"/>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ea typeface="方正姚体"/>
                <a:cs typeface="方正姚体"/>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ea typeface="方正姚体"/>
                <a:cs typeface="方正姚体"/>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ea typeface="方正姚体"/>
                <a:cs typeface="方正姚体"/>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5pPr>
            <a:lvl6pPr marL="2514600" indent="-228600" defTabSz="6858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6pPr>
            <a:lvl7pPr marL="2971800" indent="-228600" defTabSz="6858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7pPr>
            <a:lvl8pPr marL="3429000" indent="-228600" defTabSz="6858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8pPr>
            <a:lvl9pPr marL="3886200" indent="-228600" defTabSz="6858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9pPr>
          </a:lstStyle>
          <a:p>
            <a:pPr eaLnBrk="1" hangingPunct="1">
              <a:spcBef>
                <a:spcPct val="0"/>
              </a:spcBef>
              <a:spcAft>
                <a:spcPct val="0"/>
              </a:spcAft>
              <a:buClrTx/>
              <a:buSzTx/>
              <a:buFontTx/>
              <a:buNone/>
            </a:pPr>
            <a:r>
              <a:rPr lang="en-US" altLang="zh-CN" sz="4400" b="1">
                <a:solidFill>
                  <a:srgbClr val="FF0000"/>
                </a:solidFill>
                <a:latin typeface="Arial" pitchFamily="34" charset="0"/>
                <a:ea typeface="微软雅黑 Light" charset="-122"/>
              </a:rPr>
              <a:t>– 7 = </a:t>
            </a:r>
            <a:endParaRPr lang="en-US" altLang="zh-CN" sz="1400" b="1">
              <a:solidFill>
                <a:srgbClr val="FF0000"/>
              </a:solidFill>
              <a:latin typeface="Arial" pitchFamily="34" charset="0"/>
              <a:ea typeface="微软雅黑 Light" charset="-122"/>
            </a:endParaRPr>
          </a:p>
        </p:txBody>
      </p:sp>
      <p:grpSp>
        <p:nvGrpSpPr>
          <p:cNvPr id="10" name="Group 9"/>
          <p:cNvGrpSpPr>
            <a:grpSpLocks/>
          </p:cNvGrpSpPr>
          <p:nvPr/>
        </p:nvGrpSpPr>
        <p:grpSpPr bwMode="auto">
          <a:xfrm>
            <a:off x="4559298" y="1392768"/>
            <a:ext cx="702029" cy="748216"/>
            <a:chOff x="4558936" y="1045029"/>
            <a:chExt cx="703214" cy="560366"/>
          </a:xfrm>
        </p:grpSpPr>
        <p:cxnSp>
          <p:nvCxnSpPr>
            <p:cNvPr id="5" name="Straight Connector 4"/>
            <p:cNvCxnSpPr/>
            <p:nvPr/>
          </p:nvCxnSpPr>
          <p:spPr>
            <a:xfrm flipH="1">
              <a:off x="4702052" y="1045029"/>
              <a:ext cx="178100" cy="28059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880152" y="1045029"/>
              <a:ext cx="178100" cy="28059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929448" y="1328789"/>
              <a:ext cx="332702" cy="276606"/>
            </a:xfrm>
            <a:prstGeom prst="rect">
              <a:avLst/>
            </a:prstGeom>
            <a:noFill/>
          </p:spPr>
          <p:txBody>
            <a:bodyPr wrap="none">
              <a:spAutoFit/>
            </a:bodyPr>
            <a:lstStyle/>
            <a:p>
              <a:pPr>
                <a:defRPr/>
              </a:pPr>
              <a:r>
                <a:rPr lang="en-GB" dirty="0">
                  <a:solidFill>
                    <a:schemeClr val="accent6"/>
                  </a:solidFill>
                </a:rPr>
                <a:t>4</a:t>
              </a:r>
            </a:p>
          </p:txBody>
        </p:sp>
        <p:sp>
          <p:nvSpPr>
            <p:cNvPr id="9" name="TextBox 8"/>
            <p:cNvSpPr txBox="1"/>
            <p:nvPr/>
          </p:nvSpPr>
          <p:spPr>
            <a:xfrm>
              <a:off x="4558936" y="1316107"/>
              <a:ext cx="332703" cy="276606"/>
            </a:xfrm>
            <a:prstGeom prst="rect">
              <a:avLst/>
            </a:prstGeom>
            <a:noFill/>
          </p:spPr>
          <p:txBody>
            <a:bodyPr wrap="none">
              <a:spAutoFit/>
            </a:bodyPr>
            <a:lstStyle/>
            <a:p>
              <a:pPr>
                <a:defRPr/>
              </a:pPr>
              <a:r>
                <a:rPr lang="en-GB" dirty="0">
                  <a:solidFill>
                    <a:schemeClr val="accent6"/>
                  </a:solidFill>
                </a:rPr>
                <a:t>3</a:t>
              </a:r>
            </a:p>
          </p:txBody>
        </p:sp>
      </p:grpSp>
      <p:grpSp>
        <p:nvGrpSpPr>
          <p:cNvPr id="18" name="Group 17"/>
          <p:cNvGrpSpPr>
            <a:grpSpLocks/>
          </p:cNvGrpSpPr>
          <p:nvPr/>
        </p:nvGrpSpPr>
        <p:grpSpPr bwMode="auto">
          <a:xfrm>
            <a:off x="4930776" y="1538817"/>
            <a:ext cx="2244725" cy="1583267"/>
            <a:chOff x="4930090" y="1154659"/>
            <a:chExt cx="2245152" cy="1187325"/>
          </a:xfrm>
        </p:grpSpPr>
        <p:sp>
          <p:nvSpPr>
            <p:cNvPr id="11" name="Rectangle 10"/>
            <p:cNvSpPr/>
            <p:nvPr/>
          </p:nvSpPr>
          <p:spPr>
            <a:xfrm>
              <a:off x="4930090" y="1619747"/>
              <a:ext cx="2245152" cy="722237"/>
            </a:xfrm>
            <a:prstGeom prst="rect">
              <a:avLst/>
            </a:prstGeom>
            <a:noFill/>
            <a:ln w="47625">
              <a:solidFill>
                <a:schemeClr val="bg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14" name="Straight Arrow Connector 13"/>
            <p:cNvCxnSpPr>
              <a:stCxn id="11" idx="0"/>
            </p:cNvCxnSpPr>
            <p:nvPr/>
          </p:nvCxnSpPr>
          <p:spPr>
            <a:xfrm flipV="1">
              <a:off x="6052667" y="1154659"/>
              <a:ext cx="474752" cy="4650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grpSp>
      <p:grpSp>
        <p:nvGrpSpPr>
          <p:cNvPr id="19" name="Group 18"/>
          <p:cNvGrpSpPr>
            <a:grpSpLocks/>
          </p:cNvGrpSpPr>
          <p:nvPr/>
        </p:nvGrpSpPr>
        <p:grpSpPr bwMode="auto">
          <a:xfrm>
            <a:off x="1176339" y="3380317"/>
            <a:ext cx="2822575" cy="1945216"/>
            <a:chOff x="1176297" y="2535617"/>
            <a:chExt cx="2822773" cy="1457885"/>
          </a:xfrm>
        </p:grpSpPr>
        <p:sp>
          <p:nvSpPr>
            <p:cNvPr id="64" name="Rectangle 63"/>
            <p:cNvSpPr/>
            <p:nvPr/>
          </p:nvSpPr>
          <p:spPr>
            <a:xfrm>
              <a:off x="1176297" y="2535617"/>
              <a:ext cx="2822773" cy="721804"/>
            </a:xfrm>
            <a:prstGeom prst="rect">
              <a:avLst/>
            </a:prstGeom>
            <a:noFill/>
            <a:ln w="47625">
              <a:solidFill>
                <a:schemeClr val="bg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65" name="Straight Arrow Connector 64"/>
            <p:cNvCxnSpPr>
              <a:stCxn id="64" idx="2"/>
            </p:cNvCxnSpPr>
            <p:nvPr/>
          </p:nvCxnSpPr>
          <p:spPr>
            <a:xfrm flipH="1">
              <a:off x="2173317" y="3257421"/>
              <a:ext cx="414366" cy="736081"/>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grpSp>
      <p:sp>
        <p:nvSpPr>
          <p:cNvPr id="72" name="矩形 13"/>
          <p:cNvSpPr>
            <a:spLocks noChangeArrowheads="1"/>
          </p:cNvSpPr>
          <p:nvPr/>
        </p:nvSpPr>
        <p:spPr bwMode="auto">
          <a:xfrm>
            <a:off x="595313" y="4584700"/>
            <a:ext cx="765016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ea typeface="方正姚体"/>
                <a:cs typeface="方正姚体"/>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ea typeface="方正姚体"/>
                <a:cs typeface="方正姚体"/>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ea typeface="方正姚体"/>
                <a:cs typeface="方正姚体"/>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ea typeface="方正姚体"/>
                <a:cs typeface="方正姚体"/>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5pPr>
            <a:lvl6pPr marL="2514600" indent="-228600" defTabSz="6858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6pPr>
            <a:lvl7pPr marL="2971800" indent="-228600" defTabSz="6858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7pPr>
            <a:lvl8pPr marL="3429000" indent="-228600" defTabSz="6858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8pPr>
            <a:lvl9pPr marL="3886200" indent="-228600" defTabSz="6858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ea typeface="方正姚体"/>
                <a:cs typeface="方正姚体"/>
              </a:defRPr>
            </a:lvl9pPr>
          </a:lstStyle>
          <a:p>
            <a:pPr eaLnBrk="1" hangingPunct="1">
              <a:spcBef>
                <a:spcPct val="0"/>
              </a:spcBef>
              <a:spcAft>
                <a:spcPct val="0"/>
              </a:spcAft>
              <a:buClrTx/>
              <a:buSzTx/>
              <a:buFontTx/>
              <a:buNone/>
            </a:pPr>
            <a:r>
              <a:rPr lang="en-US" altLang="zh-CN" sz="3200" b="1">
                <a:solidFill>
                  <a:srgbClr val="0070C0"/>
                </a:solidFill>
                <a:latin typeface="Arial" pitchFamily="34" charset="0"/>
                <a:ea typeface="微软雅黑 Light" charset="-122"/>
              </a:rPr>
              <a:t>13 is 10 and </a:t>
            </a:r>
            <a:r>
              <a:rPr lang="en-US" altLang="zh-CN" sz="3200" b="1">
                <a:solidFill>
                  <a:srgbClr val="FF0000"/>
                </a:solidFill>
                <a:latin typeface="Arial" pitchFamily="34" charset="0"/>
                <a:ea typeface="微软雅黑 Light" charset="-122"/>
              </a:rPr>
              <a:t>3</a:t>
            </a:r>
            <a:r>
              <a:rPr lang="en-US" altLang="zh-CN" sz="3200" b="1">
                <a:solidFill>
                  <a:srgbClr val="0070C0"/>
                </a:solidFill>
                <a:latin typeface="Arial" pitchFamily="34" charset="0"/>
                <a:ea typeface="微软雅黑 Light" charset="-122"/>
              </a:rPr>
              <a:t>.</a:t>
            </a:r>
          </a:p>
          <a:p>
            <a:pPr eaLnBrk="1" hangingPunct="1">
              <a:spcBef>
                <a:spcPct val="0"/>
              </a:spcBef>
              <a:spcAft>
                <a:spcPct val="0"/>
              </a:spcAft>
              <a:buClrTx/>
              <a:buSzTx/>
              <a:buFontTx/>
              <a:buNone/>
            </a:pPr>
            <a:r>
              <a:rPr lang="en-US" altLang="zh-CN" sz="3200" b="1">
                <a:solidFill>
                  <a:srgbClr val="0070C0"/>
                </a:solidFill>
                <a:latin typeface="Arial" pitchFamily="34" charset="0"/>
                <a:ea typeface="微软雅黑 Light" charset="-122"/>
              </a:rPr>
              <a:t>Partition 7 into </a:t>
            </a:r>
            <a:r>
              <a:rPr lang="en-US" altLang="zh-CN" sz="3200" b="1">
                <a:solidFill>
                  <a:srgbClr val="FF0000"/>
                </a:solidFill>
                <a:latin typeface="Arial" pitchFamily="34" charset="0"/>
                <a:ea typeface="微软雅黑 Light" charset="-122"/>
              </a:rPr>
              <a:t>3</a:t>
            </a:r>
            <a:r>
              <a:rPr lang="en-US" altLang="zh-CN" sz="3200" b="1">
                <a:solidFill>
                  <a:srgbClr val="0070C0"/>
                </a:solidFill>
                <a:latin typeface="Arial" pitchFamily="34" charset="0"/>
                <a:ea typeface="微软雅黑 Light" charset="-122"/>
              </a:rPr>
              <a:t> and </a:t>
            </a:r>
            <a:r>
              <a:rPr lang="en-US" altLang="zh-CN" sz="3200" b="1">
                <a:solidFill>
                  <a:srgbClr val="92951D"/>
                </a:solidFill>
                <a:latin typeface="Arial" pitchFamily="34" charset="0"/>
                <a:ea typeface="微软雅黑 Light" charset="-122"/>
              </a:rPr>
              <a:t>4</a:t>
            </a:r>
            <a:r>
              <a:rPr lang="en-US" altLang="zh-CN" sz="3200" b="1">
                <a:solidFill>
                  <a:srgbClr val="0070C0"/>
                </a:solidFill>
                <a:latin typeface="Arial" pitchFamily="34" charset="0"/>
                <a:ea typeface="微软雅黑 Light" charset="-122"/>
              </a:rPr>
              <a:t>. </a:t>
            </a:r>
          </a:p>
          <a:p>
            <a:pPr eaLnBrk="1" hangingPunct="1">
              <a:spcBef>
                <a:spcPct val="0"/>
              </a:spcBef>
              <a:spcAft>
                <a:spcPct val="0"/>
              </a:spcAft>
              <a:buClrTx/>
              <a:buSzTx/>
              <a:buFontTx/>
              <a:buNone/>
            </a:pPr>
            <a:r>
              <a:rPr lang="en-US" altLang="zh-CN" sz="3200" b="1">
                <a:solidFill>
                  <a:srgbClr val="0070C0"/>
                </a:solidFill>
                <a:latin typeface="Arial" pitchFamily="34" charset="0"/>
                <a:ea typeface="微软雅黑 Light" charset="-122"/>
              </a:rPr>
              <a:t>Take away </a:t>
            </a:r>
            <a:r>
              <a:rPr lang="en-US" altLang="zh-CN" sz="3200" b="1">
                <a:solidFill>
                  <a:srgbClr val="FF0000"/>
                </a:solidFill>
                <a:latin typeface="Arial" pitchFamily="34" charset="0"/>
                <a:ea typeface="微软雅黑 Light" charset="-122"/>
              </a:rPr>
              <a:t>3</a:t>
            </a:r>
            <a:r>
              <a:rPr lang="en-US" altLang="zh-CN" sz="3200" b="1">
                <a:solidFill>
                  <a:srgbClr val="0070C0"/>
                </a:solidFill>
                <a:latin typeface="Arial" pitchFamily="34" charset="0"/>
                <a:ea typeface="微软雅黑 Light" charset="-122"/>
              </a:rPr>
              <a:t> and then take away </a:t>
            </a:r>
            <a:r>
              <a:rPr lang="en-US" altLang="zh-CN" sz="3200" b="1">
                <a:solidFill>
                  <a:srgbClr val="92951D"/>
                </a:solidFill>
                <a:latin typeface="Arial" pitchFamily="34" charset="0"/>
                <a:ea typeface="微软雅黑 Light" charset="-122"/>
              </a:rPr>
              <a:t>4</a:t>
            </a:r>
            <a:r>
              <a:rPr lang="en-US" altLang="zh-CN" sz="3200" b="1">
                <a:solidFill>
                  <a:srgbClr val="0070C0"/>
                </a:solidFill>
                <a:latin typeface="Arial" pitchFamily="34" charset="0"/>
                <a:ea typeface="微软雅黑 Light" charset="-122"/>
              </a:rPr>
              <a:t>.</a:t>
            </a:r>
            <a:endParaRPr lang="zh-CN" altLang="en-US" sz="3200" b="1">
              <a:solidFill>
                <a:srgbClr val="0070C0"/>
              </a:solidFill>
              <a:latin typeface="Arial" pitchFamily="34" charset="0"/>
              <a:ea typeface="微软雅黑 Light" charset="-122"/>
            </a:endParaRPr>
          </a:p>
        </p:txBody>
      </p:sp>
    </p:spTree>
    <p:extLst>
      <p:ext uri="{BB962C8B-B14F-4D97-AF65-F5344CB8AC3E}">
        <p14:creationId xmlns:p14="http://schemas.microsoft.com/office/powerpoint/2010/main" val="16568275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2"/>
                                        </p:tgtEl>
                                        <p:attrNameLst>
                                          <p:attrName>style.visibility</p:attrName>
                                        </p:attrNameLst>
                                      </p:cBhvr>
                                      <p:to>
                                        <p:strVal val="visible"/>
                                      </p:to>
                                    </p:set>
                                    <p:animEffect transition="in" filter="fade">
                                      <p:cBhvr>
                                        <p:cTn id="14" dur="1000"/>
                                        <p:tgtEl>
                                          <p:spTgt spid="52"/>
                                        </p:tgtEl>
                                      </p:cBhvr>
                                    </p:animEffect>
                                    <p:anim calcmode="lin" valueType="num">
                                      <p:cBhvr>
                                        <p:cTn id="15" dur="1000" fill="hold"/>
                                        <p:tgtEl>
                                          <p:spTgt spid="52"/>
                                        </p:tgtEl>
                                        <p:attrNameLst>
                                          <p:attrName>ppt_x</p:attrName>
                                        </p:attrNameLst>
                                      </p:cBhvr>
                                      <p:tavLst>
                                        <p:tav tm="0">
                                          <p:val>
                                            <p:strVal val="#ppt_x"/>
                                          </p:val>
                                        </p:tav>
                                        <p:tav tm="100000">
                                          <p:val>
                                            <p:strVal val="#ppt_x"/>
                                          </p:val>
                                        </p:tav>
                                      </p:tavLst>
                                    </p:anim>
                                    <p:anim calcmode="lin" valueType="num">
                                      <p:cBhvr>
                                        <p:cTn id="1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21"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xit" presetSubtype="4" fill="hold" nodeType="clickEffect">
                                  <p:stCondLst>
                                    <p:cond delay="0"/>
                                  </p:stCondLst>
                                  <p:childTnLst>
                                    <p:anim calcmode="lin" valueType="num">
                                      <p:cBhvr additive="base">
                                        <p:cTn id="39" dur="500"/>
                                        <p:tgtEl>
                                          <p:spTgt spid="20"/>
                                        </p:tgtEl>
                                        <p:attrNameLst>
                                          <p:attrName>ppt_x</p:attrName>
                                        </p:attrNameLst>
                                      </p:cBhvr>
                                      <p:tavLst>
                                        <p:tav tm="0">
                                          <p:val>
                                            <p:strVal val="ppt_x"/>
                                          </p:val>
                                        </p:tav>
                                        <p:tav tm="100000">
                                          <p:val>
                                            <p:strVal val="ppt_x"/>
                                          </p:val>
                                        </p:tav>
                                      </p:tavLst>
                                    </p:anim>
                                    <p:anim calcmode="lin" valueType="num">
                                      <p:cBhvr additive="base">
                                        <p:cTn id="40" dur="500"/>
                                        <p:tgtEl>
                                          <p:spTgt spid="20"/>
                                        </p:tgtEl>
                                        <p:attrNameLst>
                                          <p:attrName>ppt_y</p:attrName>
                                        </p:attrNameLst>
                                      </p:cBhvr>
                                      <p:tavLst>
                                        <p:tav tm="0">
                                          <p:val>
                                            <p:strVal val="ppt_y"/>
                                          </p:val>
                                        </p:tav>
                                        <p:tav tm="100000">
                                          <p:val>
                                            <p:strVal val="1+ppt_h/2"/>
                                          </p:val>
                                        </p:tav>
                                      </p:tavLst>
                                    </p:anim>
                                    <p:set>
                                      <p:cBhvr>
                                        <p:cTn id="41" dur="1" fill="hold">
                                          <p:stCondLst>
                                            <p:cond delay="499"/>
                                          </p:stCondLst>
                                        </p:cTn>
                                        <p:tgtEl>
                                          <p:spTgt spid="20"/>
                                        </p:tgtEl>
                                        <p:attrNameLst>
                                          <p:attrName>style.visibility</p:attrName>
                                        </p:attrNameLst>
                                      </p:cBhvr>
                                      <p:to>
                                        <p:strVal val="hidden"/>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xit" presetSubtype="4" fill="hold" nodeType="clickEffect">
                                  <p:stCondLst>
                                    <p:cond delay="0"/>
                                  </p:stCondLst>
                                  <p:childTnLst>
                                    <p:anim calcmode="lin" valueType="num">
                                      <p:cBhvr additive="base">
                                        <p:cTn id="45" dur="500"/>
                                        <p:tgtEl>
                                          <p:spTgt spid="21"/>
                                        </p:tgtEl>
                                        <p:attrNameLst>
                                          <p:attrName>ppt_x</p:attrName>
                                        </p:attrNameLst>
                                      </p:cBhvr>
                                      <p:tavLst>
                                        <p:tav tm="0">
                                          <p:val>
                                            <p:strVal val="ppt_x"/>
                                          </p:val>
                                        </p:tav>
                                        <p:tav tm="100000">
                                          <p:val>
                                            <p:strVal val="ppt_x"/>
                                          </p:val>
                                        </p:tav>
                                      </p:tavLst>
                                    </p:anim>
                                    <p:anim calcmode="lin" valueType="num">
                                      <p:cBhvr additive="base">
                                        <p:cTn id="46" dur="500"/>
                                        <p:tgtEl>
                                          <p:spTgt spid="21"/>
                                        </p:tgtEl>
                                        <p:attrNameLst>
                                          <p:attrName>ppt_y</p:attrName>
                                        </p:attrNameLst>
                                      </p:cBhvr>
                                      <p:tavLst>
                                        <p:tav tm="0">
                                          <p:val>
                                            <p:strVal val="ppt_y"/>
                                          </p:val>
                                        </p:tav>
                                        <p:tav tm="100000">
                                          <p:val>
                                            <p:strVal val="1+ppt_h/2"/>
                                          </p:val>
                                        </p:tav>
                                      </p:tavLst>
                                    </p:anim>
                                    <p:set>
                                      <p:cBhvr>
                                        <p:cTn id="47" dur="1" fill="hold">
                                          <p:stCondLst>
                                            <p:cond delay="499"/>
                                          </p:stCondLst>
                                        </p:cTn>
                                        <p:tgtEl>
                                          <p:spTgt spid="21"/>
                                        </p:tgtEl>
                                        <p:attrNameLst>
                                          <p:attrName>style.visibility</p:attrName>
                                        </p:attrNameLst>
                                      </p:cBhvr>
                                      <p:to>
                                        <p:strVal val="hidden"/>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2" grpId="0"/>
      <p:bldP spid="7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GB" dirty="0" smtClean="0"/>
              <a:t>Key Features of the mastery approach </a:t>
            </a:r>
            <a:endParaRPr lang="en-GB" dirty="0"/>
          </a:p>
        </p:txBody>
      </p:sp>
      <p:sp>
        <p:nvSpPr>
          <p:cNvPr id="3" name="Content Placeholder 2"/>
          <p:cNvSpPr>
            <a:spLocks noGrp="1"/>
          </p:cNvSpPr>
          <p:nvPr>
            <p:ph idx="1"/>
          </p:nvPr>
        </p:nvSpPr>
        <p:spPr/>
        <p:txBody>
          <a:bodyPr>
            <a:normAutofit fontScale="62500" lnSpcReduction="20000"/>
          </a:bodyPr>
          <a:lstStyle/>
          <a:p>
            <a:r>
              <a:rPr lang="en-GB" b="1" i="1" dirty="0"/>
              <a:t>Teaching resources </a:t>
            </a:r>
            <a:endParaRPr lang="en-GB" dirty="0"/>
          </a:p>
          <a:p>
            <a:pPr marL="0" indent="0">
              <a:buNone/>
            </a:pPr>
            <a:r>
              <a:rPr lang="en-GB" dirty="0"/>
              <a:t>A coherent programme of high quality curriculum materials is used to support classroom teaching. Concrete and pictorial representations of mathematics are chosen carefully to help build procedural and conceptual knowledge together. Exercises are structured with great care to build deep conceptual knowledge alongside developing procedural fluency. </a:t>
            </a:r>
          </a:p>
          <a:p>
            <a:endParaRPr lang="en-GB" dirty="0" smtClean="0"/>
          </a:p>
          <a:p>
            <a:pPr marL="0" indent="0">
              <a:buNone/>
            </a:pPr>
            <a:endParaRPr lang="en-GB" dirty="0"/>
          </a:p>
          <a:p>
            <a:pPr marL="0" indent="0">
              <a:buNone/>
            </a:pPr>
            <a:r>
              <a:rPr lang="en-GB" dirty="0" smtClean="0"/>
              <a:t>The </a:t>
            </a:r>
            <a:r>
              <a:rPr lang="en-GB" dirty="0"/>
              <a:t>focus is on the development of deep structural knowledge and the ability to make connections. Making connections in mathematics deepens knowledge of concepts and procedures, ensures what is learnt is sustained over time, and cuts down the time required to assimilate and master later concepts and techniques. </a:t>
            </a:r>
          </a:p>
        </p:txBody>
      </p:sp>
    </p:spTree>
    <p:extLst>
      <p:ext uri="{BB962C8B-B14F-4D97-AF65-F5344CB8AC3E}">
        <p14:creationId xmlns:p14="http://schemas.microsoft.com/office/powerpoint/2010/main" val="3105313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556</TotalTime>
  <Words>1478</Words>
  <Application>Microsoft Office PowerPoint</Application>
  <PresentationFormat>On-screen Show (4:3)</PresentationFormat>
  <Paragraphs>251</Paragraphs>
  <Slides>26</Slides>
  <Notes>2</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Aspect</vt:lpstr>
      <vt:lpstr>      </vt:lpstr>
      <vt:lpstr>Mathematics programmes of study key stage 1 and 2 </vt:lpstr>
      <vt:lpstr>PowerPoint Presentation</vt:lpstr>
      <vt:lpstr>PowerPoint Presentation</vt:lpstr>
      <vt:lpstr>Shanghai observations </vt:lpstr>
      <vt:lpstr>Mastery approach to mathematics</vt:lpstr>
      <vt:lpstr>PowerPoint Presentation</vt:lpstr>
      <vt:lpstr>PowerPoint Presentation</vt:lpstr>
      <vt:lpstr>Key Features of the mastery approach </vt:lpstr>
      <vt:lpstr>Key Features of the mastery approach </vt:lpstr>
      <vt:lpstr>Key Features of the mastery approach </vt:lpstr>
      <vt:lpstr>Key Features of the mastery approach </vt:lpstr>
      <vt:lpstr>Key Features of the mastery approach </vt:lpstr>
      <vt:lpstr>PowerPoint Presentation</vt:lpstr>
      <vt:lpstr>Key Features of the mastery approach </vt:lpstr>
      <vt:lpstr>Key Features of the mastery approach </vt:lpstr>
      <vt:lpstr>Key Features of the mastery approach </vt:lpstr>
      <vt:lpstr>Reasoning </vt:lpstr>
      <vt:lpstr>Calculation methods</vt:lpstr>
      <vt:lpstr>Calculation methods:  addition</vt:lpstr>
      <vt:lpstr>Calculation methods: subtraction</vt:lpstr>
      <vt:lpstr>Calculation methods: multiplication</vt:lpstr>
      <vt:lpstr>Calculation: division</vt:lpstr>
      <vt:lpstr>Parent factor </vt:lpstr>
      <vt:lpstr>Everyone can succeed</vt:lpstr>
      <vt:lpstr>Classroom visits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without levels</dc:title>
  <dc:creator>Angie Hughes</dc:creator>
  <cp:lastModifiedBy>Knunney</cp:lastModifiedBy>
  <cp:revision>53</cp:revision>
  <cp:lastPrinted>2015-05-21T07:27:42Z</cp:lastPrinted>
  <dcterms:created xsi:type="dcterms:W3CDTF">2015-04-10T13:53:51Z</dcterms:created>
  <dcterms:modified xsi:type="dcterms:W3CDTF">2017-11-03T12:47:53Z</dcterms:modified>
</cp:coreProperties>
</file>