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256" r:id="rId2"/>
    <p:sldId id="258" r:id="rId3"/>
    <p:sldId id="357" r:id="rId4"/>
    <p:sldId id="354" r:id="rId5"/>
    <p:sldId id="353" r:id="rId6"/>
    <p:sldId id="355" r:id="rId7"/>
    <p:sldId id="340" r:id="rId8"/>
    <p:sldId id="358" r:id="rId9"/>
    <p:sldId id="352"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FED8"/>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4DF95-ED04-47BA-AFC0-5E7061E54F25}" v="2" dt="2018-10-16T11:50:04.2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1"/>
    <p:restoredTop sz="94268"/>
  </p:normalViewPr>
  <p:slideViewPr>
    <p:cSldViewPr snapToGrid="0" snapToObjects="1">
      <p:cViewPr>
        <p:scale>
          <a:sx n="76" d="100"/>
          <a:sy n="76" d="100"/>
        </p:scale>
        <p:origin x="-474" y="1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t>22/03/2020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5B26F9-6C30-451D-94A7-041482C70B62}" type="slidenum">
              <a:rPr lang="en-GB" smtClean="0"/>
              <a:t>3</a:t>
            </a:fld>
            <a:endParaRPr lang="en-GB" dirty="0"/>
          </a:p>
        </p:txBody>
      </p:sp>
    </p:spTree>
    <p:extLst>
      <p:ext uri="{BB962C8B-B14F-4D97-AF65-F5344CB8AC3E}">
        <p14:creationId xmlns:p14="http://schemas.microsoft.com/office/powerpoint/2010/main" val="2044399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3/22/2020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3/22/2020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086100" y="5150593"/>
            <a:ext cx="6324600" cy="1146537"/>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661647" y="440042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October 2018</a:t>
            </a:r>
          </a:p>
        </p:txBody>
      </p:sp>
      <p:sp>
        <p:nvSpPr>
          <p:cNvPr id="7" name="TextBox 6"/>
          <p:cNvSpPr txBox="1"/>
          <p:nvPr/>
        </p:nvSpPr>
        <p:spPr>
          <a:xfrm>
            <a:off x="4509247" y="6462522"/>
            <a:ext cx="3783106" cy="338554"/>
          </a:xfrm>
          <a:prstGeom prst="rect">
            <a:avLst/>
          </a:prstGeom>
          <a:noFill/>
        </p:spPr>
        <p:txBody>
          <a:bodyPr wrap="square" rtlCol="0">
            <a:spAutoFit/>
          </a:bodyPr>
          <a:lstStyle/>
          <a:p>
            <a:r>
              <a:rPr lang="en-GB" sz="1600" dirty="0"/>
              <a:t>© Copyright The PiXL Club Limited, 2018</a:t>
            </a:r>
            <a:r>
              <a:rPr lang="en-US" sz="1600" dirty="0">
                <a:effectLst/>
              </a:rPr>
              <a:t> </a:t>
            </a:r>
            <a:endParaRPr lang="en-US" sz="1600" dirty="0"/>
          </a:p>
        </p:txBody>
      </p:sp>
      <p:pic>
        <p:nvPicPr>
          <p:cNvPr id="10" name="Picture 9">
            <a:extLst>
              <a:ext uri="{FF2B5EF4-FFF2-40B4-BE49-F238E27FC236}">
                <a16:creationId xmlns:a16="http://schemas.microsoft.com/office/drawing/2014/main" xmlns="" id="{D0F375F1-0CCA-4209-8A3A-6CC26A503A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a:extLst>
              <a:ext uri="{FF2B5EF4-FFF2-40B4-BE49-F238E27FC236}">
                <a16:creationId xmlns:a16="http://schemas.microsoft.com/office/drawing/2014/main" xmlns="" id="{002FFE7E-DB6E-4401-A4FD-572047D4D57D}"/>
              </a:ext>
            </a:extLst>
          </p:cNvPr>
          <p:cNvSpPr txBox="1">
            <a:spLocks/>
          </p:cNvSpPr>
          <p:nvPr/>
        </p:nvSpPr>
        <p:spPr>
          <a:xfrm>
            <a:off x="2514600" y="1828870"/>
            <a:ext cx="7772400" cy="1411355"/>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000" b="1" dirty="0"/>
              <a:t>Securing Sentence Composition</a:t>
            </a:r>
          </a:p>
          <a:p>
            <a:r>
              <a:rPr lang="en-GB" sz="4000" b="1" dirty="0"/>
              <a:t>What makes a sentence?</a:t>
            </a:r>
            <a:endParaRPr lang="en-GB" sz="4000" dirty="0"/>
          </a:p>
        </p:txBody>
      </p:sp>
      <p:sp>
        <p:nvSpPr>
          <p:cNvPr id="14" name="Title 1">
            <a:extLst>
              <a:ext uri="{FF2B5EF4-FFF2-40B4-BE49-F238E27FC236}">
                <a16:creationId xmlns:a16="http://schemas.microsoft.com/office/drawing/2014/main" xmlns="" id="{266310B3-1A4F-4C8C-AC96-4A6BF3AF3FE4}"/>
              </a:ext>
            </a:extLst>
          </p:cNvPr>
          <p:cNvSpPr txBox="1">
            <a:spLocks/>
          </p:cNvSpPr>
          <p:nvPr/>
        </p:nvSpPr>
        <p:spPr>
          <a:xfrm>
            <a:off x="2209799" y="3445304"/>
            <a:ext cx="9021417"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b="1" dirty="0">
                <a:latin typeface="+mn-lt"/>
              </a:rPr>
              <a:t>1b. Recognise when a sentence is not a complete thought. </a:t>
            </a:r>
            <a:endParaRPr lang="en-GB" altLang="en-US" sz="2800" b="1" dirty="0">
              <a:latin typeface="+mn-lt"/>
              <a:ea typeface="Calibri" panose="020F0502020204030204" pitchFamily="34" charset="0"/>
              <a:cs typeface="Times New Roman" panose="02020603050405020304" pitchFamily="18" charset="0"/>
            </a:endParaRPr>
          </a:p>
          <a:p>
            <a:endParaRPr lang="en-GB" altLang="en-US" sz="3200" dirty="0">
              <a:latin typeface="+mn-lt"/>
              <a:ea typeface="Calibri" panose="020F0502020204030204" pitchFamily="34" charset="0"/>
              <a:cs typeface="Times New Roman" panose="02020603050405020304" pitchFamily="18" charset="0"/>
            </a:endParaRPr>
          </a:p>
          <a:p>
            <a:endParaRPr lang="en-GB" sz="3000" dirty="0">
              <a:solidFill>
                <a:schemeClr val="tx1">
                  <a:lumMod val="75000"/>
                  <a:lumOff val="25000"/>
                </a:schemeClr>
              </a:solidFill>
            </a:endParaRPr>
          </a:p>
        </p:txBody>
      </p:sp>
      <p:pic>
        <p:nvPicPr>
          <p:cNvPr id="15" name="Picture 14">
            <a:extLst>
              <a:ext uri="{FF2B5EF4-FFF2-40B4-BE49-F238E27FC236}">
                <a16:creationId xmlns:a16="http://schemas.microsoft.com/office/drawing/2014/main" xmlns="" id="{3E74E39B-8388-40EB-B692-DD426F52EE8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9992994" y="211044"/>
            <a:ext cx="1703705" cy="1160789"/>
          </a:xfrm>
          <a:prstGeom prst="rect">
            <a:avLst/>
          </a:prstGeom>
          <a:noFill/>
          <a:ln>
            <a:noFill/>
          </a:ln>
        </p:spPr>
      </p:pic>
    </p:spTree>
    <p:extLst>
      <p:ext uri="{BB962C8B-B14F-4D97-AF65-F5344CB8AC3E}">
        <p14:creationId xmlns:p14="http://schemas.microsoft.com/office/powerpoint/2010/main" val="190172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The right ingredients</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36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8" name="Rounded Rectangle 4">
            <a:extLst>
              <a:ext uri="{FF2B5EF4-FFF2-40B4-BE49-F238E27FC236}">
                <a16:creationId xmlns:a16="http://schemas.microsoft.com/office/drawing/2014/main" xmlns="" id="{01D9DE7A-E0D4-45B0-A821-55F4E12837F9}"/>
              </a:ext>
            </a:extLst>
          </p:cNvPr>
          <p:cNvSpPr/>
          <p:nvPr/>
        </p:nvSpPr>
        <p:spPr>
          <a:xfrm>
            <a:off x="5635487" y="1635646"/>
            <a:ext cx="5984191" cy="4506737"/>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tx1"/>
                </a:solidFill>
              </a:rPr>
              <a:t>To bake a cake, you need to mix in all the right ingredients. If an ingredient is missing, it is no longer a cake.</a:t>
            </a:r>
          </a:p>
          <a:p>
            <a:endParaRPr lang="en-GB" sz="2800" dirty="0">
              <a:solidFill>
                <a:schemeClr val="tx1"/>
              </a:solidFill>
            </a:endParaRPr>
          </a:p>
          <a:p>
            <a:r>
              <a:rPr lang="en-GB" sz="2800" dirty="0">
                <a:solidFill>
                  <a:schemeClr val="tx1"/>
                </a:solidFill>
              </a:rPr>
              <a:t>The same is true for composing a sentence. To be a sentence, it needs to have all the ingredients. If one element is missing, it is no longer a sentence.</a:t>
            </a:r>
          </a:p>
        </p:txBody>
      </p:sp>
      <p:pic>
        <p:nvPicPr>
          <p:cNvPr id="11" name="Picture 10" descr="A piece of chocolate cake on a plate&#10;&#10;Description generated with high confidence">
            <a:extLst>
              <a:ext uri="{FF2B5EF4-FFF2-40B4-BE49-F238E27FC236}">
                <a16:creationId xmlns:a16="http://schemas.microsoft.com/office/drawing/2014/main" xmlns="" id="{57843EA9-6516-4C7D-A16B-6623AB9B83B3}"/>
              </a:ext>
            </a:extLst>
          </p:cNvPr>
          <p:cNvPicPr>
            <a:picLocks noChangeAspect="1"/>
          </p:cNvPicPr>
          <p:nvPr/>
        </p:nvPicPr>
        <p:blipFill>
          <a:blip r:embed="rId4"/>
          <a:stretch>
            <a:fillRect/>
          </a:stretch>
        </p:blipFill>
        <p:spPr>
          <a:xfrm>
            <a:off x="437321" y="1769166"/>
            <a:ext cx="4891487" cy="4303642"/>
          </a:xfrm>
          <a:prstGeom prst="rect">
            <a:avLst/>
          </a:prstGeom>
        </p:spPr>
      </p:pic>
    </p:spTree>
    <p:extLst>
      <p:ext uri="{BB962C8B-B14F-4D97-AF65-F5344CB8AC3E}">
        <p14:creationId xmlns:p14="http://schemas.microsoft.com/office/powerpoint/2010/main" val="251791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Sentence ingredients</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2079" y="133350"/>
            <a:ext cx="1111250" cy="136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8" name="Rounded Rectangle 4">
            <a:extLst>
              <a:ext uri="{FF2B5EF4-FFF2-40B4-BE49-F238E27FC236}">
                <a16:creationId xmlns:a16="http://schemas.microsoft.com/office/drawing/2014/main" xmlns="" id="{01D9DE7A-E0D4-45B0-A821-55F4E12837F9}"/>
              </a:ext>
            </a:extLst>
          </p:cNvPr>
          <p:cNvSpPr/>
          <p:nvPr/>
        </p:nvSpPr>
        <p:spPr>
          <a:xfrm>
            <a:off x="641895" y="1635647"/>
            <a:ext cx="10908209" cy="1556534"/>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500" dirty="0">
                <a:solidFill>
                  <a:schemeClr val="tx1"/>
                </a:solidFill>
              </a:rPr>
              <a:t>Linking words together to express complete thoughts creates sentences. </a:t>
            </a:r>
            <a:r>
              <a:rPr lang="en-US" sz="2500" dirty="0">
                <a:solidFill>
                  <a:srgbClr val="231F20"/>
                </a:solidFill>
              </a:rPr>
              <a:t>A sentence needs a subject and a predicate. It should have a capital letter at the beginning and a punctuation mark at the end, like a full stop (.), a question mark (?) or an exclamation mark (!).</a:t>
            </a:r>
            <a:endParaRPr lang="en-GB" sz="2800" dirty="0">
              <a:solidFill>
                <a:schemeClr val="tx1"/>
              </a:solidFill>
            </a:endParaRPr>
          </a:p>
        </p:txBody>
      </p:sp>
      <p:pic>
        <p:nvPicPr>
          <p:cNvPr id="4" name="Picture 3">
            <a:extLst>
              <a:ext uri="{FF2B5EF4-FFF2-40B4-BE49-F238E27FC236}">
                <a16:creationId xmlns:a16="http://schemas.microsoft.com/office/drawing/2014/main" xmlns="" id="{0404F07B-C491-442B-8E4D-9C019A1DB4EF}"/>
              </a:ext>
            </a:extLst>
          </p:cNvPr>
          <p:cNvPicPr>
            <a:picLocks noChangeAspect="1"/>
          </p:cNvPicPr>
          <p:nvPr/>
        </p:nvPicPr>
        <p:blipFill rotWithShape="1">
          <a:blip r:embed="rId5"/>
          <a:srcRect b="25507"/>
          <a:stretch/>
        </p:blipFill>
        <p:spPr>
          <a:xfrm>
            <a:off x="48270" y="3127154"/>
            <a:ext cx="5811077" cy="3536610"/>
          </a:xfrm>
          <a:prstGeom prst="rect">
            <a:avLst/>
          </a:prstGeom>
        </p:spPr>
      </p:pic>
      <p:sp>
        <p:nvSpPr>
          <p:cNvPr id="5" name="TextBox 4">
            <a:extLst>
              <a:ext uri="{FF2B5EF4-FFF2-40B4-BE49-F238E27FC236}">
                <a16:creationId xmlns:a16="http://schemas.microsoft.com/office/drawing/2014/main" xmlns="" id="{6135D744-B331-4692-ADB4-6131A5175C2E}"/>
              </a:ext>
            </a:extLst>
          </p:cNvPr>
          <p:cNvSpPr txBox="1"/>
          <p:nvPr/>
        </p:nvSpPr>
        <p:spPr>
          <a:xfrm rot="20185821">
            <a:off x="2743257" y="4103445"/>
            <a:ext cx="1412566" cy="584775"/>
          </a:xfrm>
          <a:prstGeom prst="rect">
            <a:avLst/>
          </a:prstGeom>
          <a:noFill/>
        </p:spPr>
        <p:txBody>
          <a:bodyPr wrap="none" rtlCol="0">
            <a:spAutoFit/>
          </a:bodyPr>
          <a:lstStyle/>
          <a:p>
            <a:r>
              <a:rPr lang="en-GB" sz="3200" b="1" dirty="0"/>
              <a:t>subject</a:t>
            </a:r>
          </a:p>
        </p:txBody>
      </p:sp>
      <p:sp>
        <p:nvSpPr>
          <p:cNvPr id="10" name="TextBox 9">
            <a:extLst>
              <a:ext uri="{FF2B5EF4-FFF2-40B4-BE49-F238E27FC236}">
                <a16:creationId xmlns:a16="http://schemas.microsoft.com/office/drawing/2014/main" xmlns="" id="{F9E808DB-FCEA-4D8C-9547-520354BD5CAF}"/>
              </a:ext>
            </a:extLst>
          </p:cNvPr>
          <p:cNvSpPr txBox="1"/>
          <p:nvPr/>
        </p:nvSpPr>
        <p:spPr>
          <a:xfrm rot="1496994">
            <a:off x="525191" y="3786392"/>
            <a:ext cx="1784656" cy="584775"/>
          </a:xfrm>
          <a:prstGeom prst="rect">
            <a:avLst/>
          </a:prstGeom>
          <a:noFill/>
        </p:spPr>
        <p:txBody>
          <a:bodyPr wrap="none" rtlCol="0">
            <a:spAutoFit/>
          </a:bodyPr>
          <a:lstStyle/>
          <a:p>
            <a:r>
              <a:rPr lang="en-GB" sz="3200" b="1" dirty="0"/>
              <a:t>predicate</a:t>
            </a:r>
          </a:p>
        </p:txBody>
      </p:sp>
      <p:sp>
        <p:nvSpPr>
          <p:cNvPr id="11" name="TextBox 10">
            <a:extLst>
              <a:ext uri="{FF2B5EF4-FFF2-40B4-BE49-F238E27FC236}">
                <a16:creationId xmlns:a16="http://schemas.microsoft.com/office/drawing/2014/main" xmlns="" id="{A03F76B9-03B8-4397-9C56-ADDFDD78C79B}"/>
              </a:ext>
            </a:extLst>
          </p:cNvPr>
          <p:cNvSpPr txBox="1"/>
          <p:nvPr/>
        </p:nvSpPr>
        <p:spPr>
          <a:xfrm rot="1879613">
            <a:off x="3046273" y="3501619"/>
            <a:ext cx="2344040" cy="584775"/>
          </a:xfrm>
          <a:prstGeom prst="rect">
            <a:avLst/>
          </a:prstGeom>
          <a:noFill/>
        </p:spPr>
        <p:txBody>
          <a:bodyPr wrap="none" rtlCol="0">
            <a:spAutoFit/>
          </a:bodyPr>
          <a:lstStyle/>
          <a:p>
            <a:r>
              <a:rPr lang="en-GB" sz="3200" b="1" dirty="0"/>
              <a:t>capital letter</a:t>
            </a:r>
          </a:p>
        </p:txBody>
      </p:sp>
      <p:sp>
        <p:nvSpPr>
          <p:cNvPr id="12" name="TextBox 11">
            <a:extLst>
              <a:ext uri="{FF2B5EF4-FFF2-40B4-BE49-F238E27FC236}">
                <a16:creationId xmlns:a16="http://schemas.microsoft.com/office/drawing/2014/main" xmlns="" id="{1975A3FA-6C7F-4409-A26F-7504CAA4C5C3}"/>
              </a:ext>
            </a:extLst>
          </p:cNvPr>
          <p:cNvSpPr txBox="1"/>
          <p:nvPr/>
        </p:nvSpPr>
        <p:spPr>
          <a:xfrm rot="21225977">
            <a:off x="1796149" y="3598410"/>
            <a:ext cx="1802096" cy="584775"/>
          </a:xfrm>
          <a:prstGeom prst="rect">
            <a:avLst/>
          </a:prstGeom>
          <a:noFill/>
        </p:spPr>
        <p:txBody>
          <a:bodyPr wrap="none" rtlCol="0">
            <a:spAutoFit/>
          </a:bodyPr>
          <a:lstStyle/>
          <a:p>
            <a:r>
              <a:rPr lang="en-GB" sz="3200" b="1" dirty="0"/>
              <a:t>end mark</a:t>
            </a:r>
          </a:p>
        </p:txBody>
      </p:sp>
      <p:sp>
        <p:nvSpPr>
          <p:cNvPr id="14" name="TextBox 13">
            <a:extLst>
              <a:ext uri="{FF2B5EF4-FFF2-40B4-BE49-F238E27FC236}">
                <a16:creationId xmlns:a16="http://schemas.microsoft.com/office/drawing/2014/main" xmlns="" id="{18A41623-77CC-40C0-A711-8D0BA0D90C88}"/>
              </a:ext>
            </a:extLst>
          </p:cNvPr>
          <p:cNvSpPr txBox="1"/>
          <p:nvPr/>
        </p:nvSpPr>
        <p:spPr>
          <a:xfrm>
            <a:off x="5452815" y="4395832"/>
            <a:ext cx="6693114" cy="1077218"/>
          </a:xfrm>
          <a:prstGeom prst="rect">
            <a:avLst/>
          </a:prstGeom>
          <a:noFill/>
        </p:spPr>
        <p:txBody>
          <a:bodyPr wrap="none" rtlCol="0">
            <a:spAutoFit/>
          </a:bodyPr>
          <a:lstStyle/>
          <a:p>
            <a:r>
              <a:rPr lang="en-GB" sz="3200" b="1" dirty="0"/>
              <a:t>= a sentence</a:t>
            </a:r>
          </a:p>
          <a:p>
            <a:r>
              <a:rPr lang="en-GB" sz="3200" b="1" dirty="0"/>
              <a:t>The kangaroo jumped across the road.</a:t>
            </a:r>
          </a:p>
        </p:txBody>
      </p:sp>
      <p:sp>
        <p:nvSpPr>
          <p:cNvPr id="9" name="Right Brace 8">
            <a:extLst>
              <a:ext uri="{FF2B5EF4-FFF2-40B4-BE49-F238E27FC236}">
                <a16:creationId xmlns:a16="http://schemas.microsoft.com/office/drawing/2014/main" xmlns="" id="{8E7DBE91-9DCC-46D0-BE3C-8F9CECC357DC}"/>
              </a:ext>
            </a:extLst>
          </p:cNvPr>
          <p:cNvSpPr/>
          <p:nvPr/>
        </p:nvSpPr>
        <p:spPr>
          <a:xfrm rot="16200000" flipH="1" flipV="1">
            <a:off x="8442541" y="2401501"/>
            <a:ext cx="698177" cy="6544920"/>
          </a:xfrm>
          <a:prstGeom prst="rightBrace">
            <a:avLst/>
          </a:prstGeom>
          <a:noFill/>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5" name="TextBox 14">
            <a:extLst>
              <a:ext uri="{FF2B5EF4-FFF2-40B4-BE49-F238E27FC236}">
                <a16:creationId xmlns:a16="http://schemas.microsoft.com/office/drawing/2014/main" xmlns="" id="{A6154F66-6190-48DA-9589-A158CB898E71}"/>
              </a:ext>
            </a:extLst>
          </p:cNvPr>
          <p:cNvSpPr txBox="1"/>
          <p:nvPr/>
        </p:nvSpPr>
        <p:spPr>
          <a:xfrm>
            <a:off x="6158846" y="6214499"/>
            <a:ext cx="5486823" cy="584775"/>
          </a:xfrm>
          <a:prstGeom prst="rect">
            <a:avLst/>
          </a:prstGeom>
          <a:noFill/>
        </p:spPr>
        <p:txBody>
          <a:bodyPr wrap="none" rtlCol="0">
            <a:spAutoFit/>
          </a:bodyPr>
          <a:lstStyle/>
          <a:p>
            <a:r>
              <a:rPr lang="en-GB" sz="3200" b="1" dirty="0"/>
              <a:t>Expresses a complete thought.</a:t>
            </a:r>
          </a:p>
        </p:txBody>
      </p:sp>
    </p:spTree>
    <p:extLst>
      <p:ext uri="{BB962C8B-B14F-4D97-AF65-F5344CB8AC3E}">
        <p14:creationId xmlns:p14="http://schemas.microsoft.com/office/powerpoint/2010/main" val="1077265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Identify the sentences</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73946"/>
            <a:ext cx="1111250" cy="139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15" name="Title 1">
            <a:extLst>
              <a:ext uri="{FF2B5EF4-FFF2-40B4-BE49-F238E27FC236}">
                <a16:creationId xmlns:a16="http://schemas.microsoft.com/office/drawing/2014/main" xmlns="" id="{B5370C19-FF09-4632-963A-EE7A00C6DC45}"/>
              </a:ext>
            </a:extLst>
          </p:cNvPr>
          <p:cNvSpPr txBox="1">
            <a:spLocks/>
          </p:cNvSpPr>
          <p:nvPr/>
        </p:nvSpPr>
        <p:spPr>
          <a:xfrm>
            <a:off x="513130" y="1816416"/>
            <a:ext cx="10604938" cy="517329"/>
          </a:xfrm>
          <a:prstGeom prst="roundRect">
            <a:avLst/>
          </a:prstGeom>
          <a:solidFill>
            <a:schemeClr val="accent6">
              <a:lumMod val="20000"/>
              <a:lumOff val="80000"/>
            </a:schemeClr>
          </a:solidFill>
          <a:ln>
            <a:solidFill>
              <a:schemeClr val="accent1"/>
            </a:solidFill>
          </a:ln>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mn-lt"/>
              </a:rPr>
              <a:t>Tip: Look for each sentence ingredient. If any are missing, it is not a sentence.</a:t>
            </a:r>
          </a:p>
        </p:txBody>
      </p:sp>
      <p:graphicFrame>
        <p:nvGraphicFramePr>
          <p:cNvPr id="3" name="Table 2">
            <a:extLst>
              <a:ext uri="{FF2B5EF4-FFF2-40B4-BE49-F238E27FC236}">
                <a16:creationId xmlns:a16="http://schemas.microsoft.com/office/drawing/2014/main" xmlns="" id="{5D3A2DFA-078E-4279-96F1-2286D40F51DB}"/>
              </a:ext>
            </a:extLst>
          </p:cNvPr>
          <p:cNvGraphicFramePr>
            <a:graphicFrameLocks noGrp="1"/>
          </p:cNvGraphicFramePr>
          <p:nvPr>
            <p:extLst>
              <p:ext uri="{D42A27DB-BD31-4B8C-83A1-F6EECF244321}">
                <p14:modId xmlns:p14="http://schemas.microsoft.com/office/powerpoint/2010/main" val="1584167151"/>
              </p:ext>
            </p:extLst>
          </p:nvPr>
        </p:nvGraphicFramePr>
        <p:xfrm>
          <a:off x="222079" y="2687319"/>
          <a:ext cx="11172498" cy="2956736"/>
        </p:xfrm>
        <a:graphic>
          <a:graphicData uri="http://schemas.openxmlformats.org/drawingml/2006/table">
            <a:tbl>
              <a:tblPr firstRow="1" bandRow="1">
                <a:tableStyleId>{5940675A-B579-460E-94D1-54222C63F5DA}</a:tableStyleId>
              </a:tblPr>
              <a:tblGrid>
                <a:gridCol w="5506059">
                  <a:extLst>
                    <a:ext uri="{9D8B030D-6E8A-4147-A177-3AD203B41FA5}">
                      <a16:colId xmlns:a16="http://schemas.microsoft.com/office/drawing/2014/main" xmlns="" val="1254460887"/>
                    </a:ext>
                  </a:extLst>
                </a:gridCol>
                <a:gridCol w="977462">
                  <a:extLst>
                    <a:ext uri="{9D8B030D-6E8A-4147-A177-3AD203B41FA5}">
                      <a16:colId xmlns:a16="http://schemas.microsoft.com/office/drawing/2014/main" xmlns="" val="3448642127"/>
                    </a:ext>
                  </a:extLst>
                </a:gridCol>
                <a:gridCol w="4688977">
                  <a:extLst>
                    <a:ext uri="{9D8B030D-6E8A-4147-A177-3AD203B41FA5}">
                      <a16:colId xmlns:a16="http://schemas.microsoft.com/office/drawing/2014/main" xmlns="" val="302763215"/>
                    </a:ext>
                  </a:extLst>
                </a:gridCol>
              </a:tblGrid>
              <a:tr h="739184">
                <a:tc>
                  <a:txBody>
                    <a:bodyPr/>
                    <a:lstStyle/>
                    <a:p>
                      <a:pPr algn="ctr"/>
                      <a:r>
                        <a:rPr lang="en-GB" sz="2800" dirty="0"/>
                        <a:t>They found a baby bird.</a:t>
                      </a:r>
                    </a:p>
                  </a:txBody>
                  <a:tcPr/>
                </a:tc>
                <a:tc>
                  <a:txBody>
                    <a:bodyPr/>
                    <a:lstStyle/>
                    <a:p>
                      <a:endParaRPr lang="en-GB" dirty="0"/>
                    </a:p>
                  </a:txBody>
                  <a:tcPr/>
                </a:tc>
                <a:tc>
                  <a:txBody>
                    <a:bodyPr/>
                    <a:lstStyle/>
                    <a:p>
                      <a:r>
                        <a:rPr lang="en-GB" dirty="0"/>
                        <a:t>It has a subject, predicate, expresses a complete thought and is correctly punctuated.</a:t>
                      </a:r>
                    </a:p>
                  </a:txBody>
                  <a:tcPr/>
                </a:tc>
                <a:extLst>
                  <a:ext uri="{0D108BD9-81ED-4DB2-BD59-A6C34878D82A}">
                    <a16:rowId xmlns:a16="http://schemas.microsoft.com/office/drawing/2014/main" xmlns="" val="3069954962"/>
                  </a:ext>
                </a:extLst>
              </a:tr>
              <a:tr h="739184">
                <a:tc>
                  <a:txBody>
                    <a:bodyPr/>
                    <a:lstStyle/>
                    <a:p>
                      <a:pPr algn="ctr"/>
                      <a:r>
                        <a:rPr lang="en-GB" sz="2800" dirty="0"/>
                        <a:t>Strange, little creatures outside.</a:t>
                      </a:r>
                    </a:p>
                  </a:txBody>
                  <a:tcPr/>
                </a:tc>
                <a:tc>
                  <a:txBody>
                    <a:bodyPr/>
                    <a:lstStyle/>
                    <a:p>
                      <a:endParaRPr lang="en-GB" dirty="0"/>
                    </a:p>
                  </a:txBody>
                  <a:tcPr/>
                </a:tc>
                <a:tc>
                  <a:txBody>
                    <a:bodyPr/>
                    <a:lstStyle/>
                    <a:p>
                      <a:r>
                        <a:rPr lang="en-GB" dirty="0"/>
                        <a:t>There is no predicate (verb).</a:t>
                      </a:r>
                    </a:p>
                  </a:txBody>
                  <a:tcPr/>
                </a:tc>
                <a:extLst>
                  <a:ext uri="{0D108BD9-81ED-4DB2-BD59-A6C34878D82A}">
                    <a16:rowId xmlns:a16="http://schemas.microsoft.com/office/drawing/2014/main" xmlns="" val="3774907375"/>
                  </a:ext>
                </a:extLst>
              </a:tr>
              <a:tr h="739184">
                <a:tc>
                  <a:txBody>
                    <a:bodyPr/>
                    <a:lstStyle/>
                    <a:p>
                      <a:pPr algn="ctr"/>
                      <a:r>
                        <a:rPr lang="en-GB" sz="2800" dirty="0"/>
                        <a:t>There are no pens in the pot</a:t>
                      </a:r>
                    </a:p>
                  </a:txBody>
                  <a:tcPr/>
                </a:tc>
                <a:tc>
                  <a:txBody>
                    <a:bodyPr/>
                    <a:lstStyle/>
                    <a:p>
                      <a:endParaRPr lang="en-GB" dirty="0"/>
                    </a:p>
                  </a:txBody>
                  <a:tcPr/>
                </a:tc>
                <a:tc>
                  <a:txBody>
                    <a:bodyPr/>
                    <a:lstStyle/>
                    <a:p>
                      <a:r>
                        <a:rPr lang="en-GB" dirty="0"/>
                        <a:t>This is missing a punctuation mark.</a:t>
                      </a:r>
                    </a:p>
                  </a:txBody>
                  <a:tcPr/>
                </a:tc>
                <a:extLst>
                  <a:ext uri="{0D108BD9-81ED-4DB2-BD59-A6C34878D82A}">
                    <a16:rowId xmlns:a16="http://schemas.microsoft.com/office/drawing/2014/main" xmlns="" val="2569564589"/>
                  </a:ext>
                </a:extLst>
              </a:tr>
              <a:tr h="739184">
                <a:tc>
                  <a:txBody>
                    <a:bodyPr/>
                    <a:lstStyle/>
                    <a:p>
                      <a:pPr algn="ctr"/>
                      <a:r>
                        <a:rPr lang="en-GB" sz="2800" dirty="0"/>
                        <a:t>Sausage is down tree sit.</a:t>
                      </a:r>
                    </a:p>
                  </a:txBody>
                  <a:tcPr/>
                </a:tc>
                <a:tc>
                  <a:txBody>
                    <a:bodyPr/>
                    <a:lstStyle/>
                    <a:p>
                      <a:endParaRPr lang="en-GB" dirty="0"/>
                    </a:p>
                  </a:txBody>
                  <a:tcPr/>
                </a:tc>
                <a:tc>
                  <a:txBody>
                    <a:bodyPr/>
                    <a:lstStyle/>
                    <a:p>
                      <a:r>
                        <a:rPr lang="en-GB" dirty="0"/>
                        <a:t>This does not express a complete thought, it does not make sense.</a:t>
                      </a:r>
                    </a:p>
                  </a:txBody>
                  <a:tcPr/>
                </a:tc>
                <a:extLst>
                  <a:ext uri="{0D108BD9-81ED-4DB2-BD59-A6C34878D82A}">
                    <a16:rowId xmlns:a16="http://schemas.microsoft.com/office/drawing/2014/main" xmlns="" val="4226273092"/>
                  </a:ext>
                </a:extLst>
              </a:tr>
            </a:tbl>
          </a:graphicData>
        </a:graphic>
      </p:graphicFrame>
      <p:pic>
        <p:nvPicPr>
          <p:cNvPr id="9" name="Picture 8" descr="A close up of a logo&#10;&#10;Description generated with very high confidence">
            <a:extLst>
              <a:ext uri="{FF2B5EF4-FFF2-40B4-BE49-F238E27FC236}">
                <a16:creationId xmlns:a16="http://schemas.microsoft.com/office/drawing/2014/main" xmlns="" id="{C3F83CC1-1490-4D5C-BF5D-AA5BCEE50E2F}"/>
              </a:ext>
            </a:extLst>
          </p:cNvPr>
          <p:cNvPicPr>
            <a:picLocks noChangeAspect="1"/>
          </p:cNvPicPr>
          <p:nvPr/>
        </p:nvPicPr>
        <p:blipFill>
          <a:blip r:embed="rId4"/>
          <a:stretch>
            <a:fillRect/>
          </a:stretch>
        </p:blipFill>
        <p:spPr>
          <a:xfrm>
            <a:off x="5896304" y="3429000"/>
            <a:ext cx="737879" cy="737879"/>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xmlns="" id="{9529B1A2-64AC-412B-910D-B0AAD6E25904}"/>
              </a:ext>
            </a:extLst>
          </p:cNvPr>
          <p:cNvPicPr>
            <a:picLocks noChangeAspect="1"/>
          </p:cNvPicPr>
          <p:nvPr/>
        </p:nvPicPr>
        <p:blipFill>
          <a:blip r:embed="rId4"/>
          <a:stretch>
            <a:fillRect/>
          </a:stretch>
        </p:blipFill>
        <p:spPr>
          <a:xfrm>
            <a:off x="5896303" y="4178442"/>
            <a:ext cx="737879" cy="737879"/>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475DC9DF-41D8-4FB3-8FD3-BB59BB0D49F7}"/>
              </a:ext>
            </a:extLst>
          </p:cNvPr>
          <p:cNvPicPr>
            <a:picLocks noChangeAspect="1"/>
          </p:cNvPicPr>
          <p:nvPr/>
        </p:nvPicPr>
        <p:blipFill>
          <a:blip r:embed="rId4"/>
          <a:stretch>
            <a:fillRect/>
          </a:stretch>
        </p:blipFill>
        <p:spPr>
          <a:xfrm>
            <a:off x="5896304" y="4927884"/>
            <a:ext cx="737879" cy="737879"/>
          </a:xfrm>
          <a:prstGeom prst="rect">
            <a:avLst/>
          </a:prstGeom>
        </p:spPr>
      </p:pic>
      <p:pic>
        <p:nvPicPr>
          <p:cNvPr id="18" name="Picture 17">
            <a:extLst>
              <a:ext uri="{FF2B5EF4-FFF2-40B4-BE49-F238E27FC236}">
                <a16:creationId xmlns:a16="http://schemas.microsoft.com/office/drawing/2014/main" xmlns="" id="{114B4554-4786-4FCB-83DA-F014E00785C7}"/>
              </a:ext>
            </a:extLst>
          </p:cNvPr>
          <p:cNvPicPr>
            <a:picLocks noChangeAspect="1"/>
          </p:cNvPicPr>
          <p:nvPr/>
        </p:nvPicPr>
        <p:blipFill>
          <a:blip r:embed="rId5"/>
          <a:stretch>
            <a:fillRect/>
          </a:stretch>
        </p:blipFill>
        <p:spPr>
          <a:xfrm>
            <a:off x="5951439" y="2746854"/>
            <a:ext cx="627606" cy="627606"/>
          </a:xfrm>
          <a:prstGeom prst="rect">
            <a:avLst/>
          </a:prstGeom>
        </p:spPr>
      </p:pic>
      <p:sp>
        <p:nvSpPr>
          <p:cNvPr id="19" name="Rectangle 18">
            <a:extLst>
              <a:ext uri="{FF2B5EF4-FFF2-40B4-BE49-F238E27FC236}">
                <a16:creationId xmlns:a16="http://schemas.microsoft.com/office/drawing/2014/main" xmlns="" id="{2D544635-DBDE-4021-849D-8ADCB6AFF750}"/>
              </a:ext>
            </a:extLst>
          </p:cNvPr>
          <p:cNvSpPr/>
          <p:nvPr/>
        </p:nvSpPr>
        <p:spPr>
          <a:xfrm>
            <a:off x="6726621" y="2687319"/>
            <a:ext cx="4667956" cy="297844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19887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Practise</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graphicFrame>
        <p:nvGraphicFramePr>
          <p:cNvPr id="10" name="Table 9">
            <a:extLst>
              <a:ext uri="{FF2B5EF4-FFF2-40B4-BE49-F238E27FC236}">
                <a16:creationId xmlns:a16="http://schemas.microsoft.com/office/drawing/2014/main" xmlns="" id="{6ADA7DD0-28F3-4988-8996-87C73DCBBD93}"/>
              </a:ext>
            </a:extLst>
          </p:cNvPr>
          <p:cNvGraphicFramePr>
            <a:graphicFrameLocks noGrp="1"/>
          </p:cNvGraphicFramePr>
          <p:nvPr>
            <p:extLst>
              <p:ext uri="{D42A27DB-BD31-4B8C-83A1-F6EECF244321}">
                <p14:modId xmlns:p14="http://schemas.microsoft.com/office/powerpoint/2010/main" val="4270137424"/>
              </p:ext>
            </p:extLst>
          </p:nvPr>
        </p:nvGraphicFramePr>
        <p:xfrm>
          <a:off x="1841266" y="2359750"/>
          <a:ext cx="8083827" cy="3162432"/>
        </p:xfrm>
        <a:graphic>
          <a:graphicData uri="http://schemas.openxmlformats.org/drawingml/2006/table">
            <a:tbl>
              <a:tblPr firstRow="1" bandRow="1">
                <a:tableStyleId>{5940675A-B579-460E-94D1-54222C63F5DA}</a:tableStyleId>
              </a:tblPr>
              <a:tblGrid>
                <a:gridCol w="6736245">
                  <a:extLst>
                    <a:ext uri="{9D8B030D-6E8A-4147-A177-3AD203B41FA5}">
                      <a16:colId xmlns:a16="http://schemas.microsoft.com/office/drawing/2014/main" xmlns="" val="1254460887"/>
                    </a:ext>
                  </a:extLst>
                </a:gridCol>
                <a:gridCol w="1347582">
                  <a:extLst>
                    <a:ext uri="{9D8B030D-6E8A-4147-A177-3AD203B41FA5}">
                      <a16:colId xmlns:a16="http://schemas.microsoft.com/office/drawing/2014/main" xmlns="" val="3680822104"/>
                    </a:ext>
                  </a:extLst>
                </a:gridCol>
              </a:tblGrid>
              <a:tr h="739184">
                <a:tc>
                  <a:txBody>
                    <a:bodyPr/>
                    <a:lstStyle/>
                    <a:p>
                      <a:pPr algn="ctr"/>
                      <a:r>
                        <a:rPr lang="en-GB" sz="2800" dirty="0"/>
                        <a:t>Horses neigh.</a:t>
                      </a:r>
                    </a:p>
                  </a:txBody>
                  <a:tcPr/>
                </a:tc>
                <a:tc>
                  <a:txBody>
                    <a:bodyPr/>
                    <a:lstStyle/>
                    <a:p>
                      <a:pPr algn="ctr"/>
                      <a:endParaRPr lang="en-GB" sz="2800" dirty="0"/>
                    </a:p>
                  </a:txBody>
                  <a:tcPr/>
                </a:tc>
                <a:extLst>
                  <a:ext uri="{0D108BD9-81ED-4DB2-BD59-A6C34878D82A}">
                    <a16:rowId xmlns:a16="http://schemas.microsoft.com/office/drawing/2014/main" xmlns="" val="3069954962"/>
                  </a:ext>
                </a:extLst>
              </a:tr>
              <a:tr h="739184">
                <a:tc>
                  <a:txBody>
                    <a:bodyPr/>
                    <a:lstStyle/>
                    <a:p>
                      <a:pPr algn="ctr"/>
                      <a:r>
                        <a:rPr lang="en-GB" sz="2800" dirty="0"/>
                        <a:t>A school of fish always together.</a:t>
                      </a:r>
                    </a:p>
                  </a:txBody>
                  <a:tcPr/>
                </a:tc>
                <a:tc>
                  <a:txBody>
                    <a:bodyPr/>
                    <a:lstStyle/>
                    <a:p>
                      <a:pPr algn="ctr"/>
                      <a:endParaRPr lang="en-GB" sz="2800" dirty="0"/>
                    </a:p>
                  </a:txBody>
                  <a:tcPr/>
                </a:tc>
                <a:extLst>
                  <a:ext uri="{0D108BD9-81ED-4DB2-BD59-A6C34878D82A}">
                    <a16:rowId xmlns:a16="http://schemas.microsoft.com/office/drawing/2014/main" xmlns="" val="3774907375"/>
                  </a:ext>
                </a:extLst>
              </a:tr>
              <a:tr h="739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800" dirty="0"/>
                        <a:t>Becky cannot fish if she does not get up early.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p>
                  </a:txBody>
                  <a:tcPr/>
                </a:tc>
                <a:extLst>
                  <a:ext uri="{0D108BD9-81ED-4DB2-BD59-A6C34878D82A}">
                    <a16:rowId xmlns:a16="http://schemas.microsoft.com/office/drawing/2014/main" xmlns="" val="2569564589"/>
                  </a:ext>
                </a:extLst>
              </a:tr>
              <a:tr h="739184">
                <a:tc>
                  <a:txBody>
                    <a:bodyPr/>
                    <a:lstStyle/>
                    <a:p>
                      <a:pPr algn="ctr"/>
                      <a:r>
                        <a:rPr lang="en-GB" sz="2800" dirty="0"/>
                        <a:t>Who is the most popular singer</a:t>
                      </a:r>
                    </a:p>
                  </a:txBody>
                  <a:tcPr/>
                </a:tc>
                <a:tc>
                  <a:txBody>
                    <a:bodyPr/>
                    <a:lstStyle/>
                    <a:p>
                      <a:pPr algn="ctr"/>
                      <a:endParaRPr lang="en-GB" sz="2800" dirty="0"/>
                    </a:p>
                  </a:txBody>
                  <a:tcPr/>
                </a:tc>
                <a:extLst>
                  <a:ext uri="{0D108BD9-81ED-4DB2-BD59-A6C34878D82A}">
                    <a16:rowId xmlns:a16="http://schemas.microsoft.com/office/drawing/2014/main" xmlns="" val="4226273092"/>
                  </a:ext>
                </a:extLst>
              </a:tr>
            </a:tbl>
          </a:graphicData>
        </a:graphic>
      </p:graphicFrame>
      <p:sp>
        <p:nvSpPr>
          <p:cNvPr id="11" name="Title 1">
            <a:extLst>
              <a:ext uri="{FF2B5EF4-FFF2-40B4-BE49-F238E27FC236}">
                <a16:creationId xmlns:a16="http://schemas.microsoft.com/office/drawing/2014/main" xmlns="" id="{9B7B6C63-F374-4BD4-A4B3-587FCE17E122}"/>
              </a:ext>
            </a:extLst>
          </p:cNvPr>
          <p:cNvSpPr txBox="1">
            <a:spLocks/>
          </p:cNvSpPr>
          <p:nvPr/>
        </p:nvSpPr>
        <p:spPr>
          <a:xfrm>
            <a:off x="2855843" y="1681493"/>
            <a:ext cx="6480314" cy="517329"/>
          </a:xfrm>
          <a:prstGeom prst="roundRect">
            <a:avLst/>
          </a:prstGeom>
          <a:solidFill>
            <a:schemeClr val="accent6">
              <a:lumMod val="20000"/>
              <a:lumOff val="80000"/>
            </a:schemeClr>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mn-lt"/>
              </a:rPr>
              <a:t>Identify the sentences in this list below.</a:t>
            </a:r>
          </a:p>
        </p:txBody>
      </p:sp>
      <p:sp>
        <p:nvSpPr>
          <p:cNvPr id="12" name="Title 1">
            <a:extLst>
              <a:ext uri="{FF2B5EF4-FFF2-40B4-BE49-F238E27FC236}">
                <a16:creationId xmlns:a16="http://schemas.microsoft.com/office/drawing/2014/main" xmlns="" id="{A53212B5-736C-4877-AC6E-77F9319FC3D8}"/>
              </a:ext>
            </a:extLst>
          </p:cNvPr>
          <p:cNvSpPr txBox="1">
            <a:spLocks/>
          </p:cNvSpPr>
          <p:nvPr/>
        </p:nvSpPr>
        <p:spPr>
          <a:xfrm>
            <a:off x="222079" y="5683111"/>
            <a:ext cx="11645243" cy="903156"/>
          </a:xfrm>
          <a:prstGeom prst="roundRect">
            <a:avLst/>
          </a:prstGeom>
          <a:solidFill>
            <a:schemeClr val="accent6">
              <a:lumMod val="20000"/>
              <a:lumOff val="80000"/>
            </a:schemeClr>
          </a:solidFill>
          <a:ln>
            <a:solidFill>
              <a:schemeClr val="accent1"/>
            </a:solidFill>
          </a:ln>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a:latin typeface="+mn-lt"/>
              </a:rPr>
              <a:t>Challenge: What changes need to be made to turn the incomplete sentences into complete sentences?</a:t>
            </a:r>
          </a:p>
        </p:txBody>
      </p:sp>
      <p:pic>
        <p:nvPicPr>
          <p:cNvPr id="14" name="Picture 13" descr="A close up of a logo&#10;&#10;Description generated with very high confidence">
            <a:extLst>
              <a:ext uri="{FF2B5EF4-FFF2-40B4-BE49-F238E27FC236}">
                <a16:creationId xmlns:a16="http://schemas.microsoft.com/office/drawing/2014/main" xmlns="" id="{EBA443CC-7169-4277-AEA0-6FB9AD771A67}"/>
              </a:ext>
            </a:extLst>
          </p:cNvPr>
          <p:cNvPicPr>
            <a:picLocks noChangeAspect="1"/>
          </p:cNvPicPr>
          <p:nvPr/>
        </p:nvPicPr>
        <p:blipFill>
          <a:blip r:embed="rId4"/>
          <a:stretch>
            <a:fillRect/>
          </a:stretch>
        </p:blipFill>
        <p:spPr>
          <a:xfrm>
            <a:off x="8870858" y="3067584"/>
            <a:ext cx="737879" cy="737879"/>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xmlns="" id="{1FFBC8E4-F606-4C73-A453-3B1E7CEF4DB2}"/>
              </a:ext>
            </a:extLst>
          </p:cNvPr>
          <p:cNvPicPr>
            <a:picLocks noChangeAspect="1"/>
          </p:cNvPicPr>
          <p:nvPr/>
        </p:nvPicPr>
        <p:blipFill>
          <a:blip r:embed="rId4"/>
          <a:stretch>
            <a:fillRect/>
          </a:stretch>
        </p:blipFill>
        <p:spPr>
          <a:xfrm>
            <a:off x="8834347" y="4784153"/>
            <a:ext cx="737879" cy="737879"/>
          </a:xfrm>
          <a:prstGeom prst="rect">
            <a:avLst/>
          </a:prstGeom>
        </p:spPr>
      </p:pic>
      <p:pic>
        <p:nvPicPr>
          <p:cNvPr id="17" name="Picture 16">
            <a:extLst>
              <a:ext uri="{FF2B5EF4-FFF2-40B4-BE49-F238E27FC236}">
                <a16:creationId xmlns:a16="http://schemas.microsoft.com/office/drawing/2014/main" xmlns="" id="{F73A9E1C-04A5-4699-84B2-9EABB9827A67}"/>
              </a:ext>
            </a:extLst>
          </p:cNvPr>
          <p:cNvPicPr>
            <a:picLocks noChangeAspect="1"/>
          </p:cNvPicPr>
          <p:nvPr/>
        </p:nvPicPr>
        <p:blipFill>
          <a:blip r:embed="rId5"/>
          <a:stretch>
            <a:fillRect/>
          </a:stretch>
        </p:blipFill>
        <p:spPr>
          <a:xfrm>
            <a:off x="8925993" y="2385438"/>
            <a:ext cx="627606" cy="627606"/>
          </a:xfrm>
          <a:prstGeom prst="rect">
            <a:avLst/>
          </a:prstGeom>
        </p:spPr>
      </p:pic>
      <p:pic>
        <p:nvPicPr>
          <p:cNvPr id="18" name="Picture 17">
            <a:extLst>
              <a:ext uri="{FF2B5EF4-FFF2-40B4-BE49-F238E27FC236}">
                <a16:creationId xmlns:a16="http://schemas.microsoft.com/office/drawing/2014/main" xmlns="" id="{7F2F51D5-704E-40FF-8999-F5C969759C56}"/>
              </a:ext>
            </a:extLst>
          </p:cNvPr>
          <p:cNvPicPr>
            <a:picLocks noChangeAspect="1"/>
          </p:cNvPicPr>
          <p:nvPr/>
        </p:nvPicPr>
        <p:blipFill>
          <a:blip r:embed="rId5"/>
          <a:stretch>
            <a:fillRect/>
          </a:stretch>
        </p:blipFill>
        <p:spPr>
          <a:xfrm>
            <a:off x="8870858" y="3938862"/>
            <a:ext cx="627606" cy="627606"/>
          </a:xfrm>
          <a:prstGeom prst="rect">
            <a:avLst/>
          </a:prstGeom>
        </p:spPr>
      </p:pic>
    </p:spTree>
    <p:extLst>
      <p:ext uri="{BB962C8B-B14F-4D97-AF65-F5344CB8AC3E}">
        <p14:creationId xmlns:p14="http://schemas.microsoft.com/office/powerpoint/2010/main" val="38629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674452" y="256949"/>
            <a:ext cx="8250641" cy="1116565"/>
          </a:xfrm>
          <a:solidFill>
            <a:srgbClr val="FDFEDA"/>
          </a:solidFill>
          <a:ln>
            <a:solidFill>
              <a:schemeClr val="accent1"/>
            </a:solidFill>
          </a:ln>
        </p:spPr>
        <p:txBody>
          <a:bodyPr/>
          <a:lstStyle/>
          <a:p>
            <a:pPr algn="ctr"/>
            <a:r>
              <a:rPr lang="en-GB" dirty="0">
                <a:latin typeface="+mn-lt"/>
              </a:rPr>
              <a:t>Find the incomplete sentences</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73945"/>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16" name="TextBox 15">
            <a:extLst>
              <a:ext uri="{FF2B5EF4-FFF2-40B4-BE49-F238E27FC236}">
                <a16:creationId xmlns:a16="http://schemas.microsoft.com/office/drawing/2014/main" xmlns="" id="{BC4914F7-7225-45C0-9ACC-96E79B0343BB}"/>
              </a:ext>
            </a:extLst>
          </p:cNvPr>
          <p:cNvSpPr txBox="1"/>
          <p:nvPr/>
        </p:nvSpPr>
        <p:spPr>
          <a:xfrm>
            <a:off x="298227" y="1710256"/>
            <a:ext cx="9511696" cy="5109091"/>
          </a:xfrm>
          <a:prstGeom prst="rect">
            <a:avLst/>
          </a:prstGeom>
          <a:noFill/>
        </p:spPr>
        <p:txBody>
          <a:bodyPr wrap="square" rtlCol="0">
            <a:spAutoFit/>
          </a:bodyPr>
          <a:lstStyle/>
          <a:p>
            <a:endParaRPr lang="en-GB" dirty="0"/>
          </a:p>
          <a:p>
            <a:r>
              <a:rPr lang="en-GB" sz="2800" dirty="0"/>
              <a:t>I am a little red boat and I am travelling down the mighty Amazon River. Behind me, raging rapids down this unknown path. My sails have been shredded by the water. Bravely, I continue my journey through the thick jungle that is either side of me. The shrieking monkeys with long tails from tree to tree. In the grass, there is a slithering, slimy snake Ahead I a cave. Perhaps there is gold buried there. CRASH! I hit a jagged rock and a big hole appears in my side. Slowly and sadly, sink to the bottom. This dark and bumpy river bed now my home forever more. </a:t>
            </a:r>
          </a:p>
          <a:p>
            <a:endParaRPr lang="en-GB" sz="2800" dirty="0"/>
          </a:p>
        </p:txBody>
      </p:sp>
      <p:pic>
        <p:nvPicPr>
          <p:cNvPr id="4" name="Picture 3" descr="A small boat in a body of water&#10;&#10;Description generated with very high confidence">
            <a:extLst>
              <a:ext uri="{FF2B5EF4-FFF2-40B4-BE49-F238E27FC236}">
                <a16:creationId xmlns:a16="http://schemas.microsoft.com/office/drawing/2014/main" xmlns="" id="{DE829672-648A-433B-B50B-4F99595943ED}"/>
              </a:ext>
            </a:extLst>
          </p:cNvPr>
          <p:cNvPicPr>
            <a:picLocks noChangeAspect="1"/>
          </p:cNvPicPr>
          <p:nvPr/>
        </p:nvPicPr>
        <p:blipFill>
          <a:blip r:embed="rId4"/>
          <a:stretch>
            <a:fillRect/>
          </a:stretch>
        </p:blipFill>
        <p:spPr>
          <a:xfrm>
            <a:off x="10004977" y="2536308"/>
            <a:ext cx="2061127" cy="3456988"/>
          </a:xfrm>
          <a:prstGeom prst="rect">
            <a:avLst/>
          </a:prstGeom>
        </p:spPr>
      </p:pic>
    </p:spTree>
    <p:extLst>
      <p:ext uri="{BB962C8B-B14F-4D97-AF65-F5344CB8AC3E}">
        <p14:creationId xmlns:p14="http://schemas.microsoft.com/office/powerpoint/2010/main" val="4071313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79015" y="212725"/>
            <a:ext cx="8250641" cy="1116565"/>
          </a:xfrm>
          <a:solidFill>
            <a:srgbClr val="FDFEDA"/>
          </a:solidFill>
          <a:ln>
            <a:solidFill>
              <a:schemeClr val="accent1"/>
            </a:solidFill>
          </a:ln>
        </p:spPr>
        <p:txBody>
          <a:bodyPr>
            <a:normAutofit/>
          </a:bodyPr>
          <a:lstStyle/>
          <a:p>
            <a:pPr algn="ctr"/>
            <a:r>
              <a:rPr lang="en-GB" dirty="0">
                <a:latin typeface="+mn-lt"/>
              </a:rPr>
              <a:t>Did you find them all?</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11" name="TextBox 10">
            <a:extLst>
              <a:ext uri="{FF2B5EF4-FFF2-40B4-BE49-F238E27FC236}">
                <a16:creationId xmlns:a16="http://schemas.microsoft.com/office/drawing/2014/main" xmlns="" id="{1782A59F-1AA3-4B24-A068-ACEF321B532B}"/>
              </a:ext>
            </a:extLst>
          </p:cNvPr>
          <p:cNvSpPr txBox="1"/>
          <p:nvPr/>
        </p:nvSpPr>
        <p:spPr>
          <a:xfrm>
            <a:off x="298227" y="1710256"/>
            <a:ext cx="9511696" cy="5109091"/>
          </a:xfrm>
          <a:prstGeom prst="rect">
            <a:avLst/>
          </a:prstGeom>
          <a:noFill/>
        </p:spPr>
        <p:txBody>
          <a:bodyPr wrap="square" rtlCol="0">
            <a:spAutoFit/>
          </a:bodyPr>
          <a:lstStyle/>
          <a:p>
            <a:endParaRPr lang="en-GB" dirty="0"/>
          </a:p>
          <a:p>
            <a:r>
              <a:rPr lang="en-GB" sz="2800" dirty="0"/>
              <a:t>I am a little red boat and I am travelling down the mighty Amazon River. </a:t>
            </a:r>
            <a:r>
              <a:rPr lang="en-GB" sz="2800" dirty="0">
                <a:highlight>
                  <a:srgbClr val="FFFF00"/>
                </a:highlight>
              </a:rPr>
              <a:t>Behind me, raging rapids down this unknown path. </a:t>
            </a:r>
            <a:r>
              <a:rPr lang="en-GB" sz="2800" dirty="0"/>
              <a:t>My sails have been shredded by the water. Bravely, I continue my journey through the thick jungle that is either side of me. </a:t>
            </a:r>
            <a:r>
              <a:rPr lang="en-GB" sz="2800" dirty="0">
                <a:highlight>
                  <a:srgbClr val="FFFF00"/>
                </a:highlight>
              </a:rPr>
              <a:t>The shrieking monkeys with long tails from tree to tree. In the grass, there is a slithering, slimy snake Ahead I a cave. </a:t>
            </a:r>
            <a:r>
              <a:rPr lang="en-GB" sz="2800" dirty="0"/>
              <a:t>Perhaps there is gold buried there. CRASH! I hit a jagged rock and a big hole appears in my side. </a:t>
            </a:r>
            <a:r>
              <a:rPr lang="en-GB" sz="2800" dirty="0">
                <a:highlight>
                  <a:srgbClr val="FFFF00"/>
                </a:highlight>
              </a:rPr>
              <a:t>Slowly and sadly, sink to the bottom. </a:t>
            </a:r>
            <a:r>
              <a:rPr lang="en-GB" sz="2800" dirty="0"/>
              <a:t>This dark and bumpy river bed now my home forever more. </a:t>
            </a:r>
          </a:p>
          <a:p>
            <a:endParaRPr lang="en-GB" sz="2800" dirty="0"/>
          </a:p>
        </p:txBody>
      </p:sp>
      <p:pic>
        <p:nvPicPr>
          <p:cNvPr id="12" name="Picture 11" descr="A small boat in a body of water&#10;&#10;Description generated with very high confidence">
            <a:extLst>
              <a:ext uri="{FF2B5EF4-FFF2-40B4-BE49-F238E27FC236}">
                <a16:creationId xmlns:a16="http://schemas.microsoft.com/office/drawing/2014/main" xmlns="" id="{5C3F6094-D385-4D06-A30C-33E914896B7C}"/>
              </a:ext>
            </a:extLst>
          </p:cNvPr>
          <p:cNvPicPr>
            <a:picLocks noChangeAspect="1"/>
          </p:cNvPicPr>
          <p:nvPr/>
        </p:nvPicPr>
        <p:blipFill>
          <a:blip r:embed="rId4"/>
          <a:stretch>
            <a:fillRect/>
          </a:stretch>
        </p:blipFill>
        <p:spPr>
          <a:xfrm>
            <a:off x="10004977" y="2536308"/>
            <a:ext cx="2061127" cy="3456988"/>
          </a:xfrm>
          <a:prstGeom prst="rect">
            <a:avLst/>
          </a:prstGeom>
        </p:spPr>
      </p:pic>
    </p:spTree>
    <p:extLst>
      <p:ext uri="{BB962C8B-B14F-4D97-AF65-F5344CB8AC3E}">
        <p14:creationId xmlns:p14="http://schemas.microsoft.com/office/powerpoint/2010/main" val="810520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879015" y="212725"/>
            <a:ext cx="8250641" cy="1116565"/>
          </a:xfrm>
          <a:solidFill>
            <a:srgbClr val="FDFEDA"/>
          </a:solidFill>
          <a:ln>
            <a:solidFill>
              <a:schemeClr val="accent1"/>
            </a:solidFill>
          </a:ln>
        </p:spPr>
        <p:txBody>
          <a:bodyPr>
            <a:normAutofit/>
          </a:bodyPr>
          <a:lstStyle/>
          <a:p>
            <a:pPr algn="ctr"/>
            <a:r>
              <a:rPr lang="en-GB" dirty="0">
                <a:latin typeface="+mn-lt"/>
              </a:rPr>
              <a:t>One word sentences</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1"/>
            <a:ext cx="1111250" cy="141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sp>
        <p:nvSpPr>
          <p:cNvPr id="11" name="TextBox 10">
            <a:extLst>
              <a:ext uri="{FF2B5EF4-FFF2-40B4-BE49-F238E27FC236}">
                <a16:creationId xmlns:a16="http://schemas.microsoft.com/office/drawing/2014/main" xmlns="" id="{1782A59F-1AA3-4B24-A068-ACEF321B532B}"/>
              </a:ext>
            </a:extLst>
          </p:cNvPr>
          <p:cNvSpPr txBox="1"/>
          <p:nvPr/>
        </p:nvSpPr>
        <p:spPr>
          <a:xfrm>
            <a:off x="298227" y="1710256"/>
            <a:ext cx="9511696" cy="800219"/>
          </a:xfrm>
          <a:prstGeom prst="rect">
            <a:avLst/>
          </a:prstGeom>
          <a:noFill/>
        </p:spPr>
        <p:txBody>
          <a:bodyPr wrap="square" rtlCol="0">
            <a:spAutoFit/>
          </a:bodyPr>
          <a:lstStyle/>
          <a:p>
            <a:endParaRPr lang="en-GB" dirty="0"/>
          </a:p>
          <a:p>
            <a:endParaRPr lang="en-GB" sz="2800" dirty="0"/>
          </a:p>
        </p:txBody>
      </p:sp>
      <p:sp>
        <p:nvSpPr>
          <p:cNvPr id="3" name="TextBox 2">
            <a:extLst>
              <a:ext uri="{FF2B5EF4-FFF2-40B4-BE49-F238E27FC236}">
                <a16:creationId xmlns:a16="http://schemas.microsoft.com/office/drawing/2014/main" xmlns="" id="{7AAADA92-EFCF-41FF-977A-94865D3B5171}"/>
              </a:ext>
            </a:extLst>
          </p:cNvPr>
          <p:cNvSpPr txBox="1"/>
          <p:nvPr/>
        </p:nvSpPr>
        <p:spPr>
          <a:xfrm>
            <a:off x="843169" y="1968874"/>
            <a:ext cx="10505661" cy="1532334"/>
          </a:xfrm>
          <a:prstGeom prst="roundRect">
            <a:avLst/>
          </a:prstGeom>
          <a:solidFill>
            <a:schemeClr val="accent6">
              <a:lumMod val="20000"/>
              <a:lumOff val="80000"/>
            </a:schemeClr>
          </a:solidFill>
          <a:ln>
            <a:solidFill>
              <a:schemeClr val="accent1"/>
            </a:solidFill>
          </a:ln>
        </p:spPr>
        <p:txBody>
          <a:bodyPr wrap="square" rtlCol="0">
            <a:spAutoFit/>
          </a:bodyPr>
          <a:lstStyle/>
          <a:p>
            <a:r>
              <a:rPr lang="en-GB" sz="2800" dirty="0"/>
              <a:t>It is possible to have a one-word sentence as the subject of the sentence is implied and understood. The one word in the sentence must be an imperative verb.</a:t>
            </a:r>
          </a:p>
        </p:txBody>
      </p:sp>
      <p:sp>
        <p:nvSpPr>
          <p:cNvPr id="4" name="Rectangle: Rounded Corners 3">
            <a:extLst>
              <a:ext uri="{FF2B5EF4-FFF2-40B4-BE49-F238E27FC236}">
                <a16:creationId xmlns:a16="http://schemas.microsoft.com/office/drawing/2014/main" xmlns="" id="{1E9A51F8-BAAD-4050-AA9F-B87989B35ADD}"/>
              </a:ext>
            </a:extLst>
          </p:cNvPr>
          <p:cNvSpPr/>
          <p:nvPr/>
        </p:nvSpPr>
        <p:spPr>
          <a:xfrm>
            <a:off x="2305878" y="4096568"/>
            <a:ext cx="6927574" cy="1532334"/>
          </a:xfrm>
          <a:prstGeom prst="roundRect">
            <a:avLst/>
          </a:prstGeom>
          <a:solidFill>
            <a:schemeClr val="accent4">
              <a:lumMod val="20000"/>
              <a:lumOff val="80000"/>
            </a:schemeClr>
          </a:solidFill>
          <a:ln>
            <a:solidFill>
              <a:schemeClr val="accent1"/>
            </a:solidFill>
          </a:ln>
        </p:spPr>
        <p:txBody>
          <a:bodyPr wrap="square">
            <a:spAutoFit/>
          </a:bodyPr>
          <a:lstStyle/>
          <a:p>
            <a:pPr algn="ctr"/>
            <a:r>
              <a:rPr lang="en-GB" sz="2800" dirty="0"/>
              <a:t>Perhaps there is gold buried there. </a:t>
            </a:r>
            <a:r>
              <a:rPr lang="en-GB" sz="2800" dirty="0">
                <a:highlight>
                  <a:srgbClr val="FFFF00"/>
                </a:highlight>
              </a:rPr>
              <a:t>CRASH! </a:t>
            </a:r>
          </a:p>
          <a:p>
            <a:pPr algn="ctr"/>
            <a:endParaRPr lang="en-GB" sz="2800" dirty="0"/>
          </a:p>
          <a:p>
            <a:pPr algn="ctr"/>
            <a:r>
              <a:rPr lang="en-GB" sz="2800" dirty="0"/>
              <a:t>The assumed subject is the boat.</a:t>
            </a:r>
          </a:p>
        </p:txBody>
      </p:sp>
    </p:spTree>
    <p:extLst>
      <p:ext uri="{BB962C8B-B14F-4D97-AF65-F5344CB8AC3E}">
        <p14:creationId xmlns:p14="http://schemas.microsoft.com/office/powerpoint/2010/main" val="3763549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DFB834-FFCA-4D74-BC33-559E75C5C156}"/>
              </a:ext>
            </a:extLst>
          </p:cNvPr>
          <p:cNvSpPr>
            <a:spLocks noGrp="1"/>
          </p:cNvSpPr>
          <p:nvPr>
            <p:ph type="title"/>
          </p:nvPr>
        </p:nvSpPr>
        <p:spPr>
          <a:xfrm>
            <a:off x="1779624" y="212725"/>
            <a:ext cx="8250641" cy="1116565"/>
          </a:xfrm>
          <a:solidFill>
            <a:srgbClr val="FDFEDA"/>
          </a:solidFill>
          <a:ln>
            <a:solidFill>
              <a:schemeClr val="accent1"/>
            </a:solidFill>
          </a:ln>
        </p:spPr>
        <p:txBody>
          <a:bodyPr>
            <a:normAutofit/>
          </a:bodyPr>
          <a:lstStyle/>
          <a:p>
            <a:pPr algn="ctr"/>
            <a:r>
              <a:rPr lang="en-GB" dirty="0">
                <a:latin typeface="+mn-lt"/>
              </a:rPr>
              <a:t>Challenge</a:t>
            </a:r>
          </a:p>
        </p:txBody>
      </p:sp>
      <p:pic>
        <p:nvPicPr>
          <p:cNvPr id="13" name="Picture 12">
            <a:extLst>
              <a:ext uri="{FF2B5EF4-FFF2-40B4-BE49-F238E27FC236}">
                <a16:creationId xmlns:a16="http://schemas.microsoft.com/office/drawing/2014/main" xmlns="" id="{A454AAC1-F064-4470-8651-768B9D2DCCB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079" y="133350"/>
            <a:ext cx="111125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xmlns="" id="{E8D02B3B-85BF-4C82-BC32-8BED0C5336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266216" y="212725"/>
            <a:ext cx="1703705" cy="1160789"/>
          </a:xfrm>
          <a:prstGeom prst="rect">
            <a:avLst/>
          </a:prstGeom>
          <a:noFill/>
          <a:ln>
            <a:noFill/>
          </a:ln>
        </p:spPr>
      </p:pic>
      <p:pic>
        <p:nvPicPr>
          <p:cNvPr id="9" name="Picture 8" descr="A small boat in a body of water&#10;&#10;Description generated with very high confidence">
            <a:extLst>
              <a:ext uri="{FF2B5EF4-FFF2-40B4-BE49-F238E27FC236}">
                <a16:creationId xmlns:a16="http://schemas.microsoft.com/office/drawing/2014/main" xmlns="" id="{9955254B-9125-4DF1-9160-A1880E52F64A}"/>
              </a:ext>
            </a:extLst>
          </p:cNvPr>
          <p:cNvPicPr>
            <a:picLocks noChangeAspect="1"/>
          </p:cNvPicPr>
          <p:nvPr/>
        </p:nvPicPr>
        <p:blipFill>
          <a:blip r:embed="rId4"/>
          <a:stretch>
            <a:fillRect/>
          </a:stretch>
        </p:blipFill>
        <p:spPr>
          <a:xfrm>
            <a:off x="493229" y="2426978"/>
            <a:ext cx="2061127" cy="3456988"/>
          </a:xfrm>
          <a:prstGeom prst="rect">
            <a:avLst/>
          </a:prstGeom>
        </p:spPr>
      </p:pic>
      <p:sp>
        <p:nvSpPr>
          <p:cNvPr id="12" name="Title 1">
            <a:extLst>
              <a:ext uri="{FF2B5EF4-FFF2-40B4-BE49-F238E27FC236}">
                <a16:creationId xmlns:a16="http://schemas.microsoft.com/office/drawing/2014/main" xmlns="" id="{94B0A044-3519-4389-A888-21DB08244EC8}"/>
              </a:ext>
            </a:extLst>
          </p:cNvPr>
          <p:cNvSpPr txBox="1">
            <a:spLocks/>
          </p:cNvSpPr>
          <p:nvPr/>
        </p:nvSpPr>
        <p:spPr>
          <a:xfrm>
            <a:off x="3034853" y="2323684"/>
            <a:ext cx="8395148" cy="3560281"/>
          </a:xfrm>
          <a:prstGeom prst="roundRect">
            <a:avLst/>
          </a:prstGeom>
          <a:solidFill>
            <a:schemeClr val="accent6">
              <a:lumMod val="20000"/>
              <a:lumOff val="80000"/>
            </a:schemeClr>
          </a:solidFill>
          <a:ln>
            <a:solidFill>
              <a:schemeClr val="accent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latin typeface="+mn-lt"/>
              </a:rPr>
              <a:t>Rewrite the highlighted sections as complete sentences.</a:t>
            </a:r>
          </a:p>
        </p:txBody>
      </p:sp>
    </p:spTree>
    <p:extLst>
      <p:ext uri="{BB962C8B-B14F-4D97-AF65-F5344CB8AC3E}">
        <p14:creationId xmlns:p14="http://schemas.microsoft.com/office/powerpoint/2010/main" val="2216722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1330</TotalTime>
  <Words>759</Words>
  <Application>Microsoft Office PowerPoint</Application>
  <PresentationFormat>Custom</PresentationFormat>
  <Paragraphs>53</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The right ingredients</vt:lpstr>
      <vt:lpstr>Sentence ingredients</vt:lpstr>
      <vt:lpstr>Identify the sentences</vt:lpstr>
      <vt:lpstr>Practise</vt:lpstr>
      <vt:lpstr>Find the incomplete sentences</vt:lpstr>
      <vt:lpstr>Did you find them all?</vt:lpstr>
      <vt:lpstr>One word sentences</vt:lpstr>
      <vt:lpstr>Challenge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Nicola Gale</cp:lastModifiedBy>
  <cp:revision>143</cp:revision>
  <dcterms:created xsi:type="dcterms:W3CDTF">2017-03-29T13:14:03Z</dcterms:created>
  <dcterms:modified xsi:type="dcterms:W3CDTF">2020-03-22T15:30:32Z</dcterms:modified>
</cp:coreProperties>
</file>