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14" r:id="rId3"/>
    <p:sldId id="274" r:id="rId4"/>
    <p:sldId id="315" r:id="rId5"/>
    <p:sldId id="258" r:id="rId6"/>
    <p:sldId id="286" r:id="rId7"/>
    <p:sldId id="392" r:id="rId8"/>
    <p:sldId id="407" r:id="rId9"/>
    <p:sldId id="408" r:id="rId10"/>
    <p:sldId id="409" r:id="rId11"/>
    <p:sldId id="261" r:id="rId12"/>
    <p:sldId id="402" r:id="rId13"/>
    <p:sldId id="410" r:id="rId14"/>
    <p:sldId id="393" r:id="rId15"/>
    <p:sldId id="395" r:id="rId16"/>
    <p:sldId id="394" r:id="rId17"/>
    <p:sldId id="400" r:id="rId18"/>
    <p:sldId id="397" r:id="rId19"/>
    <p:sldId id="412" r:id="rId20"/>
    <p:sldId id="411" r:id="rId21"/>
    <p:sldId id="413" r:id="rId22"/>
    <p:sldId id="414" r:id="rId23"/>
    <p:sldId id="404" r:id="rId24"/>
    <p:sldId id="415" r:id="rId25"/>
    <p:sldId id="403" r:id="rId26"/>
    <p:sldId id="396"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D8"/>
    <a:srgbClr val="FDFEDA"/>
    <a:srgbClr val="F7E609"/>
    <a:srgbClr val="FFFF7D"/>
    <a:srgbClr val="CB23CF"/>
    <a:srgbClr val="A81DAB"/>
    <a:srgbClr val="901993"/>
    <a:srgbClr val="841787"/>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3750" autoAdjust="0"/>
  </p:normalViewPr>
  <p:slideViewPr>
    <p:cSldViewPr snapToGrid="0" snapToObjects="1">
      <p:cViewPr>
        <p:scale>
          <a:sx n="76" d="100"/>
          <a:sy n="76" d="100"/>
        </p:scale>
        <p:origin x="-708" y="-4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a Robertson" userId="40240c759480c2fe" providerId="LiveId" clId="{D1A59520-07A3-4A21-9017-A13ABD2003A7}"/>
    <pc:docChg chg="custSel modSld">
      <pc:chgData name="Tasha Robertson" userId="40240c759480c2fe" providerId="LiveId" clId="{D1A59520-07A3-4A21-9017-A13ABD2003A7}" dt="2020-02-25T10:13:09.523" v="85" actId="20577"/>
      <pc:docMkLst>
        <pc:docMk/>
      </pc:docMkLst>
      <pc:sldChg chg="modSp mod">
        <pc:chgData name="Tasha Robertson" userId="40240c759480c2fe" providerId="LiveId" clId="{D1A59520-07A3-4A21-9017-A13ABD2003A7}" dt="2020-02-25T10:08:03.661" v="5" actId="20577"/>
        <pc:sldMkLst>
          <pc:docMk/>
          <pc:sldMk cId="2294557666" sldId="261"/>
        </pc:sldMkLst>
        <pc:spChg chg="mod">
          <ac:chgData name="Tasha Robertson" userId="40240c759480c2fe" providerId="LiveId" clId="{D1A59520-07A3-4A21-9017-A13ABD2003A7}" dt="2020-02-25T10:08:03.661" v="5" actId="20577"/>
          <ac:spMkLst>
            <pc:docMk/>
            <pc:sldMk cId="2294557666" sldId="261"/>
            <ac:spMk id="8" creationId="{680F9AD8-C682-45EE-B56A-0D92DA1F8DF5}"/>
          </ac:spMkLst>
        </pc:spChg>
      </pc:sldChg>
      <pc:sldChg chg="modSp mod">
        <pc:chgData name="Tasha Robertson" userId="40240c759480c2fe" providerId="LiveId" clId="{D1A59520-07A3-4A21-9017-A13ABD2003A7}" dt="2020-02-25T10:05:52.622" v="4" actId="1076"/>
        <pc:sldMkLst>
          <pc:docMk/>
          <pc:sldMk cId="547399423" sldId="286"/>
        </pc:sldMkLst>
        <pc:spChg chg="mod">
          <ac:chgData name="Tasha Robertson" userId="40240c759480c2fe" providerId="LiveId" clId="{D1A59520-07A3-4A21-9017-A13ABD2003A7}" dt="2020-02-25T10:05:52.622" v="4" actId="1076"/>
          <ac:spMkLst>
            <pc:docMk/>
            <pc:sldMk cId="547399423" sldId="286"/>
            <ac:spMk id="4" creationId="{B1839E8E-25AF-41CF-9597-4AD675E75D84}"/>
          </ac:spMkLst>
        </pc:spChg>
      </pc:sldChg>
      <pc:sldChg chg="modSp mod">
        <pc:chgData name="Tasha Robertson" userId="40240c759480c2fe" providerId="LiveId" clId="{D1A59520-07A3-4A21-9017-A13ABD2003A7}" dt="2020-02-25T10:03:08.647" v="2" actId="20577"/>
        <pc:sldMkLst>
          <pc:docMk/>
          <pc:sldMk cId="1037843026" sldId="315"/>
        </pc:sldMkLst>
        <pc:spChg chg="mod">
          <ac:chgData name="Tasha Robertson" userId="40240c759480c2fe" providerId="LiveId" clId="{D1A59520-07A3-4A21-9017-A13ABD2003A7}" dt="2020-02-25T10:03:08.647" v="2" actId="20577"/>
          <ac:spMkLst>
            <pc:docMk/>
            <pc:sldMk cId="1037843026" sldId="315"/>
            <ac:spMk id="18" creationId="{C6987976-FBC2-45F7-BA55-955F2695FDF7}"/>
          </ac:spMkLst>
        </pc:spChg>
      </pc:sldChg>
      <pc:sldChg chg="modSp mod">
        <pc:chgData name="Tasha Robertson" userId="40240c759480c2fe" providerId="LiveId" clId="{D1A59520-07A3-4A21-9017-A13ABD2003A7}" dt="2020-02-25T10:08:47.667" v="6" actId="20577"/>
        <pc:sldMkLst>
          <pc:docMk/>
          <pc:sldMk cId="1182171680" sldId="393"/>
        </pc:sldMkLst>
        <pc:spChg chg="mod">
          <ac:chgData name="Tasha Robertson" userId="40240c759480c2fe" providerId="LiveId" clId="{D1A59520-07A3-4A21-9017-A13ABD2003A7}" dt="2020-02-25T10:08:47.667" v="6" actId="20577"/>
          <ac:spMkLst>
            <pc:docMk/>
            <pc:sldMk cId="1182171680" sldId="393"/>
            <ac:spMk id="8" creationId="{680F9AD8-C682-45EE-B56A-0D92DA1F8DF5}"/>
          </ac:spMkLst>
        </pc:spChg>
      </pc:sldChg>
      <pc:sldChg chg="modSp mod">
        <pc:chgData name="Tasha Robertson" userId="40240c759480c2fe" providerId="LiveId" clId="{D1A59520-07A3-4A21-9017-A13ABD2003A7}" dt="2020-02-25T10:09:13.427" v="14" actId="1036"/>
        <pc:sldMkLst>
          <pc:docMk/>
          <pc:sldMk cId="2719859963" sldId="395"/>
        </pc:sldMkLst>
        <pc:picChg chg="mod">
          <ac:chgData name="Tasha Robertson" userId="40240c759480c2fe" providerId="LiveId" clId="{D1A59520-07A3-4A21-9017-A13ABD2003A7}" dt="2020-02-25T10:09:13.427" v="14" actId="1036"/>
          <ac:picMkLst>
            <pc:docMk/>
            <pc:sldMk cId="2719859963" sldId="395"/>
            <ac:picMk id="5" creationId="{E9CC336D-0220-4E50-96B6-3A44B880E81C}"/>
          </ac:picMkLst>
        </pc:picChg>
      </pc:sldChg>
      <pc:sldChg chg="modSp mod">
        <pc:chgData name="Tasha Robertson" userId="40240c759480c2fe" providerId="LiveId" clId="{D1A59520-07A3-4A21-9017-A13ABD2003A7}" dt="2020-02-25T10:13:09.523" v="85" actId="20577"/>
        <pc:sldMkLst>
          <pc:docMk/>
          <pc:sldMk cId="3486942457" sldId="396"/>
        </pc:sldMkLst>
        <pc:spChg chg="mod">
          <ac:chgData name="Tasha Robertson" userId="40240c759480c2fe" providerId="LiveId" clId="{D1A59520-07A3-4A21-9017-A13ABD2003A7}" dt="2020-02-25T10:13:09.523" v="85" actId="20577"/>
          <ac:spMkLst>
            <pc:docMk/>
            <pc:sldMk cId="3486942457" sldId="396"/>
            <ac:spMk id="15" creationId="{F464FDC2-6B66-4A7E-95F9-8510F3E4C252}"/>
          </ac:spMkLst>
        </pc:spChg>
      </pc:sldChg>
      <pc:sldChg chg="modSp mod">
        <pc:chgData name="Tasha Robertson" userId="40240c759480c2fe" providerId="LiveId" clId="{D1A59520-07A3-4A21-9017-A13ABD2003A7}" dt="2020-02-25T10:09:35.845" v="15" actId="20577"/>
        <pc:sldMkLst>
          <pc:docMk/>
          <pc:sldMk cId="1260508463" sldId="400"/>
        </pc:sldMkLst>
        <pc:spChg chg="mod">
          <ac:chgData name="Tasha Robertson" userId="40240c759480c2fe" providerId="LiveId" clId="{D1A59520-07A3-4A21-9017-A13ABD2003A7}" dt="2020-02-25T10:09:35.845" v="15" actId="20577"/>
          <ac:spMkLst>
            <pc:docMk/>
            <pc:sldMk cId="1260508463" sldId="400"/>
            <ac:spMk id="8" creationId="{C46B3338-5AAF-42F3-8810-497581D41965}"/>
          </ac:spMkLst>
        </pc:spChg>
      </pc:sldChg>
      <pc:sldChg chg="modSp mod">
        <pc:chgData name="Tasha Robertson" userId="40240c759480c2fe" providerId="LiveId" clId="{D1A59520-07A3-4A21-9017-A13ABD2003A7}" dt="2020-02-25T10:12:15.731" v="70" actId="20577"/>
        <pc:sldMkLst>
          <pc:docMk/>
          <pc:sldMk cId="3292815466" sldId="403"/>
        </pc:sldMkLst>
        <pc:spChg chg="mod">
          <ac:chgData name="Tasha Robertson" userId="40240c759480c2fe" providerId="LiveId" clId="{D1A59520-07A3-4A21-9017-A13ABD2003A7}" dt="2020-02-25T10:12:15.731" v="70" actId="20577"/>
          <ac:spMkLst>
            <pc:docMk/>
            <pc:sldMk cId="3292815466" sldId="403"/>
            <ac:spMk id="6" creationId="{DFC03D2A-7ACD-4351-94AF-E0B2274BF145}"/>
          </ac:spMkLst>
        </pc:spChg>
      </pc:sldChg>
      <pc:sldChg chg="modSp mod">
        <pc:chgData name="Tasha Robertson" userId="40240c759480c2fe" providerId="LiveId" clId="{D1A59520-07A3-4A21-9017-A13ABD2003A7}" dt="2020-02-25T10:10:51.715" v="18" actId="20577"/>
        <pc:sldMkLst>
          <pc:docMk/>
          <pc:sldMk cId="2867401730" sldId="411"/>
        </pc:sldMkLst>
        <pc:spChg chg="mod">
          <ac:chgData name="Tasha Robertson" userId="40240c759480c2fe" providerId="LiveId" clId="{D1A59520-07A3-4A21-9017-A13ABD2003A7}" dt="2020-02-25T10:10:51.715" v="18" actId="20577"/>
          <ac:spMkLst>
            <pc:docMk/>
            <pc:sldMk cId="2867401730" sldId="411"/>
            <ac:spMk id="8" creationId="{680F9AD8-C682-45EE-B56A-0D92DA1F8DF5}"/>
          </ac:spMkLst>
        </pc:spChg>
      </pc:sldChg>
      <pc:sldChg chg="modSp mod">
        <pc:chgData name="Tasha Robertson" userId="40240c759480c2fe" providerId="LiveId" clId="{D1A59520-07A3-4A21-9017-A13ABD2003A7}" dt="2020-02-25T10:11:22.974" v="26" actId="1036"/>
        <pc:sldMkLst>
          <pc:docMk/>
          <pc:sldMk cId="2273939359" sldId="414"/>
        </pc:sldMkLst>
        <pc:picChg chg="mod">
          <ac:chgData name="Tasha Robertson" userId="40240c759480c2fe" providerId="LiveId" clId="{D1A59520-07A3-4A21-9017-A13ABD2003A7}" dt="2020-02-25T10:11:22.974" v="26" actId="1036"/>
          <ac:picMkLst>
            <pc:docMk/>
            <pc:sldMk cId="2273939359" sldId="414"/>
            <ac:picMk id="15" creationId="{E81892AE-E6EC-412C-BEB2-52E49E55BA80}"/>
          </ac:picMkLst>
        </pc:picChg>
      </pc:sldChg>
    </pc:docChg>
  </pc:docChgLst>
  <pc:docChgLst>
    <pc:chgData name="Anita Gray" userId="9057e3f5f9c14d13" providerId="LiveId" clId="{72F2781C-FBE7-4FDE-A665-934CC6C41A46}"/>
    <pc:docChg chg="custSel delSld modSld">
      <pc:chgData name="Anita Gray" userId="9057e3f5f9c14d13" providerId="LiveId" clId="{72F2781C-FBE7-4FDE-A665-934CC6C41A46}" dt="2020-02-16T16:22:32.438" v="1" actId="47"/>
      <pc:docMkLst>
        <pc:docMk/>
      </pc:docMkLst>
      <pc:sldChg chg="delSp del">
        <pc:chgData name="Anita Gray" userId="9057e3f5f9c14d13" providerId="LiveId" clId="{72F2781C-FBE7-4FDE-A665-934CC6C41A46}" dt="2020-02-16T16:22:32.438" v="1" actId="47"/>
        <pc:sldMkLst>
          <pc:docMk/>
          <pc:sldMk cId="2689450300" sldId="416"/>
        </pc:sldMkLst>
        <pc:picChg chg="del">
          <ac:chgData name="Anita Gray" userId="9057e3f5f9c14d13" providerId="LiveId" clId="{72F2781C-FBE7-4FDE-A665-934CC6C41A46}" dt="2020-02-16T16:22:28.893" v="0" actId="478"/>
          <ac:picMkLst>
            <pc:docMk/>
            <pc:sldMk cId="2689450300" sldId="416"/>
            <ac:picMk id="2" creationId="{A563E3F3-2290-4FBC-ABC9-7A5EBFA96F7E}"/>
          </ac:picMkLst>
        </pc:picChg>
      </pc:sldChg>
    </pc:docChg>
  </pc:docChgLst>
  <pc:docChgLst>
    <pc:chgData name="Anita Gray" userId="9057e3f5f9c14d13" providerId="LiveId" clId="{898DA178-7397-41E6-B627-51913C4D4049}"/>
    <pc:docChg chg="custSel modSld">
      <pc:chgData name="Anita Gray" userId="9057e3f5f9c14d13" providerId="LiveId" clId="{898DA178-7397-41E6-B627-51913C4D4049}" dt="2020-02-17T14:58:09.878" v="70" actId="6549"/>
      <pc:docMkLst>
        <pc:docMk/>
      </pc:docMkLst>
      <pc:sldChg chg="modSp">
        <pc:chgData name="Anita Gray" userId="9057e3f5f9c14d13" providerId="LiveId" clId="{898DA178-7397-41E6-B627-51913C4D4049}" dt="2020-02-17T14:58:09.878" v="70" actId="6549"/>
        <pc:sldMkLst>
          <pc:docMk/>
          <pc:sldMk cId="1182171680" sldId="393"/>
        </pc:sldMkLst>
        <pc:spChg chg="mod">
          <ac:chgData name="Anita Gray" userId="9057e3f5f9c14d13" providerId="LiveId" clId="{898DA178-7397-41E6-B627-51913C4D4049}" dt="2020-02-17T14:58:09.878" v="70" actId="6549"/>
          <ac:spMkLst>
            <pc:docMk/>
            <pc:sldMk cId="1182171680" sldId="393"/>
            <ac:spMk id="8" creationId="{680F9AD8-C682-45EE-B56A-0D92DA1F8DF5}"/>
          </ac:spMkLst>
        </pc:spChg>
      </pc:sldChg>
      <pc:sldChg chg="modSp">
        <pc:chgData name="Anita Gray" userId="9057e3f5f9c14d13" providerId="LiveId" clId="{898DA178-7397-41E6-B627-51913C4D4049}" dt="2020-02-17T14:57:36.451" v="28" actId="6549"/>
        <pc:sldMkLst>
          <pc:docMk/>
          <pc:sldMk cId="3704417590" sldId="402"/>
        </pc:sldMkLst>
        <pc:spChg chg="mod">
          <ac:chgData name="Anita Gray" userId="9057e3f5f9c14d13" providerId="LiveId" clId="{898DA178-7397-41E6-B627-51913C4D4049}" dt="2020-02-17T14:57:36.451" v="28" actId="6549"/>
          <ac:spMkLst>
            <pc:docMk/>
            <pc:sldMk cId="3704417590" sldId="402"/>
            <ac:spMk id="8" creationId="{38F33A36-C443-4DBD-BE11-E8CBAAA47F71}"/>
          </ac:spMkLst>
        </pc:spChg>
      </pc:sldChg>
      <pc:sldChg chg="modSp">
        <pc:chgData name="Anita Gray" userId="9057e3f5f9c14d13" providerId="LiveId" clId="{898DA178-7397-41E6-B627-51913C4D4049}" dt="2020-02-17T14:54:21.670" v="1" actId="20577"/>
        <pc:sldMkLst>
          <pc:docMk/>
          <pc:sldMk cId="182252495" sldId="407"/>
        </pc:sldMkLst>
        <pc:spChg chg="mod">
          <ac:chgData name="Anita Gray" userId="9057e3f5f9c14d13" providerId="LiveId" clId="{898DA178-7397-41E6-B627-51913C4D4049}" dt="2020-02-17T14:54:21.670" v="1" actId="20577"/>
          <ac:spMkLst>
            <pc:docMk/>
            <pc:sldMk cId="182252495" sldId="407"/>
            <ac:spMk id="8" creationId="{C425F945-CD03-4C0A-BB83-50D8D0E4FCA4}"/>
          </ac:spMkLst>
        </pc:spChg>
      </pc:sldChg>
      <pc:sldChg chg="modSp">
        <pc:chgData name="Anita Gray" userId="9057e3f5f9c14d13" providerId="LiveId" clId="{898DA178-7397-41E6-B627-51913C4D4049}" dt="2020-02-17T14:56:12.562" v="22" actId="20577"/>
        <pc:sldMkLst>
          <pc:docMk/>
          <pc:sldMk cId="673400120" sldId="409"/>
        </pc:sldMkLst>
        <pc:graphicFrameChg chg="mod modGraphic">
          <ac:chgData name="Anita Gray" userId="9057e3f5f9c14d13" providerId="LiveId" clId="{898DA178-7397-41E6-B627-51913C4D4049}" dt="2020-02-17T14:56:12.562" v="22" actId="20577"/>
          <ac:graphicFrameMkLst>
            <pc:docMk/>
            <pc:sldMk cId="673400120" sldId="409"/>
            <ac:graphicFrameMk id="2" creationId="{314FC844-3A10-4814-83C8-A721531C6D1E}"/>
          </ac:graphicFrameMkLst>
        </pc:graphicFrameChg>
      </pc:sldChg>
      <pc:sldChg chg="delSp modSp">
        <pc:chgData name="Anita Gray" userId="9057e3f5f9c14d13" providerId="LiveId" clId="{898DA178-7397-41E6-B627-51913C4D4049}" dt="2020-02-17T14:57:28.781" v="26" actId="6549"/>
        <pc:sldMkLst>
          <pc:docMk/>
          <pc:sldMk cId="2343074872" sldId="410"/>
        </pc:sldMkLst>
        <pc:spChg chg="mod">
          <ac:chgData name="Anita Gray" userId="9057e3f5f9c14d13" providerId="LiveId" clId="{898DA178-7397-41E6-B627-51913C4D4049}" dt="2020-02-17T14:57:28.781" v="26" actId="6549"/>
          <ac:spMkLst>
            <pc:docMk/>
            <pc:sldMk cId="2343074872" sldId="410"/>
            <ac:spMk id="8" creationId="{38F33A36-C443-4DBD-BE11-E8CBAAA47F71}"/>
          </ac:spMkLst>
        </pc:spChg>
        <pc:spChg chg="del">
          <ac:chgData name="Anita Gray" userId="9057e3f5f9c14d13" providerId="LiveId" clId="{898DA178-7397-41E6-B627-51913C4D4049}" dt="2020-02-17T14:57:00.322" v="23" actId="478"/>
          <ac:spMkLst>
            <pc:docMk/>
            <pc:sldMk cId="2343074872" sldId="410"/>
            <ac:spMk id="10" creationId="{476286D9-4EE5-4F31-9128-9AEB5D5C2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12/03/2020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58492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2383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49564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93052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04450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59336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59577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39519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606958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113959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12180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122335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687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2274485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92259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89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1908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7949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59344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28298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968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68116" y="4773323"/>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15531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38863" y="6239435"/>
            <a:ext cx="3783106" cy="338554"/>
          </a:xfrm>
          <a:prstGeom prst="rect">
            <a:avLst/>
          </a:prstGeom>
          <a:noFill/>
        </p:spPr>
        <p:txBody>
          <a:bodyPr wrap="square" rtlCol="0">
            <a:spAutoFit/>
          </a:bodyPr>
          <a:lstStyle/>
          <a:p>
            <a:r>
              <a:rPr lang="en-GB" sz="1600" dirty="0"/>
              <a:t>© Copyright The PiXL Club Limited, 2020</a:t>
            </a:r>
            <a:endParaRPr lang="en-US" sz="1600" dirty="0"/>
          </a:p>
        </p:txBody>
      </p:sp>
      <p:pic>
        <p:nvPicPr>
          <p:cNvPr id="10" name="Picture 9">
            <a:extLst>
              <a:ext uri="{FF2B5EF4-FFF2-40B4-BE49-F238E27FC236}">
                <a16:creationId xmlns:a16="http://schemas.microsoft.com/office/drawing/2014/main" xmlns="" id="{F61F3E41-9D41-664D-8FEC-012C9DB3CC1B}"/>
              </a:ext>
            </a:extLst>
          </p:cNvPr>
          <p:cNvPicPr>
            <a:picLocks noChangeAspect="1"/>
          </p:cNvPicPr>
          <p:nvPr/>
        </p:nvPicPr>
        <p:blipFill>
          <a:blip r:embed="rId3"/>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xmlns="" id="{7B99E886-8FA3-47AA-A500-478849FBC43B}"/>
              </a:ext>
            </a:extLst>
          </p:cNvPr>
          <p:cNvSpPr/>
          <p:nvPr/>
        </p:nvSpPr>
        <p:spPr>
          <a:xfrm>
            <a:off x="1774274" y="2084076"/>
            <a:ext cx="8712284" cy="1867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chemeClr val="tx1"/>
                </a:solidFill>
              </a:rPr>
              <a:t>Writing</a:t>
            </a:r>
          </a:p>
          <a:p>
            <a:pPr algn="ctr"/>
            <a:r>
              <a:rPr lang="en-GB" altLang="en-US" sz="2400" dirty="0">
                <a:solidFill>
                  <a:schemeClr val="tx1"/>
                </a:solidFill>
              </a:rPr>
              <a:t>Y4 W5c. </a:t>
            </a:r>
            <a:r>
              <a:rPr lang="en-US" altLang="en-US" sz="2400" dirty="0">
                <a:solidFill>
                  <a:schemeClr val="tx1"/>
                </a:solidFill>
              </a:rPr>
              <a:t>Basic elements of story structure are present</a:t>
            </a:r>
            <a:endParaRPr lang="en-GB" sz="2400" dirty="0">
              <a:solidFill>
                <a:schemeClr val="tx1"/>
              </a:solidFill>
            </a:endParaRPr>
          </a:p>
        </p:txBody>
      </p:sp>
      <p:pic>
        <p:nvPicPr>
          <p:cNvPr id="9" name="Picture 8">
            <a:extLst>
              <a:ext uri="{FF2B5EF4-FFF2-40B4-BE49-F238E27FC236}">
                <a16:creationId xmlns:a16="http://schemas.microsoft.com/office/drawing/2014/main" xmlns="" id="{240DD236-2F8F-4BB8-BD95-4C479D8975A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C232D43-3351-455F-BAD1-093349C6D7EA}"/>
              </a:ext>
            </a:extLst>
          </p:cNvPr>
          <p:cNvPicPr/>
          <p:nvPr/>
        </p:nvPicPr>
        <p:blipFill>
          <a:blip r:embed="rId3">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Title 1">
            <a:extLst>
              <a:ext uri="{FF2B5EF4-FFF2-40B4-BE49-F238E27FC236}">
                <a16:creationId xmlns:a16="http://schemas.microsoft.com/office/drawing/2014/main" xmlns="" id="{900FC78D-3229-41C1-B881-7817867B4919}"/>
              </a:ext>
            </a:extLst>
          </p:cNvPr>
          <p:cNvSpPr txBox="1">
            <a:spLocks/>
          </p:cNvSpPr>
          <p:nvPr/>
        </p:nvSpPr>
        <p:spPr>
          <a:xfrm>
            <a:off x="1786015" y="190219"/>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2060"/>
                </a:solidFill>
                <a:latin typeface="+mn-lt"/>
              </a:rPr>
              <a:t>Story structure</a:t>
            </a:r>
          </a:p>
        </p:txBody>
      </p:sp>
      <p:pic>
        <p:nvPicPr>
          <p:cNvPr id="8" name="Picture 7">
            <a:extLst>
              <a:ext uri="{FF2B5EF4-FFF2-40B4-BE49-F238E27FC236}">
                <a16:creationId xmlns:a16="http://schemas.microsoft.com/office/drawing/2014/main" xmlns="" id="{1A2DA26C-E088-42E1-9176-B3D13E87F7E7}"/>
              </a:ext>
            </a:extLst>
          </p:cNvPr>
          <p:cNvPicPr>
            <a:picLocks noChangeAspect="1"/>
          </p:cNvPicPr>
          <p:nvPr/>
        </p:nvPicPr>
        <p:blipFill>
          <a:blip r:embed="rId4"/>
          <a:stretch>
            <a:fillRect/>
          </a:stretch>
        </p:blipFill>
        <p:spPr>
          <a:xfrm>
            <a:off x="10575352" y="244896"/>
            <a:ext cx="1468702" cy="970048"/>
          </a:xfrm>
          <a:prstGeom prst="rect">
            <a:avLst/>
          </a:prstGeom>
        </p:spPr>
      </p:pic>
      <p:pic>
        <p:nvPicPr>
          <p:cNvPr id="11" name="Picture 10">
            <a:extLst>
              <a:ext uri="{FF2B5EF4-FFF2-40B4-BE49-F238E27FC236}">
                <a16:creationId xmlns:a16="http://schemas.microsoft.com/office/drawing/2014/main" xmlns="" id="{D2DD7A70-4452-4261-87A6-4E42CE930316}"/>
              </a:ext>
            </a:extLst>
          </p:cNvPr>
          <p:cNvPicPr/>
          <p:nvPr/>
        </p:nvPicPr>
        <p:blipFill>
          <a:blip r:embed="rId3">
            <a:extLst>
              <a:ext uri="{28A0092B-C50C-407E-A947-70E740481C1C}">
                <a14:useLocalDpi xmlns:a14="http://schemas.microsoft.com/office/drawing/2010/main" val="0"/>
              </a:ext>
            </a:extLst>
          </a:blip>
          <a:stretch>
            <a:fillRect/>
          </a:stretch>
        </p:blipFill>
        <p:spPr>
          <a:xfrm>
            <a:off x="231809" y="86736"/>
            <a:ext cx="1003935" cy="1442720"/>
          </a:xfrm>
          <a:prstGeom prst="rect">
            <a:avLst/>
          </a:prstGeom>
        </p:spPr>
      </p:pic>
      <p:sp>
        <p:nvSpPr>
          <p:cNvPr id="22" name="Rectangle: Rounded Corners 21">
            <a:extLst>
              <a:ext uri="{FF2B5EF4-FFF2-40B4-BE49-F238E27FC236}">
                <a16:creationId xmlns:a16="http://schemas.microsoft.com/office/drawing/2014/main" xmlns="" id="{D205F4BD-527C-4E6C-8702-43F7CE8799A5}"/>
              </a:ext>
            </a:extLst>
          </p:cNvPr>
          <p:cNvSpPr/>
          <p:nvPr/>
        </p:nvSpPr>
        <p:spPr>
          <a:xfrm>
            <a:off x="1652426" y="1519980"/>
            <a:ext cx="8887147" cy="71234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Each part has an essential role in making a story complete.</a:t>
            </a:r>
          </a:p>
        </p:txBody>
      </p:sp>
      <p:graphicFrame>
        <p:nvGraphicFramePr>
          <p:cNvPr id="2" name="Table 2">
            <a:extLst>
              <a:ext uri="{FF2B5EF4-FFF2-40B4-BE49-F238E27FC236}">
                <a16:creationId xmlns:a16="http://schemas.microsoft.com/office/drawing/2014/main" xmlns="" id="{314FC844-3A10-4814-83C8-A721531C6D1E}"/>
              </a:ext>
            </a:extLst>
          </p:cNvPr>
          <p:cNvGraphicFramePr>
            <a:graphicFrameLocks noGrp="1"/>
          </p:cNvGraphicFramePr>
          <p:nvPr>
            <p:extLst>
              <p:ext uri="{D42A27DB-BD31-4B8C-83A1-F6EECF244321}">
                <p14:modId xmlns:p14="http://schemas.microsoft.com/office/powerpoint/2010/main" val="4153845425"/>
              </p:ext>
            </p:extLst>
          </p:nvPr>
        </p:nvGraphicFramePr>
        <p:xfrm>
          <a:off x="560383" y="2445517"/>
          <a:ext cx="11071232" cy="4084320"/>
        </p:xfrm>
        <a:graphic>
          <a:graphicData uri="http://schemas.openxmlformats.org/drawingml/2006/table">
            <a:tbl>
              <a:tblPr firstRow="1" bandRow="1">
                <a:tableStyleId>{5940675A-B579-460E-94D1-54222C63F5DA}</a:tableStyleId>
              </a:tblPr>
              <a:tblGrid>
                <a:gridCol w="2018430">
                  <a:extLst>
                    <a:ext uri="{9D8B030D-6E8A-4147-A177-3AD203B41FA5}">
                      <a16:colId xmlns:a16="http://schemas.microsoft.com/office/drawing/2014/main" xmlns="" val="3927766753"/>
                    </a:ext>
                  </a:extLst>
                </a:gridCol>
                <a:gridCol w="9052802">
                  <a:extLst>
                    <a:ext uri="{9D8B030D-6E8A-4147-A177-3AD203B41FA5}">
                      <a16:colId xmlns:a16="http://schemas.microsoft.com/office/drawing/2014/main" xmlns="" val="3022917812"/>
                    </a:ext>
                  </a:extLst>
                </a:gridCol>
              </a:tblGrid>
              <a:tr h="370840">
                <a:tc>
                  <a:txBody>
                    <a:bodyPr/>
                    <a:lstStyle/>
                    <a:p>
                      <a:pPr algn="ctr"/>
                      <a:r>
                        <a:rPr lang="en-GB" sz="2500" dirty="0"/>
                        <a:t>Beginning</a:t>
                      </a:r>
                    </a:p>
                  </a:txBody>
                  <a:tcPr anchor="ctr">
                    <a:solidFill>
                      <a:schemeClr val="accent6">
                        <a:lumMod val="20000"/>
                        <a:lumOff val="80000"/>
                      </a:schemeClr>
                    </a:solidFill>
                  </a:tcPr>
                </a:tc>
                <a:tc>
                  <a:txBody>
                    <a:bodyPr/>
                    <a:lstStyle/>
                    <a:p>
                      <a:r>
                        <a:rPr lang="en-GB" sz="2500" dirty="0"/>
                        <a:t>This part introduces the reader to the characters and sets the scene.</a:t>
                      </a:r>
                    </a:p>
                    <a:p>
                      <a:endParaRPr lang="en-GB" sz="2500" dirty="0"/>
                    </a:p>
                  </a:txBody>
                  <a:tcPr>
                    <a:solidFill>
                      <a:schemeClr val="accent3">
                        <a:lumMod val="20000"/>
                        <a:lumOff val="80000"/>
                      </a:schemeClr>
                    </a:solidFill>
                  </a:tcPr>
                </a:tc>
                <a:extLst>
                  <a:ext uri="{0D108BD9-81ED-4DB2-BD59-A6C34878D82A}">
                    <a16:rowId xmlns:a16="http://schemas.microsoft.com/office/drawing/2014/main" xmlns="" val="3736908488"/>
                  </a:ext>
                </a:extLst>
              </a:tr>
              <a:tr h="370840">
                <a:tc>
                  <a:txBody>
                    <a:bodyPr/>
                    <a:lstStyle/>
                    <a:p>
                      <a:pPr algn="ctr"/>
                      <a:r>
                        <a:rPr lang="en-GB" sz="2500" dirty="0"/>
                        <a:t>Middle</a:t>
                      </a:r>
                    </a:p>
                  </a:txBody>
                  <a:tcPr anchor="ctr">
                    <a:solidFill>
                      <a:schemeClr val="accent6">
                        <a:lumMod val="20000"/>
                        <a:lumOff val="80000"/>
                      </a:schemeClr>
                    </a:solidFill>
                  </a:tcPr>
                </a:tc>
                <a:tc>
                  <a:txBody>
                    <a:bodyPr/>
                    <a:lstStyle/>
                    <a:p>
                      <a:r>
                        <a:rPr lang="en-GB" sz="2500" dirty="0"/>
                        <a:t>The middle includes a build up to the problem or action and then the climax. The climax is where something goes wrong and is the peak of the action.</a:t>
                      </a:r>
                    </a:p>
                    <a:p>
                      <a:endParaRPr lang="en-GB" sz="2500" dirty="0"/>
                    </a:p>
                  </a:txBody>
                  <a:tcPr>
                    <a:solidFill>
                      <a:schemeClr val="accent3">
                        <a:lumMod val="20000"/>
                        <a:lumOff val="80000"/>
                      </a:schemeClr>
                    </a:solidFill>
                  </a:tcPr>
                </a:tc>
                <a:extLst>
                  <a:ext uri="{0D108BD9-81ED-4DB2-BD59-A6C34878D82A}">
                    <a16:rowId xmlns:a16="http://schemas.microsoft.com/office/drawing/2014/main" xmlns="" val="3530126371"/>
                  </a:ext>
                </a:extLst>
              </a:tr>
              <a:tr h="370840">
                <a:tc>
                  <a:txBody>
                    <a:bodyPr/>
                    <a:lstStyle/>
                    <a:p>
                      <a:pPr algn="ctr"/>
                      <a:r>
                        <a:rPr lang="en-GB" sz="2500" dirty="0"/>
                        <a:t>End</a:t>
                      </a:r>
                    </a:p>
                  </a:txBody>
                  <a:tcPr anchor="ctr">
                    <a:solidFill>
                      <a:schemeClr val="accent6">
                        <a:lumMod val="20000"/>
                        <a:lumOff val="80000"/>
                      </a:schemeClr>
                    </a:solidFill>
                  </a:tcPr>
                </a:tc>
                <a:tc>
                  <a:txBody>
                    <a:bodyPr/>
                    <a:lstStyle/>
                    <a:p>
                      <a:r>
                        <a:rPr lang="en-GB" sz="2500" dirty="0"/>
                        <a:t>The resolution explains how the problem is solved and the ending explains the impact on the characters, the lesson learnt and thoughts about the recent events.</a:t>
                      </a:r>
                    </a:p>
                    <a:p>
                      <a:endParaRPr lang="en-GB" sz="2500" dirty="0"/>
                    </a:p>
                  </a:txBody>
                  <a:tcPr>
                    <a:solidFill>
                      <a:schemeClr val="accent3">
                        <a:lumMod val="20000"/>
                        <a:lumOff val="80000"/>
                      </a:schemeClr>
                    </a:solidFill>
                  </a:tcPr>
                </a:tc>
                <a:extLst>
                  <a:ext uri="{0D108BD9-81ED-4DB2-BD59-A6C34878D82A}">
                    <a16:rowId xmlns:a16="http://schemas.microsoft.com/office/drawing/2014/main" xmlns="" val="1001038035"/>
                  </a:ext>
                </a:extLst>
              </a:tr>
            </a:tbl>
          </a:graphicData>
        </a:graphic>
      </p:graphicFrame>
    </p:spTree>
    <p:extLst>
      <p:ext uri="{BB962C8B-B14F-4D97-AF65-F5344CB8AC3E}">
        <p14:creationId xmlns:p14="http://schemas.microsoft.com/office/powerpoint/2010/main" val="67340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86015" y="347702"/>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Story sequence</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575796" y="1866228"/>
            <a:ext cx="11040407" cy="2202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When writing a narrative, we need to get our ideas in the right order so that the reader can understand what’s going on. There are different ways of writing a story. However, one thing stays the same: you always need a </a:t>
            </a:r>
            <a:r>
              <a:rPr lang="en-GB" sz="2800" b="1" dirty="0">
                <a:solidFill>
                  <a:schemeClr val="tx1"/>
                </a:solidFill>
              </a:rPr>
              <a:t>beginning</a:t>
            </a:r>
            <a:r>
              <a:rPr lang="en-GB" sz="2800" dirty="0">
                <a:solidFill>
                  <a:schemeClr val="tx1"/>
                </a:solidFill>
              </a:rPr>
              <a:t>, </a:t>
            </a:r>
            <a:r>
              <a:rPr lang="en-GB" sz="2800" b="1" dirty="0">
                <a:solidFill>
                  <a:schemeClr val="tx1"/>
                </a:solidFill>
              </a:rPr>
              <a:t>middle</a:t>
            </a:r>
            <a:r>
              <a:rPr lang="en-GB" sz="2800" dirty="0">
                <a:solidFill>
                  <a:schemeClr val="tx1"/>
                </a:solidFill>
              </a:rPr>
              <a:t> and </a:t>
            </a:r>
            <a:r>
              <a:rPr lang="en-GB" sz="2800" b="1" dirty="0">
                <a:solidFill>
                  <a:schemeClr val="tx1"/>
                </a:solidFill>
              </a:rPr>
              <a:t>end</a:t>
            </a:r>
            <a:r>
              <a:rPr lang="en-GB" sz="2800" dirty="0">
                <a:solidFill>
                  <a:schemeClr val="tx1"/>
                </a:solidFill>
              </a:rPr>
              <a:t>.</a:t>
            </a:r>
          </a:p>
        </p:txBody>
      </p:sp>
      <p:pic>
        <p:nvPicPr>
          <p:cNvPr id="5" name="Picture 4" descr="A picture containing drawing, stool&#10;&#10;Description automatically generated">
            <a:extLst>
              <a:ext uri="{FF2B5EF4-FFF2-40B4-BE49-F238E27FC236}">
                <a16:creationId xmlns:a16="http://schemas.microsoft.com/office/drawing/2014/main" xmlns="" id="{D20AD5E0-9D1A-4D8A-8B14-37C7DEED2B81}"/>
              </a:ext>
            </a:extLst>
          </p:cNvPr>
          <p:cNvPicPr>
            <a:picLocks noChangeAspect="1"/>
          </p:cNvPicPr>
          <p:nvPr/>
        </p:nvPicPr>
        <p:blipFill rotWithShape="1">
          <a:blip r:embed="rId5"/>
          <a:srcRect b="19667"/>
          <a:stretch/>
        </p:blipFill>
        <p:spPr>
          <a:xfrm>
            <a:off x="5356283" y="4470527"/>
            <a:ext cx="1902834" cy="1902834"/>
          </a:xfrm>
          <a:prstGeom prst="rect">
            <a:avLst/>
          </a:prstGeom>
          <a:ln>
            <a:solidFill>
              <a:schemeClr val="tx1"/>
            </a:solidFill>
          </a:ln>
        </p:spPr>
      </p:pic>
      <p:pic>
        <p:nvPicPr>
          <p:cNvPr id="18" name="Picture 17" descr="A close up of a tree&#10;&#10;Description automatically generated">
            <a:extLst>
              <a:ext uri="{FF2B5EF4-FFF2-40B4-BE49-F238E27FC236}">
                <a16:creationId xmlns:a16="http://schemas.microsoft.com/office/drawing/2014/main" xmlns="" id="{A34100B1-65C7-4A55-94DB-2DE61015088F}"/>
              </a:ext>
            </a:extLst>
          </p:cNvPr>
          <p:cNvPicPr>
            <a:picLocks noChangeAspect="1"/>
          </p:cNvPicPr>
          <p:nvPr/>
        </p:nvPicPr>
        <p:blipFill>
          <a:blip r:embed="rId6"/>
          <a:stretch>
            <a:fillRect/>
          </a:stretch>
        </p:blipFill>
        <p:spPr>
          <a:xfrm>
            <a:off x="3109111" y="4470527"/>
            <a:ext cx="1935501" cy="1902834"/>
          </a:xfrm>
          <a:prstGeom prst="rect">
            <a:avLst/>
          </a:prstGeom>
          <a:ln>
            <a:solidFill>
              <a:schemeClr val="tx1"/>
            </a:solidFill>
          </a:ln>
        </p:spPr>
      </p:pic>
      <p:pic>
        <p:nvPicPr>
          <p:cNvPr id="20" name="Picture 19" descr="A close up of a logo&#10;&#10;Description automatically generated">
            <a:extLst>
              <a:ext uri="{FF2B5EF4-FFF2-40B4-BE49-F238E27FC236}">
                <a16:creationId xmlns:a16="http://schemas.microsoft.com/office/drawing/2014/main" xmlns="" id="{66A45FC4-5870-445F-8BCB-798BFA2991E5}"/>
              </a:ext>
            </a:extLst>
          </p:cNvPr>
          <p:cNvPicPr>
            <a:picLocks noChangeAspect="1"/>
          </p:cNvPicPr>
          <p:nvPr/>
        </p:nvPicPr>
        <p:blipFill>
          <a:blip r:embed="rId7"/>
          <a:stretch>
            <a:fillRect/>
          </a:stretch>
        </p:blipFill>
        <p:spPr>
          <a:xfrm>
            <a:off x="7570789" y="4353346"/>
            <a:ext cx="1902834" cy="1528610"/>
          </a:xfrm>
          <a:prstGeom prst="rect">
            <a:avLst/>
          </a:prstGeom>
        </p:spPr>
      </p:pic>
    </p:spTree>
    <p:extLst>
      <p:ext uri="{BB962C8B-B14F-4D97-AF65-F5344CB8AC3E}">
        <p14:creationId xmlns:p14="http://schemas.microsoft.com/office/powerpoint/2010/main" val="229455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xmlns="" id="{476286D9-4EE5-4F31-9128-9AEB5D5C2E58}"/>
              </a:ext>
            </a:extLst>
          </p:cNvPr>
          <p:cNvSpPr/>
          <p:nvPr/>
        </p:nvSpPr>
        <p:spPr>
          <a:xfrm>
            <a:off x="1336817" y="1675120"/>
            <a:ext cx="9518365" cy="729943"/>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Can you put these ideas into the right order?</a:t>
            </a:r>
          </a:p>
        </p:txBody>
      </p:sp>
      <p:sp>
        <p:nvSpPr>
          <p:cNvPr id="8" name="Rectangle: Rounded Corners 7">
            <a:extLst>
              <a:ext uri="{FF2B5EF4-FFF2-40B4-BE49-F238E27FC236}">
                <a16:creationId xmlns:a16="http://schemas.microsoft.com/office/drawing/2014/main" xmlns="" id="{38F33A36-C443-4DBD-BE11-E8CBAAA47F71}"/>
              </a:ext>
            </a:extLst>
          </p:cNvPr>
          <p:cNvSpPr/>
          <p:nvPr/>
        </p:nvSpPr>
        <p:spPr>
          <a:xfrm>
            <a:off x="416745" y="2689175"/>
            <a:ext cx="11398536" cy="38407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2500" dirty="0">
                <a:solidFill>
                  <a:schemeClr val="tx1"/>
                </a:solidFill>
                <a:cs typeface="Arial" panose="020B0604020202020204" pitchFamily="34" charset="0"/>
              </a:rPr>
              <a:t> “Why won’t this work,” Mike grumbled as he checked his circuits again.</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Mike was bored of watching television, so he went outside to continue working on his secret project. </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Suddenly, he heard a strange electronic noise EEEP HHHAAA IIIICC. </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He had been building a radio receiver for a science competition.</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Then there was silence. Did that really happen or was it his imagination?</a:t>
            </a:r>
          </a:p>
        </p:txBody>
      </p:sp>
    </p:spTree>
    <p:extLst>
      <p:ext uri="{BB962C8B-B14F-4D97-AF65-F5344CB8AC3E}">
        <p14:creationId xmlns:p14="http://schemas.microsoft.com/office/powerpoint/2010/main" val="370441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38F33A36-C443-4DBD-BE11-E8CBAAA47F71}"/>
              </a:ext>
            </a:extLst>
          </p:cNvPr>
          <p:cNvSpPr/>
          <p:nvPr/>
        </p:nvSpPr>
        <p:spPr>
          <a:xfrm>
            <a:off x="396732" y="2216564"/>
            <a:ext cx="11398536" cy="38407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2500" dirty="0">
                <a:solidFill>
                  <a:schemeClr val="tx1"/>
                </a:solidFill>
                <a:cs typeface="Arial" panose="020B0604020202020204" pitchFamily="34" charset="0"/>
              </a:rPr>
              <a:t> Mike was bored of watching television, so he went outside to continue working on his secret project. </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He had been building a radio receiver for a science competition.</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“Why won’t this work,” Mike grumbled as he checked his circuits again. </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Suddenly, he heard a strange electronic noise EEEP HHHAAA IIIICC. </a:t>
            </a:r>
          </a:p>
          <a:p>
            <a:pPr algn="ctr">
              <a:defRPr/>
            </a:pPr>
            <a:endParaRPr lang="en-GB" altLang="en-US" sz="2500" dirty="0">
              <a:solidFill>
                <a:schemeClr val="tx1"/>
              </a:solidFill>
              <a:cs typeface="Arial" panose="020B0604020202020204" pitchFamily="34" charset="0"/>
            </a:endParaRPr>
          </a:p>
          <a:p>
            <a:pPr algn="ctr">
              <a:defRPr/>
            </a:pPr>
            <a:r>
              <a:rPr lang="en-GB" altLang="en-US" sz="2500" dirty="0">
                <a:solidFill>
                  <a:schemeClr val="tx1"/>
                </a:solidFill>
                <a:cs typeface="Arial" panose="020B0604020202020204" pitchFamily="34" charset="0"/>
              </a:rPr>
              <a:t>Then there was silence. Did that really happen or was it his imagination?</a:t>
            </a:r>
          </a:p>
        </p:txBody>
      </p:sp>
    </p:spTree>
    <p:extLst>
      <p:ext uri="{BB962C8B-B14F-4D97-AF65-F5344CB8AC3E}">
        <p14:creationId xmlns:p14="http://schemas.microsoft.com/office/powerpoint/2010/main" val="234307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86014" y="214329"/>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Beginnings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287587"/>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54061" y="154216"/>
            <a:ext cx="1003935" cy="1236793"/>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231810" y="1620212"/>
            <a:ext cx="11657744" cy="123679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A beginning introduces the reader to a character or a setting. It should be engaging and make the reader want to keep reading.</a:t>
            </a:r>
          </a:p>
        </p:txBody>
      </p:sp>
      <p:sp>
        <p:nvSpPr>
          <p:cNvPr id="10" name="Rectangle: Rounded Corners 9">
            <a:extLst>
              <a:ext uri="{FF2B5EF4-FFF2-40B4-BE49-F238E27FC236}">
                <a16:creationId xmlns:a16="http://schemas.microsoft.com/office/drawing/2014/main" xmlns="" id="{81352CC0-0DC8-4FCB-8DAD-61459C3CC09B}"/>
              </a:ext>
            </a:extLst>
          </p:cNvPr>
          <p:cNvSpPr/>
          <p:nvPr/>
        </p:nvSpPr>
        <p:spPr>
          <a:xfrm>
            <a:off x="1257996" y="3219583"/>
            <a:ext cx="10084515" cy="30684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2800" dirty="0">
                <a:solidFill>
                  <a:schemeClr val="tx1"/>
                </a:solidFill>
                <a:cs typeface="Arial" panose="020B0604020202020204" pitchFamily="34" charset="0"/>
              </a:rPr>
              <a:t>There are many ways to open a story:</a:t>
            </a:r>
          </a:p>
          <a:p>
            <a:pPr algn="ctr">
              <a:defRPr/>
            </a:pPr>
            <a:r>
              <a:rPr lang="en-GB" altLang="en-US" sz="2800" dirty="0">
                <a:solidFill>
                  <a:schemeClr val="tx1"/>
                </a:solidFill>
                <a:cs typeface="Arial" panose="020B0604020202020204" pitchFamily="34" charset="0"/>
              </a:rPr>
              <a:t>  </a:t>
            </a:r>
          </a:p>
          <a:p>
            <a:pPr marL="457200" indent="-457200">
              <a:buFont typeface="Arial" panose="020B0604020202020204" pitchFamily="34" charset="0"/>
              <a:buChar char="•"/>
              <a:defRPr/>
            </a:pPr>
            <a:r>
              <a:rPr lang="en-GB" altLang="en-US" sz="2800" dirty="0">
                <a:solidFill>
                  <a:schemeClr val="tx1"/>
                </a:solidFill>
                <a:cs typeface="Arial" panose="020B0604020202020204" pitchFamily="34" charset="0"/>
              </a:rPr>
              <a:t>You can begin by describing a character or setting. </a:t>
            </a:r>
          </a:p>
          <a:p>
            <a:pPr marL="457200" indent="-457200">
              <a:buFont typeface="Arial" panose="020B0604020202020204" pitchFamily="34" charset="0"/>
              <a:buChar char="•"/>
              <a:defRPr/>
            </a:pPr>
            <a:r>
              <a:rPr lang="en-GB" altLang="en-US" sz="2800" dirty="0">
                <a:solidFill>
                  <a:schemeClr val="tx1"/>
                </a:solidFill>
                <a:cs typeface="Arial" panose="020B0604020202020204" pitchFamily="34" charset="0"/>
              </a:rPr>
              <a:t>You can start your story in the middle of some action. </a:t>
            </a:r>
          </a:p>
          <a:p>
            <a:pPr marL="457200" indent="-457200">
              <a:buFont typeface="Arial" panose="020B0604020202020204" pitchFamily="34" charset="0"/>
              <a:buChar char="•"/>
              <a:defRPr/>
            </a:pPr>
            <a:r>
              <a:rPr lang="en-GB" altLang="en-US" sz="2800" dirty="0">
                <a:solidFill>
                  <a:schemeClr val="tx1"/>
                </a:solidFill>
                <a:cs typeface="Arial" panose="020B0604020202020204" pitchFamily="34" charset="0"/>
              </a:rPr>
              <a:t>You can begin with a question or a fronted adverbial to suggest the time period.</a:t>
            </a:r>
          </a:p>
          <a:p>
            <a:pPr marL="457200" indent="-457200">
              <a:buFont typeface="Arial" panose="020B0604020202020204" pitchFamily="34" charset="0"/>
              <a:buChar char="•"/>
              <a:defRPr/>
            </a:pPr>
            <a:r>
              <a:rPr lang="en-GB" altLang="en-US" sz="2800" dirty="0">
                <a:solidFill>
                  <a:schemeClr val="tx1"/>
                </a:solidFill>
                <a:cs typeface="Arial" panose="020B0604020202020204" pitchFamily="34" charset="0"/>
              </a:rPr>
              <a:t>You can start with some dialogue.</a:t>
            </a:r>
          </a:p>
        </p:txBody>
      </p:sp>
    </p:spTree>
    <p:extLst>
      <p:ext uri="{BB962C8B-B14F-4D97-AF65-F5344CB8AC3E}">
        <p14:creationId xmlns:p14="http://schemas.microsoft.com/office/powerpoint/2010/main" val="118217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Beginnings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595901" y="1829345"/>
            <a:ext cx="11157735" cy="8008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Which of these could be a beginning?</a:t>
            </a:r>
          </a:p>
        </p:txBody>
      </p:sp>
      <p:sp>
        <p:nvSpPr>
          <p:cNvPr id="26" name="Rectangle: Rounded Corners 25">
            <a:extLst>
              <a:ext uri="{FF2B5EF4-FFF2-40B4-BE49-F238E27FC236}">
                <a16:creationId xmlns:a16="http://schemas.microsoft.com/office/drawing/2014/main" xmlns="" id="{F9D83E79-3D59-4E66-9A05-17F119209E8B}"/>
              </a:ext>
            </a:extLst>
          </p:cNvPr>
          <p:cNvSpPr/>
          <p:nvPr/>
        </p:nvSpPr>
        <p:spPr>
          <a:xfrm>
            <a:off x="410816" y="2964326"/>
            <a:ext cx="9415799" cy="35474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A seven-year-old girl, rather small for her age, skipped cheerfully down the road, her long fair hair flying in the wind.</a:t>
            </a:r>
          </a:p>
          <a:p>
            <a:pPr>
              <a:lnSpc>
                <a:spcPct val="100000"/>
              </a:lnSpc>
              <a:spcBef>
                <a:spcPct val="0"/>
              </a:spcBef>
              <a:buFontTx/>
              <a:buNone/>
            </a:pPr>
            <a:endParaRPr lang="en-GB" altLang="en-US" sz="2800"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800" dirty="0">
                <a:solidFill>
                  <a:schemeClr val="tx1"/>
                </a:solidFill>
              </a:rPr>
              <a:t>They all learnt their lesson and never ventured beyond the woods again.</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At the base of the mountains, hidden behind some bushes, was the entrance to the haunted cave. </a:t>
            </a:r>
          </a:p>
        </p:txBody>
      </p:sp>
      <p:sp>
        <p:nvSpPr>
          <p:cNvPr id="10" name="Rectangle: Rounded Corners 9">
            <a:extLst>
              <a:ext uri="{FF2B5EF4-FFF2-40B4-BE49-F238E27FC236}">
                <a16:creationId xmlns:a16="http://schemas.microsoft.com/office/drawing/2014/main" xmlns="" id="{A1FC4DEC-C0BC-49B4-A623-23DB5A64DADD}"/>
              </a:ext>
            </a:extLst>
          </p:cNvPr>
          <p:cNvSpPr/>
          <p:nvPr/>
        </p:nvSpPr>
        <p:spPr>
          <a:xfrm>
            <a:off x="10064179" y="2977840"/>
            <a:ext cx="1594063" cy="35474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p:txBody>
      </p:sp>
      <p:pic>
        <p:nvPicPr>
          <p:cNvPr id="5" name="Picture 4" descr="A close up of a logo&#10;&#10;Description automatically generated">
            <a:extLst>
              <a:ext uri="{FF2B5EF4-FFF2-40B4-BE49-F238E27FC236}">
                <a16:creationId xmlns:a16="http://schemas.microsoft.com/office/drawing/2014/main" xmlns="" id="{E9CC336D-0220-4E50-96B6-3A44B880E81C}"/>
              </a:ext>
            </a:extLst>
          </p:cNvPr>
          <p:cNvPicPr>
            <a:picLocks noChangeAspect="1"/>
          </p:cNvPicPr>
          <p:nvPr/>
        </p:nvPicPr>
        <p:blipFill>
          <a:blip r:embed="rId5"/>
          <a:stretch>
            <a:fillRect/>
          </a:stretch>
        </p:blipFill>
        <p:spPr>
          <a:xfrm>
            <a:off x="10484491" y="4396754"/>
            <a:ext cx="753438" cy="753438"/>
          </a:xfrm>
          <a:prstGeom prst="rect">
            <a:avLst/>
          </a:prstGeom>
        </p:spPr>
      </p:pic>
      <p:pic>
        <p:nvPicPr>
          <p:cNvPr id="12" name="Picture 11" descr="A picture containing clock, drawing&#10;&#10;Description automatically generated">
            <a:extLst>
              <a:ext uri="{FF2B5EF4-FFF2-40B4-BE49-F238E27FC236}">
                <a16:creationId xmlns:a16="http://schemas.microsoft.com/office/drawing/2014/main" xmlns="" id="{F2BF435D-274E-4EA2-9C57-A816F19B6856}"/>
              </a:ext>
            </a:extLst>
          </p:cNvPr>
          <p:cNvPicPr>
            <a:picLocks noChangeAspect="1"/>
          </p:cNvPicPr>
          <p:nvPr/>
        </p:nvPicPr>
        <p:blipFill>
          <a:blip r:embed="rId6"/>
          <a:stretch>
            <a:fillRect/>
          </a:stretch>
        </p:blipFill>
        <p:spPr>
          <a:xfrm>
            <a:off x="10577662" y="3068520"/>
            <a:ext cx="567770" cy="666332"/>
          </a:xfrm>
          <a:prstGeom prst="rect">
            <a:avLst/>
          </a:prstGeom>
        </p:spPr>
      </p:pic>
      <p:pic>
        <p:nvPicPr>
          <p:cNvPr id="15" name="Picture 14" descr="A picture containing clock, drawing&#10;&#10;Description automatically generated">
            <a:extLst>
              <a:ext uri="{FF2B5EF4-FFF2-40B4-BE49-F238E27FC236}">
                <a16:creationId xmlns:a16="http://schemas.microsoft.com/office/drawing/2014/main" xmlns="" id="{E81892AE-E6EC-412C-BEB2-52E49E55BA80}"/>
              </a:ext>
            </a:extLst>
          </p:cNvPr>
          <p:cNvPicPr>
            <a:picLocks noChangeAspect="1"/>
          </p:cNvPicPr>
          <p:nvPr/>
        </p:nvPicPr>
        <p:blipFill>
          <a:blip r:embed="rId6"/>
          <a:stretch>
            <a:fillRect/>
          </a:stretch>
        </p:blipFill>
        <p:spPr>
          <a:xfrm>
            <a:off x="10577325" y="5604524"/>
            <a:ext cx="567770" cy="666332"/>
          </a:xfrm>
          <a:prstGeom prst="rect">
            <a:avLst/>
          </a:prstGeom>
        </p:spPr>
      </p:pic>
    </p:spTree>
    <p:extLst>
      <p:ext uri="{BB962C8B-B14F-4D97-AF65-F5344CB8AC3E}">
        <p14:creationId xmlns:p14="http://schemas.microsoft.com/office/powerpoint/2010/main" val="27198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25" name="Rectangle: Rounded Corners 24">
            <a:extLst>
              <a:ext uri="{FF2B5EF4-FFF2-40B4-BE49-F238E27FC236}">
                <a16:creationId xmlns:a16="http://schemas.microsoft.com/office/drawing/2014/main" xmlns="" id="{9B6B35B1-E565-4B1C-A97E-95F130D777CA}"/>
              </a:ext>
            </a:extLst>
          </p:cNvPr>
          <p:cNvSpPr/>
          <p:nvPr/>
        </p:nvSpPr>
        <p:spPr>
          <a:xfrm>
            <a:off x="708916" y="1970822"/>
            <a:ext cx="11013897" cy="7012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Can you think of an opening for a story based on this picture?</a:t>
            </a:r>
          </a:p>
        </p:txBody>
      </p:sp>
      <p:pic>
        <p:nvPicPr>
          <p:cNvPr id="4" name="Picture 3" descr="A blue and white boat sitting next to a body of water&#10;&#10;Description automatically generated">
            <a:extLst>
              <a:ext uri="{FF2B5EF4-FFF2-40B4-BE49-F238E27FC236}">
                <a16:creationId xmlns:a16="http://schemas.microsoft.com/office/drawing/2014/main" xmlns="" id="{0A1201F3-6760-4B54-A208-FCF55269BCFA}"/>
              </a:ext>
            </a:extLst>
          </p:cNvPr>
          <p:cNvPicPr>
            <a:picLocks noChangeAspect="1"/>
          </p:cNvPicPr>
          <p:nvPr/>
        </p:nvPicPr>
        <p:blipFill>
          <a:blip r:embed="rId5"/>
          <a:stretch>
            <a:fillRect/>
          </a:stretch>
        </p:blipFill>
        <p:spPr>
          <a:xfrm>
            <a:off x="3115882" y="3066300"/>
            <a:ext cx="5960236" cy="3344774"/>
          </a:xfrm>
          <a:prstGeom prst="rect">
            <a:avLst/>
          </a:prstGeom>
          <a:ln>
            <a:solidFill>
              <a:schemeClr val="tx1"/>
            </a:solidFill>
          </a:ln>
        </p:spPr>
      </p:pic>
    </p:spTree>
    <p:extLst>
      <p:ext uri="{BB962C8B-B14F-4D97-AF65-F5344CB8AC3E}">
        <p14:creationId xmlns:p14="http://schemas.microsoft.com/office/powerpoint/2010/main" val="185089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3" name="Rectangle: Rounded Corners 12">
            <a:extLst>
              <a:ext uri="{FF2B5EF4-FFF2-40B4-BE49-F238E27FC236}">
                <a16:creationId xmlns:a16="http://schemas.microsoft.com/office/drawing/2014/main" xmlns="" id="{9EF868F0-D268-489D-BC79-C90C9541DE23}"/>
              </a:ext>
            </a:extLst>
          </p:cNvPr>
          <p:cNvSpPr/>
          <p:nvPr/>
        </p:nvSpPr>
        <p:spPr>
          <a:xfrm>
            <a:off x="521413" y="3365621"/>
            <a:ext cx="11149173" cy="29324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000000"/>
                </a:solidFill>
                <a:latin typeface="Calibri" panose="020F0502020204030204" pitchFamily="34" charset="0"/>
                <a:cs typeface="Calibri" panose="020F0502020204030204" pitchFamily="34" charset="0"/>
              </a:rPr>
              <a:t>The sea glistened like a sparkling, silver mirror. Waves lapped steadily at the sides of the wooden pirate ship. Seagulls circled overhead, calling to each other. The sky was almost as blue as the sea with white clouds protecting the crew from the beating sun. No-one would guess that this peaceful scene would change in just a mere heartbeat. </a:t>
            </a:r>
            <a:endParaRPr lang="en-GB" sz="2800" dirty="0">
              <a:solidFill>
                <a:schemeClr val="tx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C46B3338-5AAF-42F3-8810-497581D41965}"/>
              </a:ext>
            </a:extLst>
          </p:cNvPr>
          <p:cNvSpPr/>
          <p:nvPr/>
        </p:nvSpPr>
        <p:spPr>
          <a:xfrm>
            <a:off x="656689" y="1841920"/>
            <a:ext cx="11013897" cy="10981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did you start your opening? </a:t>
            </a:r>
          </a:p>
          <a:p>
            <a:pPr algn="ctr"/>
            <a:r>
              <a:rPr lang="en-GB" sz="2800" dirty="0">
                <a:solidFill>
                  <a:schemeClr val="tx1"/>
                </a:solidFill>
              </a:rPr>
              <a:t>This opening started with a description of the setting.</a:t>
            </a:r>
          </a:p>
        </p:txBody>
      </p:sp>
    </p:spTree>
    <p:extLst>
      <p:ext uri="{BB962C8B-B14F-4D97-AF65-F5344CB8AC3E}">
        <p14:creationId xmlns:p14="http://schemas.microsoft.com/office/powerpoint/2010/main" val="126050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Middles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601482" y="1986280"/>
            <a:ext cx="10989036" cy="14427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latin typeface="Calibri" panose="020F0502020204030204" pitchFamily="34" charset="0"/>
              </a:rPr>
              <a:t>The middle is where we have the build up to a problem leading up to the climax. This is where t</a:t>
            </a:r>
            <a:r>
              <a:rPr lang="en-GB" sz="2800" dirty="0">
                <a:solidFill>
                  <a:schemeClr val="tx1"/>
                </a:solidFill>
              </a:rPr>
              <a:t>he main action happens and is often the most exciting part.</a:t>
            </a:r>
            <a:endParaRPr lang="en-GB" altLang="en-US" sz="2800" dirty="0">
              <a:solidFill>
                <a:schemeClr val="tx1"/>
              </a:solidFill>
            </a:endParaRPr>
          </a:p>
        </p:txBody>
      </p:sp>
      <p:pic>
        <p:nvPicPr>
          <p:cNvPr id="4" name="Picture 3" descr="A close up of a logo&#10;&#10;Description automatically generated">
            <a:extLst>
              <a:ext uri="{FF2B5EF4-FFF2-40B4-BE49-F238E27FC236}">
                <a16:creationId xmlns:a16="http://schemas.microsoft.com/office/drawing/2014/main" xmlns="" id="{6A8D6DFE-6150-42F8-ADDF-5592C719EAE0}"/>
              </a:ext>
            </a:extLst>
          </p:cNvPr>
          <p:cNvPicPr>
            <a:picLocks noChangeAspect="1"/>
          </p:cNvPicPr>
          <p:nvPr/>
        </p:nvPicPr>
        <p:blipFill>
          <a:blip r:embed="rId5"/>
          <a:stretch>
            <a:fillRect/>
          </a:stretch>
        </p:blipFill>
        <p:spPr>
          <a:xfrm>
            <a:off x="2366077" y="3941939"/>
            <a:ext cx="6920121" cy="2387442"/>
          </a:xfrm>
          <a:prstGeom prst="rect">
            <a:avLst/>
          </a:prstGeom>
        </p:spPr>
      </p:pic>
    </p:spTree>
    <p:extLst>
      <p:ext uri="{BB962C8B-B14F-4D97-AF65-F5344CB8AC3E}">
        <p14:creationId xmlns:p14="http://schemas.microsoft.com/office/powerpoint/2010/main" val="102495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Middles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185876" y="173745"/>
            <a:ext cx="1003935" cy="1442720"/>
          </a:xfrm>
          <a:prstGeom prst="rect">
            <a:avLst/>
          </a:prstGeom>
        </p:spPr>
      </p:pic>
      <p:sp>
        <p:nvSpPr>
          <p:cNvPr id="13" name="Rectangle: Rounded Corners 12">
            <a:extLst>
              <a:ext uri="{FF2B5EF4-FFF2-40B4-BE49-F238E27FC236}">
                <a16:creationId xmlns:a16="http://schemas.microsoft.com/office/drawing/2014/main" xmlns="" id="{9EF868F0-D268-489D-BC79-C90C9541DE23}"/>
              </a:ext>
            </a:extLst>
          </p:cNvPr>
          <p:cNvSpPr/>
          <p:nvPr/>
        </p:nvSpPr>
        <p:spPr>
          <a:xfrm>
            <a:off x="262848" y="2511107"/>
            <a:ext cx="11783516" cy="399223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000000"/>
                </a:solidFill>
                <a:latin typeface="Calibri" panose="020F0502020204030204" pitchFamily="34" charset="0"/>
                <a:cs typeface="Calibri" panose="020F0502020204030204" pitchFamily="34" charset="0"/>
              </a:rPr>
              <a:t>The sea glistened like a sparkling, silver mirror. Waves lapped steadily at the sides of the wooden pirate ship. Seagulls circled overhead, calling to each other. The sky was almost as blue as the sea with white clouds protecting the crew from the beating sun. No-one would guess that this peaceful scene would change in just a mere heartbeat. </a:t>
            </a:r>
          </a:p>
          <a:p>
            <a:endParaRPr lang="en-GB" sz="2800" dirty="0">
              <a:solidFill>
                <a:srgbClr val="000000"/>
              </a:solidFill>
              <a:latin typeface="Calibri" panose="020F0502020204030204" pitchFamily="34" charset="0"/>
              <a:cs typeface="Calibri" panose="020F0502020204030204" pitchFamily="34" charset="0"/>
            </a:endParaRPr>
          </a:p>
          <a:p>
            <a:r>
              <a:rPr lang="en-GB" altLang="en-US" sz="2800" dirty="0">
                <a:solidFill>
                  <a:srgbClr val="000000"/>
                </a:solidFill>
                <a:latin typeface="Calibri" panose="020F0502020204030204" pitchFamily="34" charset="0"/>
                <a:cs typeface="Calibri" panose="020F0502020204030204" pitchFamily="34" charset="0"/>
              </a:rPr>
              <a:t>The pirates made their way down the quay to celebrate their incredible success. They had looted enough treasure to buy at least a year's worth of rum. They will probably never have such an amazing adventure again.</a:t>
            </a:r>
            <a:endParaRPr lang="en-GB" sz="2800" dirty="0">
              <a:solidFill>
                <a:schemeClr val="tx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C46B3338-5AAF-42F3-8810-497581D41965}"/>
              </a:ext>
            </a:extLst>
          </p:cNvPr>
          <p:cNvSpPr/>
          <p:nvPr/>
        </p:nvSpPr>
        <p:spPr>
          <a:xfrm>
            <a:off x="628909" y="1693616"/>
            <a:ext cx="11013897" cy="6957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What is missing from this story? How did it make you feel?</a:t>
            </a:r>
          </a:p>
        </p:txBody>
      </p:sp>
    </p:spTree>
    <p:extLst>
      <p:ext uri="{BB962C8B-B14F-4D97-AF65-F5344CB8AC3E}">
        <p14:creationId xmlns:p14="http://schemas.microsoft.com/office/powerpoint/2010/main" val="219558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Teachers’ Notes</a:t>
            </a:r>
          </a:p>
        </p:txBody>
      </p:sp>
      <p:sp>
        <p:nvSpPr>
          <p:cNvPr id="3" name="Content Placeholder 2">
            <a:extLst>
              <a:ext uri="{FF2B5EF4-FFF2-40B4-BE49-F238E27FC236}">
                <a16:creationId xmlns:a16="http://schemas.microsoft.com/office/drawing/2014/main" xmlns="" id="{175A3911-D43C-4A93-B4BD-61D5D7DCE8E0}"/>
              </a:ext>
            </a:extLst>
          </p:cNvPr>
          <p:cNvSpPr>
            <a:spLocks noGrp="1"/>
          </p:cNvSpPr>
          <p:nvPr>
            <p:ph idx="1"/>
          </p:nvPr>
        </p:nvSpPr>
        <p:spPr>
          <a:xfrm>
            <a:off x="672353" y="1623322"/>
            <a:ext cx="10681447" cy="4686037"/>
          </a:xfrm>
          <a:solidFill>
            <a:srgbClr val="FFFED8"/>
          </a:solidFill>
        </p:spPr>
        <p:txBody>
          <a:bodyPr>
            <a:noAutofit/>
          </a:bodyPr>
          <a:lstStyle/>
          <a:p>
            <a:pPr>
              <a:buFont typeface="Wingdings" panose="05000000000000000000" pitchFamily="2" charset="2"/>
              <a:buChar char="q"/>
            </a:pPr>
            <a:r>
              <a:rPr lang="en-GB" sz="2500" dirty="0">
                <a:solidFill>
                  <a:srgbClr val="002060"/>
                </a:solidFill>
              </a:rPr>
              <a:t>The PiXL therapies can be taught to a whole class or a target group. Each therapy is editable so that it can be adapted or extended.</a:t>
            </a:r>
          </a:p>
          <a:p>
            <a:pPr>
              <a:buFont typeface="Wingdings" panose="05000000000000000000" pitchFamily="2" charset="2"/>
              <a:buChar char="q"/>
            </a:pPr>
            <a:r>
              <a:rPr lang="en-GB" sz="2500" dirty="0">
                <a:solidFill>
                  <a:srgbClr val="002060"/>
                </a:solidFill>
              </a:rPr>
              <a:t>Each therapy begins with a LORIC activity to develop relevant character attributes. </a:t>
            </a:r>
          </a:p>
          <a:p>
            <a:pPr>
              <a:buFont typeface="Wingdings" panose="05000000000000000000" pitchFamily="2" charset="2"/>
              <a:buChar char="q"/>
            </a:pPr>
            <a:r>
              <a:rPr lang="en-GB" sz="2500" dirty="0">
                <a:solidFill>
                  <a:srgbClr val="002060"/>
                </a:solidFill>
              </a:rPr>
              <a:t>This is followed by a vocabulary task, which uses the PiXL 5-phase approach to teach key vocabulary. Further resources to develop vocabulary can be found in the Whole School area under the PiXL Unlock strategy.</a:t>
            </a:r>
          </a:p>
          <a:p>
            <a:pPr>
              <a:buFont typeface="Wingdings" panose="05000000000000000000" pitchFamily="2" charset="2"/>
              <a:buChar char="q"/>
            </a:pPr>
            <a:r>
              <a:rPr lang="en-GB" sz="2500" dirty="0">
                <a:solidFill>
                  <a:srgbClr val="002060"/>
                </a:solidFill>
              </a:rPr>
              <a:t>Each therapy adopts the ‘Teach, model and apply’ process with plenty of opportunities for pupils to demonstrate the taught skill. </a:t>
            </a:r>
          </a:p>
          <a:p>
            <a:pPr>
              <a:buFont typeface="Wingdings" panose="05000000000000000000" pitchFamily="2" charset="2"/>
              <a:buChar char="q"/>
            </a:pPr>
            <a:r>
              <a:rPr lang="en-GB" sz="2500" dirty="0">
                <a:solidFill>
                  <a:srgbClr val="002060"/>
                </a:solidFill>
              </a:rPr>
              <a:t>A range of question types is included to promote pupils’ developing security by testing the same skill in different ways. </a:t>
            </a:r>
          </a:p>
        </p:txBody>
      </p:sp>
      <p:sp>
        <p:nvSpPr>
          <p:cNvPr id="4" name="5-Point Star 4">
            <a:extLst>
              <a:ext uri="{FF2B5EF4-FFF2-40B4-BE49-F238E27FC236}">
                <a16:creationId xmlns:a16="http://schemas.microsoft.com/office/drawing/2014/main" xmlns="" id="{8B3E8FF2-5177-4593-ACA3-98E208BBB75E}"/>
              </a:ext>
            </a:extLst>
          </p:cNvPr>
          <p:cNvSpPr/>
          <p:nvPr/>
        </p:nvSpPr>
        <p:spPr>
          <a:xfrm>
            <a:off x="3323825"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Middles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231810" y="1986279"/>
            <a:ext cx="6446393" cy="462682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latin typeface="Calibri" panose="020F0502020204030204" pitchFamily="34" charset="0"/>
              </a:rPr>
              <a:t>There is no middle. We know there is a pirate ship and that something happened. We know they must have been victorious. However, we do not know what caused the problem or how they solved the problem.</a:t>
            </a:r>
          </a:p>
          <a:p>
            <a:pPr>
              <a:lnSpc>
                <a:spcPct val="100000"/>
              </a:lnSpc>
              <a:spcBef>
                <a:spcPct val="0"/>
              </a:spcBef>
              <a:buFontTx/>
              <a:buNone/>
            </a:pPr>
            <a:endParaRPr lang="en-GB" altLang="en-US" sz="2800" dirty="0">
              <a:solidFill>
                <a:schemeClr val="tx1"/>
              </a:solidFill>
              <a:latin typeface="Calibri" panose="020F0502020204030204" pitchFamily="34" charset="0"/>
            </a:endParaRPr>
          </a:p>
          <a:p>
            <a:pPr>
              <a:lnSpc>
                <a:spcPct val="100000"/>
              </a:lnSpc>
              <a:spcBef>
                <a:spcPct val="0"/>
              </a:spcBef>
              <a:buFontTx/>
              <a:buNone/>
            </a:pPr>
            <a:r>
              <a:rPr lang="en-GB" altLang="en-US" sz="2800" dirty="0">
                <a:solidFill>
                  <a:schemeClr val="tx1"/>
                </a:solidFill>
                <a:latin typeface="Calibri" panose="020F0502020204030204" pitchFamily="34" charset="0"/>
              </a:rPr>
              <a:t>As a reader you are likely to be very  disappointed as all the most exciting parts are missing!</a:t>
            </a:r>
            <a:endParaRPr lang="en-GB" altLang="en-US" sz="2800" dirty="0">
              <a:solidFill>
                <a:schemeClr val="tx1"/>
              </a:solidFill>
            </a:endParaRPr>
          </a:p>
        </p:txBody>
      </p:sp>
      <p:pic>
        <p:nvPicPr>
          <p:cNvPr id="10" name="Picture 9" descr="A blue and white boat sitting next to a body of water&#10;&#10;Description automatically generated">
            <a:extLst>
              <a:ext uri="{FF2B5EF4-FFF2-40B4-BE49-F238E27FC236}">
                <a16:creationId xmlns:a16="http://schemas.microsoft.com/office/drawing/2014/main" xmlns="" id="{1D43FFB6-5A75-4613-9698-5B94427691D7}"/>
              </a:ext>
            </a:extLst>
          </p:cNvPr>
          <p:cNvPicPr>
            <a:picLocks noChangeAspect="1"/>
          </p:cNvPicPr>
          <p:nvPr/>
        </p:nvPicPr>
        <p:blipFill>
          <a:blip r:embed="rId5"/>
          <a:stretch>
            <a:fillRect/>
          </a:stretch>
        </p:blipFill>
        <p:spPr>
          <a:xfrm>
            <a:off x="6976153" y="2792716"/>
            <a:ext cx="4781715" cy="2683410"/>
          </a:xfrm>
          <a:prstGeom prst="rect">
            <a:avLst/>
          </a:prstGeom>
          <a:ln>
            <a:solidFill>
              <a:schemeClr val="tx1"/>
            </a:solidFill>
          </a:ln>
        </p:spPr>
      </p:pic>
    </p:spTree>
    <p:extLst>
      <p:ext uri="{BB962C8B-B14F-4D97-AF65-F5344CB8AC3E}">
        <p14:creationId xmlns:p14="http://schemas.microsoft.com/office/powerpoint/2010/main" val="286740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595901" y="1829345"/>
            <a:ext cx="11157735" cy="8008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Which of these could be a middle?</a:t>
            </a:r>
          </a:p>
        </p:txBody>
      </p:sp>
      <p:sp>
        <p:nvSpPr>
          <p:cNvPr id="26" name="Rectangle: Rounded Corners 25">
            <a:extLst>
              <a:ext uri="{FF2B5EF4-FFF2-40B4-BE49-F238E27FC236}">
                <a16:creationId xmlns:a16="http://schemas.microsoft.com/office/drawing/2014/main" xmlns="" id="{F9D83E79-3D59-4E66-9A05-17F119209E8B}"/>
              </a:ext>
            </a:extLst>
          </p:cNvPr>
          <p:cNvSpPr/>
          <p:nvPr/>
        </p:nvSpPr>
        <p:spPr>
          <a:xfrm>
            <a:off x="410816" y="2964326"/>
            <a:ext cx="10166846" cy="35474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Terrified, the children approached the ancient ruins, desperately looking for clues that could help them find their friend. </a:t>
            </a:r>
          </a:p>
          <a:p>
            <a:endParaRPr lang="en-GB" sz="1200" dirty="0">
              <a:solidFill>
                <a:schemeClr val="tx1"/>
              </a:solidFill>
            </a:endParaRPr>
          </a:p>
          <a:p>
            <a:r>
              <a:rPr lang="en-GB" sz="2800" dirty="0">
                <a:solidFill>
                  <a:schemeClr val="tx1"/>
                </a:solidFill>
              </a:rPr>
              <a:t>“Shark!” yelled the lifeguard, but Martha did not hear the warning. She continued to carelessly splash her feet off the edge of her lilo. </a:t>
            </a:r>
          </a:p>
          <a:p>
            <a:endParaRPr lang="en-GB" sz="1200" b="1" dirty="0">
              <a:solidFill>
                <a:schemeClr val="tx1"/>
              </a:solidFill>
            </a:endParaRPr>
          </a:p>
          <a:p>
            <a:r>
              <a:rPr lang="en-GB" sz="2800" dirty="0">
                <a:solidFill>
                  <a:schemeClr val="tx1"/>
                </a:solidFill>
              </a:rPr>
              <a:t>Finally, they rescued the baby hippo and reunited him with his mother.  </a:t>
            </a:r>
          </a:p>
        </p:txBody>
      </p:sp>
    </p:spTree>
    <p:extLst>
      <p:ext uri="{BB962C8B-B14F-4D97-AF65-F5344CB8AC3E}">
        <p14:creationId xmlns:p14="http://schemas.microsoft.com/office/powerpoint/2010/main" val="412376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xmlns="" id="{A1FC4DEC-C0BC-49B4-A623-23DB5A64DADD}"/>
              </a:ext>
            </a:extLst>
          </p:cNvPr>
          <p:cNvSpPr/>
          <p:nvPr/>
        </p:nvSpPr>
        <p:spPr>
          <a:xfrm>
            <a:off x="10577326" y="2265684"/>
            <a:ext cx="1335678" cy="35474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p:txBody>
      </p:sp>
      <p:pic>
        <p:nvPicPr>
          <p:cNvPr id="5" name="Picture 4" descr="A close up of a logo&#10;&#10;Description automatically generated">
            <a:extLst>
              <a:ext uri="{FF2B5EF4-FFF2-40B4-BE49-F238E27FC236}">
                <a16:creationId xmlns:a16="http://schemas.microsoft.com/office/drawing/2014/main" xmlns="" id="{E9CC336D-0220-4E50-96B6-3A44B880E81C}"/>
              </a:ext>
            </a:extLst>
          </p:cNvPr>
          <p:cNvPicPr>
            <a:picLocks noChangeAspect="1"/>
          </p:cNvPicPr>
          <p:nvPr/>
        </p:nvPicPr>
        <p:blipFill>
          <a:blip r:embed="rId5"/>
          <a:stretch>
            <a:fillRect/>
          </a:stretch>
        </p:blipFill>
        <p:spPr>
          <a:xfrm>
            <a:off x="10929509" y="4738129"/>
            <a:ext cx="631312" cy="753438"/>
          </a:xfrm>
          <a:prstGeom prst="rect">
            <a:avLst/>
          </a:prstGeom>
        </p:spPr>
      </p:pic>
      <p:pic>
        <p:nvPicPr>
          <p:cNvPr id="12" name="Picture 11" descr="A picture containing clock, drawing&#10;&#10;Description automatically generated">
            <a:extLst>
              <a:ext uri="{FF2B5EF4-FFF2-40B4-BE49-F238E27FC236}">
                <a16:creationId xmlns:a16="http://schemas.microsoft.com/office/drawing/2014/main" xmlns="" id="{F2BF435D-274E-4EA2-9C57-A816F19B6856}"/>
              </a:ext>
            </a:extLst>
          </p:cNvPr>
          <p:cNvPicPr>
            <a:picLocks noChangeAspect="1"/>
          </p:cNvPicPr>
          <p:nvPr/>
        </p:nvPicPr>
        <p:blipFill>
          <a:blip r:embed="rId6"/>
          <a:stretch>
            <a:fillRect/>
          </a:stretch>
        </p:blipFill>
        <p:spPr>
          <a:xfrm>
            <a:off x="11090808" y="2388761"/>
            <a:ext cx="475739" cy="666332"/>
          </a:xfrm>
          <a:prstGeom prst="rect">
            <a:avLst/>
          </a:prstGeom>
        </p:spPr>
      </p:pic>
      <p:pic>
        <p:nvPicPr>
          <p:cNvPr id="15" name="Picture 14" descr="A picture containing clock, drawing&#10;&#10;Description automatically generated">
            <a:extLst>
              <a:ext uri="{FF2B5EF4-FFF2-40B4-BE49-F238E27FC236}">
                <a16:creationId xmlns:a16="http://schemas.microsoft.com/office/drawing/2014/main" xmlns="" id="{E81892AE-E6EC-412C-BEB2-52E49E55BA80}"/>
              </a:ext>
            </a:extLst>
          </p:cNvPr>
          <p:cNvPicPr>
            <a:picLocks noChangeAspect="1"/>
          </p:cNvPicPr>
          <p:nvPr/>
        </p:nvPicPr>
        <p:blipFill>
          <a:blip r:embed="rId6"/>
          <a:stretch>
            <a:fillRect/>
          </a:stretch>
        </p:blipFill>
        <p:spPr>
          <a:xfrm>
            <a:off x="11041015" y="3630431"/>
            <a:ext cx="475739" cy="666332"/>
          </a:xfrm>
          <a:prstGeom prst="rect">
            <a:avLst/>
          </a:prstGeom>
        </p:spPr>
      </p:pic>
      <p:sp>
        <p:nvSpPr>
          <p:cNvPr id="11" name="Rectangle: Rounded Corners 10">
            <a:extLst>
              <a:ext uri="{FF2B5EF4-FFF2-40B4-BE49-F238E27FC236}">
                <a16:creationId xmlns:a16="http://schemas.microsoft.com/office/drawing/2014/main" xmlns="" id="{002D55CB-3B9B-4BA8-A335-E7ADA11D2FAB}"/>
              </a:ext>
            </a:extLst>
          </p:cNvPr>
          <p:cNvSpPr/>
          <p:nvPr/>
        </p:nvSpPr>
        <p:spPr>
          <a:xfrm>
            <a:off x="278997" y="2265684"/>
            <a:ext cx="10166846" cy="35474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Terrified, the children approached the ancient ruins, desperately looking for clues that could help them find their friend. </a:t>
            </a:r>
          </a:p>
          <a:p>
            <a:endParaRPr lang="en-GB" sz="1200" dirty="0">
              <a:solidFill>
                <a:schemeClr val="tx1"/>
              </a:solidFill>
            </a:endParaRPr>
          </a:p>
          <a:p>
            <a:r>
              <a:rPr lang="en-GB" sz="2800" dirty="0">
                <a:solidFill>
                  <a:schemeClr val="tx1"/>
                </a:solidFill>
              </a:rPr>
              <a:t>“Shark!” yelled the lifeguard, but Martha did not hear the warning. She continued to carelessly splash her feet off the edge of her lilo. </a:t>
            </a:r>
          </a:p>
          <a:p>
            <a:endParaRPr lang="en-GB" sz="1200" b="1" dirty="0">
              <a:solidFill>
                <a:schemeClr val="tx1"/>
              </a:solidFill>
            </a:endParaRPr>
          </a:p>
          <a:p>
            <a:r>
              <a:rPr lang="en-GB" sz="2800" dirty="0">
                <a:solidFill>
                  <a:schemeClr val="tx1"/>
                </a:solidFill>
              </a:rPr>
              <a:t>Finally, they rescued the baby hippo and reunited him with his mother.  </a:t>
            </a:r>
          </a:p>
        </p:txBody>
      </p:sp>
    </p:spTree>
    <p:extLst>
      <p:ext uri="{BB962C8B-B14F-4D97-AF65-F5344CB8AC3E}">
        <p14:creationId xmlns:p14="http://schemas.microsoft.com/office/powerpoint/2010/main" val="227393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1375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Endings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143838"/>
            <a:ext cx="1003935" cy="1286480"/>
          </a:xfrm>
          <a:prstGeom prst="rect">
            <a:avLst/>
          </a:prstGeom>
        </p:spPr>
      </p:pic>
      <p:sp>
        <p:nvSpPr>
          <p:cNvPr id="10" name="Rectangle: Rounded Corners 9">
            <a:extLst>
              <a:ext uri="{FF2B5EF4-FFF2-40B4-BE49-F238E27FC236}">
                <a16:creationId xmlns:a16="http://schemas.microsoft.com/office/drawing/2014/main" xmlns="" id="{27668CD2-F257-4C5E-A1AD-BA7D3E69ABAD}"/>
              </a:ext>
            </a:extLst>
          </p:cNvPr>
          <p:cNvSpPr/>
          <p:nvPr/>
        </p:nvSpPr>
        <p:spPr>
          <a:xfrm>
            <a:off x="231810" y="1620212"/>
            <a:ext cx="11657744" cy="180878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2800" dirty="0">
                <a:solidFill>
                  <a:schemeClr val="tx1"/>
                </a:solidFill>
              </a:rPr>
              <a:t>Endings explain how the problem was solved and tell us all we need to know about what happened to the characters next and how they felt about it. They should leave the reader feeling satisfied that their questions have been answered or resolved. </a:t>
            </a:r>
          </a:p>
        </p:txBody>
      </p:sp>
      <p:pic>
        <p:nvPicPr>
          <p:cNvPr id="4" name="Picture 3" descr="A close up of a street sign on a pole&#10;&#10;Description automatically generated">
            <a:extLst>
              <a:ext uri="{FF2B5EF4-FFF2-40B4-BE49-F238E27FC236}">
                <a16:creationId xmlns:a16="http://schemas.microsoft.com/office/drawing/2014/main" xmlns="" id="{D98CB399-C5AD-4C30-9A99-E735774DEDF7}"/>
              </a:ext>
            </a:extLst>
          </p:cNvPr>
          <p:cNvPicPr>
            <a:picLocks noChangeAspect="1"/>
          </p:cNvPicPr>
          <p:nvPr/>
        </p:nvPicPr>
        <p:blipFill>
          <a:blip r:embed="rId5"/>
          <a:stretch>
            <a:fillRect/>
          </a:stretch>
        </p:blipFill>
        <p:spPr>
          <a:xfrm>
            <a:off x="4068122" y="3683285"/>
            <a:ext cx="4336139" cy="2897986"/>
          </a:xfrm>
          <a:prstGeom prst="rect">
            <a:avLst/>
          </a:prstGeom>
          <a:ln>
            <a:solidFill>
              <a:schemeClr val="tx1"/>
            </a:solidFill>
          </a:ln>
        </p:spPr>
      </p:pic>
    </p:spTree>
    <p:extLst>
      <p:ext uri="{BB962C8B-B14F-4D97-AF65-F5344CB8AC3E}">
        <p14:creationId xmlns:p14="http://schemas.microsoft.com/office/powerpoint/2010/main" val="425011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Endings</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595901" y="1829345"/>
            <a:ext cx="11157735" cy="8008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Which of these could be an ending?</a:t>
            </a:r>
          </a:p>
        </p:txBody>
      </p:sp>
      <p:sp>
        <p:nvSpPr>
          <p:cNvPr id="26" name="Rectangle: Rounded Corners 25">
            <a:extLst>
              <a:ext uri="{FF2B5EF4-FFF2-40B4-BE49-F238E27FC236}">
                <a16:creationId xmlns:a16="http://schemas.microsoft.com/office/drawing/2014/main" xmlns="" id="{F9D83E79-3D59-4E66-9A05-17F119209E8B}"/>
              </a:ext>
            </a:extLst>
          </p:cNvPr>
          <p:cNvSpPr/>
          <p:nvPr/>
        </p:nvSpPr>
        <p:spPr>
          <a:xfrm>
            <a:off x="410816" y="2964326"/>
            <a:ext cx="9415799" cy="35474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chemeClr val="tx1"/>
              </a:solidFill>
            </a:endParaRPr>
          </a:p>
          <a:p>
            <a:r>
              <a:rPr lang="en-GB" sz="2800" dirty="0">
                <a:solidFill>
                  <a:schemeClr val="tx1"/>
                </a:solidFill>
              </a:rPr>
              <a:t>In a time before humans ruled the planet, a young chimpanzee was about to make a very significant discovery.</a:t>
            </a:r>
          </a:p>
          <a:p>
            <a:endParaRPr lang="en-GB" sz="2800" dirty="0">
              <a:solidFill>
                <a:schemeClr val="tx1"/>
              </a:solidFill>
            </a:endParaRPr>
          </a:p>
          <a:p>
            <a:r>
              <a:rPr lang="en-GB" sz="2800" dirty="0">
                <a:solidFill>
                  <a:schemeClr val="tx1"/>
                </a:solidFill>
              </a:rPr>
              <a:t>The president awarded each member of the rescue team with a medal for bravery in the face of extreme danger.</a:t>
            </a:r>
          </a:p>
          <a:p>
            <a:endParaRPr lang="en-GB" sz="1400" dirty="0">
              <a:solidFill>
                <a:schemeClr val="tx1"/>
              </a:solidFill>
            </a:endParaRPr>
          </a:p>
          <a:p>
            <a:endParaRPr lang="en-GB" sz="1400" dirty="0">
              <a:solidFill>
                <a:schemeClr val="tx1"/>
              </a:solidFill>
            </a:endParaRPr>
          </a:p>
          <a:p>
            <a:r>
              <a:rPr lang="en-GB" sz="2800" dirty="0">
                <a:solidFill>
                  <a:schemeClr val="tx1"/>
                </a:solidFill>
              </a:rPr>
              <a:t>“Well, that’s the last time I say I am bored,” sighed Simon as he reflected on the adventure he had just had.</a:t>
            </a:r>
            <a:endParaRPr lang="en-GB" altLang="en-US" sz="2800" dirty="0">
              <a:solidFill>
                <a:schemeClr val="tx1"/>
              </a:solidFill>
            </a:endParaRPr>
          </a:p>
        </p:txBody>
      </p:sp>
      <p:sp>
        <p:nvSpPr>
          <p:cNvPr id="10" name="Rectangle: Rounded Corners 9">
            <a:extLst>
              <a:ext uri="{FF2B5EF4-FFF2-40B4-BE49-F238E27FC236}">
                <a16:creationId xmlns:a16="http://schemas.microsoft.com/office/drawing/2014/main" xmlns="" id="{A1FC4DEC-C0BC-49B4-A623-23DB5A64DADD}"/>
              </a:ext>
            </a:extLst>
          </p:cNvPr>
          <p:cNvSpPr/>
          <p:nvPr/>
        </p:nvSpPr>
        <p:spPr>
          <a:xfrm>
            <a:off x="10064179" y="2977840"/>
            <a:ext cx="1594063" cy="35474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p:txBody>
      </p:sp>
      <p:pic>
        <p:nvPicPr>
          <p:cNvPr id="5" name="Picture 4" descr="A close up of a logo&#10;&#10;Description automatically generated">
            <a:extLst>
              <a:ext uri="{FF2B5EF4-FFF2-40B4-BE49-F238E27FC236}">
                <a16:creationId xmlns:a16="http://schemas.microsoft.com/office/drawing/2014/main" xmlns="" id="{E9CC336D-0220-4E50-96B6-3A44B880E81C}"/>
              </a:ext>
            </a:extLst>
          </p:cNvPr>
          <p:cNvPicPr>
            <a:picLocks noChangeAspect="1"/>
          </p:cNvPicPr>
          <p:nvPr/>
        </p:nvPicPr>
        <p:blipFill>
          <a:blip r:embed="rId5"/>
          <a:stretch>
            <a:fillRect/>
          </a:stretch>
        </p:blipFill>
        <p:spPr>
          <a:xfrm>
            <a:off x="10484491" y="3161025"/>
            <a:ext cx="753438" cy="753438"/>
          </a:xfrm>
          <a:prstGeom prst="rect">
            <a:avLst/>
          </a:prstGeom>
        </p:spPr>
      </p:pic>
      <p:pic>
        <p:nvPicPr>
          <p:cNvPr id="12" name="Picture 11" descr="A picture containing clock, drawing&#10;&#10;Description automatically generated">
            <a:extLst>
              <a:ext uri="{FF2B5EF4-FFF2-40B4-BE49-F238E27FC236}">
                <a16:creationId xmlns:a16="http://schemas.microsoft.com/office/drawing/2014/main" xmlns="" id="{F2BF435D-274E-4EA2-9C57-A816F19B6856}"/>
              </a:ext>
            </a:extLst>
          </p:cNvPr>
          <p:cNvPicPr>
            <a:picLocks noChangeAspect="1"/>
          </p:cNvPicPr>
          <p:nvPr/>
        </p:nvPicPr>
        <p:blipFill>
          <a:blip r:embed="rId6"/>
          <a:stretch>
            <a:fillRect/>
          </a:stretch>
        </p:blipFill>
        <p:spPr>
          <a:xfrm>
            <a:off x="10581566" y="4418390"/>
            <a:ext cx="567770" cy="666332"/>
          </a:xfrm>
          <a:prstGeom prst="rect">
            <a:avLst/>
          </a:prstGeom>
        </p:spPr>
      </p:pic>
      <p:pic>
        <p:nvPicPr>
          <p:cNvPr id="15" name="Picture 14" descr="A picture containing clock, drawing&#10;&#10;Description automatically generated">
            <a:extLst>
              <a:ext uri="{FF2B5EF4-FFF2-40B4-BE49-F238E27FC236}">
                <a16:creationId xmlns:a16="http://schemas.microsoft.com/office/drawing/2014/main" xmlns="" id="{E81892AE-E6EC-412C-BEB2-52E49E55BA80}"/>
              </a:ext>
            </a:extLst>
          </p:cNvPr>
          <p:cNvPicPr>
            <a:picLocks noChangeAspect="1"/>
          </p:cNvPicPr>
          <p:nvPr/>
        </p:nvPicPr>
        <p:blipFill>
          <a:blip r:embed="rId6"/>
          <a:stretch>
            <a:fillRect/>
          </a:stretch>
        </p:blipFill>
        <p:spPr>
          <a:xfrm>
            <a:off x="10577325" y="5604524"/>
            <a:ext cx="567770" cy="666332"/>
          </a:xfrm>
          <a:prstGeom prst="rect">
            <a:avLst/>
          </a:prstGeom>
        </p:spPr>
      </p:pic>
    </p:spTree>
    <p:extLst>
      <p:ext uri="{BB962C8B-B14F-4D97-AF65-F5344CB8AC3E}">
        <p14:creationId xmlns:p14="http://schemas.microsoft.com/office/powerpoint/2010/main" val="9912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1760" y="302628"/>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xmlns="" id="{DFC03D2A-7ACD-4351-94AF-E0B2274BF145}"/>
              </a:ext>
            </a:extLst>
          </p:cNvPr>
          <p:cNvSpPr/>
          <p:nvPr/>
        </p:nvSpPr>
        <p:spPr>
          <a:xfrm>
            <a:off x="739739" y="1909428"/>
            <a:ext cx="10798140" cy="13480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Write a short story (no more than ten sentences) inspired by this picture. Don’t forget to check that you have included all the basic elements of the story structure – a beginning, a middle and an end.</a:t>
            </a:r>
            <a:endParaRPr lang="en-GB" altLang="en-US" sz="2800" dirty="0">
              <a:solidFill>
                <a:schemeClr val="tx1"/>
              </a:solidFill>
            </a:endParaRPr>
          </a:p>
        </p:txBody>
      </p:sp>
      <p:pic>
        <p:nvPicPr>
          <p:cNvPr id="4" name="Picture 3" descr="A picture containing nature, mountain&#10;&#10;Description automatically generated">
            <a:extLst>
              <a:ext uri="{FF2B5EF4-FFF2-40B4-BE49-F238E27FC236}">
                <a16:creationId xmlns:a16="http://schemas.microsoft.com/office/drawing/2014/main" xmlns="" id="{7EEF9F61-1D54-4BA9-A382-7A6202209C82}"/>
              </a:ext>
            </a:extLst>
          </p:cNvPr>
          <p:cNvPicPr>
            <a:picLocks noChangeAspect="1"/>
          </p:cNvPicPr>
          <p:nvPr/>
        </p:nvPicPr>
        <p:blipFill>
          <a:blip r:embed="rId5"/>
          <a:stretch>
            <a:fillRect/>
          </a:stretch>
        </p:blipFill>
        <p:spPr>
          <a:xfrm>
            <a:off x="3451260" y="3600521"/>
            <a:ext cx="4987090" cy="2954851"/>
          </a:xfrm>
          <a:prstGeom prst="rect">
            <a:avLst/>
          </a:prstGeom>
          <a:ln>
            <a:solidFill>
              <a:schemeClr val="tx1"/>
            </a:solidFill>
          </a:ln>
        </p:spPr>
      </p:pic>
    </p:spTree>
    <p:extLst>
      <p:ext uri="{BB962C8B-B14F-4D97-AF65-F5344CB8AC3E}">
        <p14:creationId xmlns:p14="http://schemas.microsoft.com/office/powerpoint/2010/main" val="329281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680F9AD8-C682-45EE-B56A-0D92DA1F8DF5}"/>
              </a:ext>
            </a:extLst>
          </p:cNvPr>
          <p:cNvSpPr/>
          <p:nvPr/>
        </p:nvSpPr>
        <p:spPr>
          <a:xfrm>
            <a:off x="231810" y="3054253"/>
            <a:ext cx="11814554" cy="32170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Did their story …</a:t>
            </a:r>
          </a:p>
          <a:p>
            <a:pPr marL="457200" indent="-457200">
              <a:buFont typeface="Arial" panose="020B0604020202020204" pitchFamily="34" charset="0"/>
              <a:buChar char="•"/>
            </a:pPr>
            <a:r>
              <a:rPr lang="en-US" sz="2800" dirty="0">
                <a:solidFill>
                  <a:schemeClr val="tx1"/>
                </a:solidFill>
              </a:rPr>
              <a:t>Have a beginning that introduced a character or setting?</a:t>
            </a:r>
          </a:p>
          <a:p>
            <a:pPr marL="457200" indent="-457200">
              <a:buFont typeface="Arial" panose="020B0604020202020204" pitchFamily="34" charset="0"/>
              <a:buChar char="•"/>
            </a:pPr>
            <a:r>
              <a:rPr lang="en-US" sz="2800" dirty="0">
                <a:solidFill>
                  <a:schemeClr val="tx1"/>
                </a:solidFill>
              </a:rPr>
              <a:t>Have a build up that hinted at a problem?</a:t>
            </a:r>
          </a:p>
          <a:p>
            <a:pPr marL="457200" indent="-457200">
              <a:buFont typeface="Arial" panose="020B0604020202020204" pitchFamily="34" charset="0"/>
              <a:buChar char="•"/>
            </a:pPr>
            <a:r>
              <a:rPr lang="en-US" sz="2800" dirty="0">
                <a:solidFill>
                  <a:schemeClr val="tx1"/>
                </a:solidFill>
              </a:rPr>
              <a:t>Have a problem where everything started to go wrong?</a:t>
            </a:r>
          </a:p>
          <a:p>
            <a:pPr marL="457200" indent="-457200">
              <a:buFont typeface="Arial" panose="020B0604020202020204" pitchFamily="34" charset="0"/>
              <a:buChar char="•"/>
            </a:pPr>
            <a:r>
              <a:rPr lang="en-US" sz="2800" dirty="0">
                <a:solidFill>
                  <a:schemeClr val="tx1"/>
                </a:solidFill>
              </a:rPr>
              <a:t>Have a resolution which explained how the problem was solved?</a:t>
            </a:r>
          </a:p>
          <a:p>
            <a:pPr marL="457200" indent="-457200">
              <a:buFont typeface="Arial" panose="020B0604020202020204" pitchFamily="34" charset="0"/>
              <a:buChar char="•"/>
            </a:pPr>
            <a:r>
              <a:rPr lang="en-US" sz="2800" dirty="0">
                <a:solidFill>
                  <a:schemeClr val="tx1"/>
                </a:solidFill>
              </a:rPr>
              <a:t>Have an ending that </a:t>
            </a:r>
            <a:r>
              <a:rPr lang="en-GB" sz="2800" dirty="0">
                <a:solidFill>
                  <a:schemeClr val="tx1"/>
                </a:solidFill>
              </a:rPr>
              <a:t>explains the impact on the characters, the lessons learnt or thoughts about the recent events</a:t>
            </a:r>
            <a:r>
              <a:rPr lang="en-US" sz="2800" dirty="0">
                <a:solidFill>
                  <a:schemeClr val="tx1"/>
                </a:solidFill>
              </a:rPr>
              <a:t>? </a:t>
            </a:r>
            <a:endParaRPr lang="en-GB" altLang="en-US" sz="2800" dirty="0">
              <a:solidFill>
                <a:schemeClr val="tx1"/>
              </a:solidFill>
            </a:endParaRPr>
          </a:p>
        </p:txBody>
      </p:sp>
      <p:sp>
        <p:nvSpPr>
          <p:cNvPr id="15" name="Rectangle: Rounded Corners 14">
            <a:extLst>
              <a:ext uri="{FF2B5EF4-FFF2-40B4-BE49-F238E27FC236}">
                <a16:creationId xmlns:a16="http://schemas.microsoft.com/office/drawing/2014/main" xmlns="" id="{F464FDC2-6B66-4A7E-95F9-8510F3E4C252}"/>
              </a:ext>
            </a:extLst>
          </p:cNvPr>
          <p:cNvSpPr/>
          <p:nvPr/>
        </p:nvSpPr>
        <p:spPr>
          <a:xfrm>
            <a:off x="303815" y="1820498"/>
            <a:ext cx="11814554" cy="9700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Swap your story with a partner to determine if they have included all the basic elements of the </a:t>
            </a:r>
            <a:r>
              <a:rPr lang="en-US" sz="2800">
                <a:solidFill>
                  <a:schemeClr val="tx1"/>
                </a:solidFill>
              </a:rPr>
              <a:t>story structure.</a:t>
            </a:r>
            <a:endParaRPr lang="en-GB" altLang="en-US" sz="2800" dirty="0">
              <a:solidFill>
                <a:schemeClr val="tx1"/>
              </a:solidFill>
            </a:endParaRPr>
          </a:p>
        </p:txBody>
      </p:sp>
    </p:spTree>
    <p:extLst>
      <p:ext uri="{BB962C8B-B14F-4D97-AF65-F5344CB8AC3E}">
        <p14:creationId xmlns:p14="http://schemas.microsoft.com/office/powerpoint/2010/main" val="348694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Review</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xmlns="" id="{5BBAB6C4-ABB9-4556-99E4-03CFF7002394}"/>
              </a:ext>
            </a:extLst>
          </p:cNvPr>
          <p:cNvSpPr/>
          <p:nvPr/>
        </p:nvSpPr>
        <p:spPr>
          <a:xfrm>
            <a:off x="542818" y="1755933"/>
            <a:ext cx="11106364" cy="89373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When writing a story you need to ensure you have included each </a:t>
            </a:r>
            <a:r>
              <a:rPr lang="en-GB" sz="2800" dirty="0">
                <a:solidFill>
                  <a:schemeClr val="tx1"/>
                </a:solidFill>
              </a:rPr>
              <a:t>basic element (ingredient) of the story structure to make it complete.</a:t>
            </a:r>
            <a:endParaRPr lang="en-GB" altLang="en-US" sz="2800" dirty="0">
              <a:solidFill>
                <a:schemeClr val="tx1"/>
              </a:solidFill>
            </a:endParaRPr>
          </a:p>
        </p:txBody>
      </p:sp>
      <p:sp>
        <p:nvSpPr>
          <p:cNvPr id="8" name="Rectangle: Rounded Corners 7">
            <a:extLst>
              <a:ext uri="{FF2B5EF4-FFF2-40B4-BE49-F238E27FC236}">
                <a16:creationId xmlns:a16="http://schemas.microsoft.com/office/drawing/2014/main" xmlns="" id="{F8C52080-0D6D-4B23-A77C-00381DA979FB}"/>
              </a:ext>
            </a:extLst>
          </p:cNvPr>
          <p:cNvSpPr/>
          <p:nvPr/>
        </p:nvSpPr>
        <p:spPr>
          <a:xfrm>
            <a:off x="3524035" y="2815187"/>
            <a:ext cx="7130265" cy="38279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Story Structure</a:t>
            </a:r>
          </a:p>
          <a:p>
            <a:pPr algn="ctr"/>
            <a:r>
              <a:rPr lang="en-GB" sz="2800" dirty="0">
                <a:solidFill>
                  <a:schemeClr val="tx1"/>
                </a:solidFill>
              </a:rPr>
              <a:t>Elements:</a:t>
            </a:r>
          </a:p>
          <a:p>
            <a:pPr algn="ctr"/>
            <a:endParaRPr lang="en-GB" sz="2800" dirty="0">
              <a:solidFill>
                <a:schemeClr val="tx1"/>
              </a:solidFill>
            </a:endParaRPr>
          </a:p>
          <a:p>
            <a:pPr algn="ctr"/>
            <a:r>
              <a:rPr lang="en-GB" sz="2800" dirty="0">
                <a:solidFill>
                  <a:schemeClr val="tx1"/>
                </a:solidFill>
              </a:rPr>
              <a:t>A beginning (character and setting)</a:t>
            </a:r>
          </a:p>
          <a:p>
            <a:pPr algn="ctr"/>
            <a:endParaRPr lang="en-GB" sz="2800" dirty="0">
              <a:solidFill>
                <a:schemeClr val="tx1"/>
              </a:solidFill>
            </a:endParaRPr>
          </a:p>
          <a:p>
            <a:pPr algn="ctr"/>
            <a:r>
              <a:rPr lang="en-GB" sz="2800" dirty="0">
                <a:solidFill>
                  <a:schemeClr val="tx1"/>
                </a:solidFill>
              </a:rPr>
              <a:t>A middle (build up and climax)</a:t>
            </a:r>
          </a:p>
          <a:p>
            <a:pPr algn="ctr"/>
            <a:endParaRPr lang="en-GB" sz="2800" dirty="0">
              <a:solidFill>
                <a:schemeClr val="tx1"/>
              </a:solidFill>
            </a:endParaRPr>
          </a:p>
          <a:p>
            <a:pPr algn="ctr"/>
            <a:r>
              <a:rPr lang="en-GB" sz="2800" dirty="0">
                <a:solidFill>
                  <a:schemeClr val="tx1"/>
                </a:solidFill>
              </a:rPr>
              <a:t>An ending (resolution)</a:t>
            </a:r>
          </a:p>
        </p:txBody>
      </p:sp>
      <p:pic>
        <p:nvPicPr>
          <p:cNvPr id="10" name="Picture 9" descr="A picture containing drawing&#10;&#10;Description automatically generated">
            <a:extLst>
              <a:ext uri="{FF2B5EF4-FFF2-40B4-BE49-F238E27FC236}">
                <a16:creationId xmlns:a16="http://schemas.microsoft.com/office/drawing/2014/main" xmlns="" id="{91A3F243-B274-4D3B-AB98-96CEA4BEDBBD}"/>
              </a:ext>
            </a:extLst>
          </p:cNvPr>
          <p:cNvPicPr>
            <a:picLocks noChangeAspect="1"/>
          </p:cNvPicPr>
          <p:nvPr/>
        </p:nvPicPr>
        <p:blipFill>
          <a:blip r:embed="rId5"/>
          <a:stretch>
            <a:fillRect/>
          </a:stretch>
        </p:blipFill>
        <p:spPr>
          <a:xfrm>
            <a:off x="1235745" y="3626743"/>
            <a:ext cx="1705510" cy="1850980"/>
          </a:xfrm>
          <a:prstGeom prst="rect">
            <a:avLst/>
          </a:prstGeom>
          <a:ln>
            <a:solidFill>
              <a:schemeClr val="tx1"/>
            </a:solidFill>
          </a:ln>
        </p:spPr>
      </p:pic>
      <p:pic>
        <p:nvPicPr>
          <p:cNvPr id="11" name="Picture 10" descr="A close up of a sign&#10;&#10;Description automatically generated">
            <a:extLst>
              <a:ext uri="{FF2B5EF4-FFF2-40B4-BE49-F238E27FC236}">
                <a16:creationId xmlns:a16="http://schemas.microsoft.com/office/drawing/2014/main" xmlns="" id="{8DE1B7CF-0BCD-4499-9328-7333F72AE167}"/>
              </a:ext>
            </a:extLst>
          </p:cNvPr>
          <p:cNvPicPr>
            <a:picLocks noChangeAspect="1"/>
          </p:cNvPicPr>
          <p:nvPr/>
        </p:nvPicPr>
        <p:blipFill>
          <a:blip r:embed="rId6"/>
          <a:stretch>
            <a:fillRect/>
          </a:stretch>
        </p:blipFill>
        <p:spPr>
          <a:xfrm flipH="1">
            <a:off x="3772350" y="5358655"/>
            <a:ext cx="887182" cy="887182"/>
          </a:xfrm>
          <a:prstGeom prst="rect">
            <a:avLst/>
          </a:prstGeom>
        </p:spPr>
      </p:pic>
      <p:pic>
        <p:nvPicPr>
          <p:cNvPr id="12" name="Picture 11" descr="A picture containing lamp, light&#10;&#10;Description automatically generated">
            <a:extLst>
              <a:ext uri="{FF2B5EF4-FFF2-40B4-BE49-F238E27FC236}">
                <a16:creationId xmlns:a16="http://schemas.microsoft.com/office/drawing/2014/main" xmlns="" id="{66E131D3-3B06-468F-9361-F09B3779B971}"/>
              </a:ext>
            </a:extLst>
          </p:cNvPr>
          <p:cNvPicPr>
            <a:picLocks noChangeAspect="1"/>
          </p:cNvPicPr>
          <p:nvPr/>
        </p:nvPicPr>
        <p:blipFill>
          <a:blip r:embed="rId7"/>
          <a:stretch>
            <a:fillRect/>
          </a:stretch>
        </p:blipFill>
        <p:spPr>
          <a:xfrm>
            <a:off x="9341217" y="2902390"/>
            <a:ext cx="850788" cy="97815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xmlns="" id="{C9D4173C-C21C-44CF-867B-FCCD66510088}"/>
              </a:ext>
            </a:extLst>
          </p:cNvPr>
          <p:cNvPicPr>
            <a:picLocks noChangeAspect="1"/>
          </p:cNvPicPr>
          <p:nvPr/>
        </p:nvPicPr>
        <p:blipFill>
          <a:blip r:embed="rId8"/>
          <a:stretch>
            <a:fillRect/>
          </a:stretch>
        </p:blipFill>
        <p:spPr>
          <a:xfrm>
            <a:off x="9272642" y="5075534"/>
            <a:ext cx="919363" cy="1069804"/>
          </a:xfrm>
          <a:prstGeom prst="rect">
            <a:avLst/>
          </a:prstGeom>
        </p:spPr>
      </p:pic>
      <p:pic>
        <p:nvPicPr>
          <p:cNvPr id="14" name="Picture 13">
            <a:extLst>
              <a:ext uri="{FF2B5EF4-FFF2-40B4-BE49-F238E27FC236}">
                <a16:creationId xmlns:a16="http://schemas.microsoft.com/office/drawing/2014/main" xmlns="" id="{48750FC7-310D-4045-B8F0-C74742C62555}"/>
              </a:ext>
            </a:extLst>
          </p:cNvPr>
          <p:cNvPicPr>
            <a:picLocks noChangeAspect="1"/>
          </p:cNvPicPr>
          <p:nvPr/>
        </p:nvPicPr>
        <p:blipFill>
          <a:blip r:embed="rId9"/>
          <a:stretch>
            <a:fillRect/>
          </a:stretch>
        </p:blipFill>
        <p:spPr>
          <a:xfrm>
            <a:off x="5149302" y="2947866"/>
            <a:ext cx="802354" cy="1069805"/>
          </a:xfrm>
          <a:prstGeom prst="rect">
            <a:avLst/>
          </a:prstGeom>
        </p:spPr>
      </p:pic>
      <p:pic>
        <p:nvPicPr>
          <p:cNvPr id="15" name="Picture 14" descr="A picture containing indoor, sitting, food, black&#10;&#10;Description automatically generated">
            <a:extLst>
              <a:ext uri="{FF2B5EF4-FFF2-40B4-BE49-F238E27FC236}">
                <a16:creationId xmlns:a16="http://schemas.microsoft.com/office/drawing/2014/main" xmlns="" id="{9F7DF409-D769-4575-82C7-7832FB829D2D}"/>
              </a:ext>
            </a:extLst>
          </p:cNvPr>
          <p:cNvPicPr>
            <a:picLocks noChangeAspect="1"/>
          </p:cNvPicPr>
          <p:nvPr/>
        </p:nvPicPr>
        <p:blipFill>
          <a:blip r:embed="rId10"/>
          <a:stretch>
            <a:fillRect/>
          </a:stretch>
        </p:blipFill>
        <p:spPr>
          <a:xfrm rot="1785892">
            <a:off x="3810263" y="3202314"/>
            <a:ext cx="802354" cy="1307946"/>
          </a:xfrm>
          <a:prstGeom prst="rect">
            <a:avLst/>
          </a:prstGeom>
        </p:spPr>
      </p:pic>
      <p:pic>
        <p:nvPicPr>
          <p:cNvPr id="16" name="Picture 15">
            <a:extLst>
              <a:ext uri="{FF2B5EF4-FFF2-40B4-BE49-F238E27FC236}">
                <a16:creationId xmlns:a16="http://schemas.microsoft.com/office/drawing/2014/main" xmlns="" id="{20E1E89E-3799-48A4-A571-C7EDAE693691}"/>
              </a:ext>
            </a:extLst>
          </p:cNvPr>
          <p:cNvPicPr>
            <a:picLocks noChangeAspect="1"/>
          </p:cNvPicPr>
          <p:nvPr/>
        </p:nvPicPr>
        <p:blipFill>
          <a:blip r:embed="rId11"/>
          <a:stretch>
            <a:fillRect/>
          </a:stretch>
        </p:blipFill>
        <p:spPr>
          <a:xfrm>
            <a:off x="8169138" y="3391466"/>
            <a:ext cx="1096278" cy="1022279"/>
          </a:xfrm>
          <a:prstGeom prst="rect">
            <a:avLst/>
          </a:prstGeom>
        </p:spPr>
      </p:pic>
    </p:spTree>
    <p:extLst>
      <p:ext uri="{BB962C8B-B14F-4D97-AF65-F5344CB8AC3E}">
        <p14:creationId xmlns:p14="http://schemas.microsoft.com/office/powerpoint/2010/main" val="76633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94689F8-0C3A-4726-BA8E-75FFDFF2B471}"/>
              </a:ext>
            </a:extLst>
          </p:cNvPr>
          <p:cNvSpPr>
            <a:spLocks noGrp="1"/>
          </p:cNvSpPr>
          <p:nvPr>
            <p:ph type="title"/>
          </p:nvPr>
        </p:nvSpPr>
        <p:spPr>
          <a:xfrm>
            <a:off x="1203086" y="264693"/>
            <a:ext cx="10777538" cy="1143000"/>
          </a:xfrm>
        </p:spPr>
        <p:txBody>
          <a:bodyPr/>
          <a:lstStyle/>
          <a:p>
            <a:r>
              <a:rPr lang="en-GB" dirty="0">
                <a:solidFill>
                  <a:srgbClr val="002060"/>
                </a:solidFill>
              </a:rPr>
              <a:t>Progress across amber – the 4-stage model</a:t>
            </a:r>
          </a:p>
        </p:txBody>
      </p:sp>
      <p:graphicFrame>
        <p:nvGraphicFramePr>
          <p:cNvPr id="5" name="Table 4">
            <a:extLst>
              <a:ext uri="{FF2B5EF4-FFF2-40B4-BE49-F238E27FC236}">
                <a16:creationId xmlns:a16="http://schemas.microsoft.com/office/drawing/2014/main" xmlns="" id="{CAC7E47D-C58C-4734-8F8A-588C184F595A}"/>
              </a:ext>
            </a:extLst>
          </p:cNvPr>
          <p:cNvGraphicFramePr>
            <a:graphicFrameLocks noGrp="1"/>
          </p:cNvGraphicFramePr>
          <p:nvPr>
            <p:extLst>
              <p:ext uri="{D42A27DB-BD31-4B8C-83A1-F6EECF244321}">
                <p14:modId xmlns:p14="http://schemas.microsoft.com/office/powerpoint/2010/main" val="300543832"/>
              </p:ext>
            </p:extLst>
          </p:nvPr>
        </p:nvGraphicFramePr>
        <p:xfrm>
          <a:off x="1893246" y="2728919"/>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xmlns=""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xmlns=""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xmlns=""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xmlns=""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xmlns="" val="731018175"/>
                  </a:ext>
                </a:extLst>
              </a:tr>
            </a:tbl>
          </a:graphicData>
        </a:graphic>
      </p:graphicFrame>
      <p:sp>
        <p:nvSpPr>
          <p:cNvPr id="6" name="Oval 5">
            <a:extLst>
              <a:ext uri="{FF2B5EF4-FFF2-40B4-BE49-F238E27FC236}">
                <a16:creationId xmlns:a16="http://schemas.microsoft.com/office/drawing/2014/main" xmlns="" id="{B7C6A851-0154-48F5-8207-47FA4C6FFC67}"/>
              </a:ext>
            </a:extLst>
          </p:cNvPr>
          <p:cNvSpPr/>
          <p:nvPr/>
        </p:nvSpPr>
        <p:spPr>
          <a:xfrm>
            <a:off x="946807" y="2763034"/>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xmlns="" id="{FA476F67-0853-4B67-BCBA-F468BCCBAFBC}"/>
              </a:ext>
            </a:extLst>
          </p:cNvPr>
          <p:cNvSpPr/>
          <p:nvPr/>
        </p:nvSpPr>
        <p:spPr>
          <a:xfrm>
            <a:off x="945860" y="3597503"/>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xmlns="" id="{E8C30849-73C6-4D5A-8148-C862E000E0AA}"/>
              </a:ext>
            </a:extLst>
          </p:cNvPr>
          <p:cNvSpPr/>
          <p:nvPr/>
        </p:nvSpPr>
        <p:spPr>
          <a:xfrm>
            <a:off x="945860" y="4395751"/>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xmlns="" id="{A2101EFF-0E1F-42A3-9F84-B574E6CBEF5C}"/>
              </a:ext>
            </a:extLst>
          </p:cNvPr>
          <p:cNvSpPr/>
          <p:nvPr/>
        </p:nvSpPr>
        <p:spPr>
          <a:xfrm>
            <a:off x="946807" y="5251968"/>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xmlns="" id="{9E5E9217-7DF5-41CB-84D4-48056C3F206A}"/>
              </a:ext>
            </a:extLst>
          </p:cNvPr>
          <p:cNvSpPr/>
          <p:nvPr/>
        </p:nvSpPr>
        <p:spPr>
          <a:xfrm>
            <a:off x="698500" y="1379620"/>
            <a:ext cx="10948068" cy="1003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C78EECF-F20C-4778-AB4B-504C8E7B91F7}"/>
              </a:ext>
            </a:extLst>
          </p:cNvPr>
          <p:cNvPicPr/>
          <p:nvPr/>
        </p:nvPicPr>
        <p:blipFill>
          <a:blip r:embed="rId3">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sp>
        <p:nvSpPr>
          <p:cNvPr id="17" name="Title 1">
            <a:extLst>
              <a:ext uri="{FF2B5EF4-FFF2-40B4-BE49-F238E27FC236}">
                <a16:creationId xmlns:a16="http://schemas.microsoft.com/office/drawing/2014/main" xmlns="" id="{20C70721-0A94-47B6-9B29-2975EFD82C2E}"/>
              </a:ext>
            </a:extLst>
          </p:cNvPr>
          <p:cNvSpPr>
            <a:spLocks noGrp="1"/>
          </p:cNvSpPr>
          <p:nvPr>
            <p:ph type="title"/>
          </p:nvPr>
        </p:nvSpPr>
        <p:spPr>
          <a:xfrm rot="16200000">
            <a:off x="-1576201" y="3767247"/>
            <a:ext cx="4729760" cy="1116565"/>
          </a:xfrm>
          <a:solidFill>
            <a:srgbClr val="FDFEDA"/>
          </a:solidFill>
          <a:ln>
            <a:solidFill>
              <a:schemeClr val="accent1"/>
            </a:solidFill>
          </a:ln>
        </p:spPr>
        <p:txBody>
          <a:bodyPr/>
          <a:lstStyle/>
          <a:p>
            <a:pPr algn="ctr"/>
            <a:r>
              <a:rPr lang="en-GB" b="1" dirty="0"/>
              <a:t>LORIC Task</a:t>
            </a:r>
          </a:p>
        </p:txBody>
      </p:sp>
      <p:sp>
        <p:nvSpPr>
          <p:cNvPr id="18" name="TextBox 17">
            <a:extLst>
              <a:ext uri="{FF2B5EF4-FFF2-40B4-BE49-F238E27FC236}">
                <a16:creationId xmlns:a16="http://schemas.microsoft.com/office/drawing/2014/main" xmlns="" id="{C6987976-FBC2-45F7-BA55-955F2695FDF7}"/>
              </a:ext>
            </a:extLst>
          </p:cNvPr>
          <p:cNvSpPr txBox="1"/>
          <p:nvPr/>
        </p:nvSpPr>
        <p:spPr>
          <a:xfrm>
            <a:off x="1703354" y="2340370"/>
            <a:ext cx="10075127" cy="3539430"/>
          </a:xfrm>
          <a:prstGeom prst="rect">
            <a:avLst/>
          </a:prstGeom>
          <a:noFill/>
        </p:spPr>
        <p:txBody>
          <a:bodyPr wrap="square" rtlCol="0">
            <a:spAutoFit/>
          </a:bodyPr>
          <a:lstStyle/>
          <a:p>
            <a:r>
              <a:rPr lang="en-GB" sz="2800" dirty="0"/>
              <a:t>Our Primary Edge attributes help us to become better learners and today is no exception. Before you start this activity, here are some ideas for how you will need your </a:t>
            </a:r>
            <a:r>
              <a:rPr lang="en-GB" sz="2800" u="sng" dirty="0"/>
              <a:t>Izzy Initiative</a:t>
            </a:r>
            <a:r>
              <a:rPr lang="en-GB" sz="2800" dirty="0"/>
              <a:t> skills today: </a:t>
            </a:r>
          </a:p>
          <a:p>
            <a:endParaRPr lang="en-GB" sz="2800" dirty="0"/>
          </a:p>
          <a:p>
            <a:pPr marL="342900" indent="-342900">
              <a:buFont typeface="Arial" panose="020B0604020202020204" pitchFamily="34" charset="0"/>
              <a:buChar char="•"/>
            </a:pPr>
            <a:r>
              <a:rPr lang="en-GB" sz="2800" dirty="0"/>
              <a:t>Volunteering to take part</a:t>
            </a:r>
          </a:p>
          <a:p>
            <a:pPr marL="342900" indent="-342900">
              <a:buFont typeface="Arial" panose="020B0604020202020204" pitchFamily="34" charset="0"/>
              <a:buChar char="•"/>
            </a:pPr>
            <a:r>
              <a:rPr lang="en-GB" sz="2800" dirty="0"/>
              <a:t>Developing your strategies</a:t>
            </a:r>
          </a:p>
          <a:p>
            <a:pPr marL="342900" indent="-342900">
              <a:buFont typeface="Arial" panose="020B0604020202020204" pitchFamily="34" charset="0"/>
              <a:buChar char="•"/>
            </a:pPr>
            <a:r>
              <a:rPr lang="en-GB" sz="2800" dirty="0"/>
              <a:t>Making suggestions to the group</a:t>
            </a:r>
          </a:p>
          <a:p>
            <a:pPr marL="342900" indent="-342900">
              <a:buFont typeface="Arial" panose="020B0604020202020204" pitchFamily="34" charset="0"/>
              <a:buChar char="•"/>
            </a:pPr>
            <a:endParaRPr lang="en-GB" sz="2800" dirty="0"/>
          </a:p>
        </p:txBody>
      </p:sp>
      <p:pic>
        <p:nvPicPr>
          <p:cNvPr id="23" name="Picture 22" descr="A picture containing clipart&#10;&#10;Description generated with very high confidence">
            <a:extLst>
              <a:ext uri="{FF2B5EF4-FFF2-40B4-BE49-F238E27FC236}">
                <a16:creationId xmlns:a16="http://schemas.microsoft.com/office/drawing/2014/main" xmlns="" id="{AF01075D-C6AD-4C3F-9E6C-58EBEE2B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69" y="211583"/>
            <a:ext cx="6449862" cy="1542304"/>
          </a:xfrm>
          <a:prstGeom prst="rect">
            <a:avLst/>
          </a:prstGeom>
          <a:ln>
            <a:solidFill>
              <a:srgbClr val="0070C0"/>
            </a:solidFill>
          </a:ln>
        </p:spPr>
      </p:pic>
      <p:pic>
        <p:nvPicPr>
          <p:cNvPr id="25" name="Picture 24">
            <a:extLst>
              <a:ext uri="{FF2B5EF4-FFF2-40B4-BE49-F238E27FC236}">
                <a16:creationId xmlns:a16="http://schemas.microsoft.com/office/drawing/2014/main" xmlns="" id="{1D2AA28A-0D69-453B-A2FA-55465A8933BD}"/>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8" name="Rectangle: Rounded Corners 7">
            <a:extLst>
              <a:ext uri="{FF2B5EF4-FFF2-40B4-BE49-F238E27FC236}">
                <a16:creationId xmlns:a16="http://schemas.microsoft.com/office/drawing/2014/main" xmlns="" id="{FA2DCFF0-B623-4044-AAB3-59569FDBB308}"/>
              </a:ext>
            </a:extLst>
          </p:cNvPr>
          <p:cNvSpPr/>
          <p:nvPr/>
        </p:nvSpPr>
        <p:spPr>
          <a:xfrm>
            <a:off x="8277763" y="4398302"/>
            <a:ext cx="3289603" cy="1396841"/>
          </a:xfrm>
          <a:prstGeom prst="roundRect">
            <a:avLst/>
          </a:prstGeom>
          <a:solidFill>
            <a:srgbClr val="CB23C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solidFill>
                  <a:schemeClr val="tx1"/>
                </a:solidFill>
              </a:rPr>
              <a:t>Command Words:  </a:t>
            </a:r>
            <a:r>
              <a:rPr lang="en-GB" sz="2800" dirty="0">
                <a:solidFill>
                  <a:schemeClr val="tx1"/>
                </a:solidFill>
              </a:rPr>
              <a:t>Volunteer    Develop     Suggest</a:t>
            </a:r>
          </a:p>
        </p:txBody>
      </p:sp>
    </p:spTree>
    <p:extLst>
      <p:ext uri="{BB962C8B-B14F-4D97-AF65-F5344CB8AC3E}">
        <p14:creationId xmlns:p14="http://schemas.microsoft.com/office/powerpoint/2010/main" val="10378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DC78EECF-F20C-4778-AB4B-504C8E7B91F7}"/>
              </a:ext>
            </a:extLst>
          </p:cNvPr>
          <p:cNvPicPr/>
          <p:nvPr/>
        </p:nvPicPr>
        <p:blipFill>
          <a:blip r:embed="rId4">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xmlns="" id="{4FB4A2B5-BDA7-459A-9332-5956CAD21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007" y="147879"/>
            <a:ext cx="6619986" cy="1307520"/>
          </a:xfrm>
          <a:prstGeom prst="rect">
            <a:avLst/>
          </a:prstGeom>
          <a:ln>
            <a:solidFill>
              <a:schemeClr val="accent1"/>
            </a:solidFill>
          </a:ln>
        </p:spPr>
      </p:pic>
      <p:sp>
        <p:nvSpPr>
          <p:cNvPr id="15" name="Title 1">
            <a:extLst>
              <a:ext uri="{FF2B5EF4-FFF2-40B4-BE49-F238E27FC236}">
                <a16:creationId xmlns:a16="http://schemas.microsoft.com/office/drawing/2014/main" xmlns="" id="{07A91212-95AE-462C-8FB6-5AA063F435A1}"/>
              </a:ext>
            </a:extLst>
          </p:cNvPr>
          <p:cNvSpPr txBox="1">
            <a:spLocks/>
          </p:cNvSpPr>
          <p:nvPr/>
        </p:nvSpPr>
        <p:spPr>
          <a:xfrm rot="16200000">
            <a:off x="-1660961" y="3590990"/>
            <a:ext cx="472976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LORIC Task</a:t>
            </a:r>
          </a:p>
        </p:txBody>
      </p:sp>
      <p:sp>
        <p:nvSpPr>
          <p:cNvPr id="10" name="Rectangle: Rounded Corners 9">
            <a:extLst>
              <a:ext uri="{FF2B5EF4-FFF2-40B4-BE49-F238E27FC236}">
                <a16:creationId xmlns:a16="http://schemas.microsoft.com/office/drawing/2014/main" xmlns="" id="{C96A8105-FA85-4934-9F04-ECA8A250CD97}"/>
              </a:ext>
            </a:extLst>
          </p:cNvPr>
          <p:cNvSpPr/>
          <p:nvPr/>
        </p:nvSpPr>
        <p:spPr>
          <a:xfrm>
            <a:off x="1484674" y="1784392"/>
            <a:ext cx="6438371" cy="24586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500" dirty="0">
                <a:solidFill>
                  <a:schemeClr val="tx1"/>
                </a:solidFill>
              </a:rPr>
              <a:t>In small groups, join hands to form a circle. The objective is to pass a balloon around the circle whilst keeping it off the floor. If it touches the floor, the group loses the use of a body part – this part of the body will not be allowed to touch the balloon. </a:t>
            </a:r>
            <a:endParaRPr lang="en-GB" sz="2500" dirty="0">
              <a:solidFill>
                <a:schemeClr val="tx1"/>
              </a:solidFill>
            </a:endParaRPr>
          </a:p>
        </p:txBody>
      </p:sp>
      <p:grpSp>
        <p:nvGrpSpPr>
          <p:cNvPr id="11" name="Group 10">
            <a:extLst>
              <a:ext uri="{FF2B5EF4-FFF2-40B4-BE49-F238E27FC236}">
                <a16:creationId xmlns:a16="http://schemas.microsoft.com/office/drawing/2014/main" xmlns="" id="{83AF41E2-3DC2-40D1-8608-6349D0B568A6}"/>
              </a:ext>
            </a:extLst>
          </p:cNvPr>
          <p:cNvGrpSpPr/>
          <p:nvPr/>
        </p:nvGrpSpPr>
        <p:grpSpPr>
          <a:xfrm>
            <a:off x="8298180" y="1784392"/>
            <a:ext cx="3577590" cy="2936198"/>
            <a:chOff x="2418788" y="2963580"/>
            <a:chExt cx="4176322" cy="3894420"/>
          </a:xfrm>
        </p:grpSpPr>
        <p:pic>
          <p:nvPicPr>
            <p:cNvPr id="12" name="Picture 11" descr="A picture containing table, indoor, counter, photo&#10;&#10;Description automatically generated">
              <a:extLst>
                <a:ext uri="{FF2B5EF4-FFF2-40B4-BE49-F238E27FC236}">
                  <a16:creationId xmlns:a16="http://schemas.microsoft.com/office/drawing/2014/main" xmlns="" id="{E59DCBB3-CBB4-491E-97C0-61F6D76B360F}"/>
                </a:ext>
              </a:extLst>
            </p:cNvPr>
            <p:cNvPicPr>
              <a:picLocks noChangeAspect="1"/>
            </p:cNvPicPr>
            <p:nvPr/>
          </p:nvPicPr>
          <p:blipFill>
            <a:blip r:embed="rId6"/>
            <a:stretch>
              <a:fillRect/>
            </a:stretch>
          </p:blipFill>
          <p:spPr>
            <a:xfrm>
              <a:off x="2418788" y="2963580"/>
              <a:ext cx="4176322" cy="3894420"/>
            </a:xfrm>
            <a:prstGeom prst="rect">
              <a:avLst/>
            </a:prstGeom>
            <a:ln>
              <a:solidFill>
                <a:schemeClr val="tx1"/>
              </a:solidFill>
            </a:ln>
          </p:spPr>
        </p:pic>
        <p:pic>
          <p:nvPicPr>
            <p:cNvPr id="13" name="Picture 12" descr="A close up of a logo&#10;&#10;Description automatically generated">
              <a:extLst>
                <a:ext uri="{FF2B5EF4-FFF2-40B4-BE49-F238E27FC236}">
                  <a16:creationId xmlns:a16="http://schemas.microsoft.com/office/drawing/2014/main" xmlns="" id="{BE5CFD50-4F0F-4636-8EC0-EC18A5DB22B7}"/>
                </a:ext>
              </a:extLst>
            </p:cNvPr>
            <p:cNvPicPr>
              <a:picLocks noChangeAspect="1"/>
            </p:cNvPicPr>
            <p:nvPr/>
          </p:nvPicPr>
          <p:blipFill>
            <a:blip r:embed="rId7"/>
            <a:stretch>
              <a:fillRect/>
            </a:stretch>
          </p:blipFill>
          <p:spPr>
            <a:xfrm>
              <a:off x="3928700" y="4253279"/>
              <a:ext cx="1038811" cy="1038811"/>
            </a:xfrm>
            <a:prstGeom prst="rect">
              <a:avLst/>
            </a:prstGeom>
            <a:ln>
              <a:noFill/>
            </a:ln>
          </p:spPr>
        </p:pic>
      </p:grpSp>
      <p:pic>
        <p:nvPicPr>
          <p:cNvPr id="14" name="Picture 13">
            <a:extLst>
              <a:ext uri="{FF2B5EF4-FFF2-40B4-BE49-F238E27FC236}">
                <a16:creationId xmlns:a16="http://schemas.microsoft.com/office/drawing/2014/main" xmlns="" id="{3C2E020B-C849-45E2-A756-1212DFCA6F4B}"/>
              </a:ext>
            </a:extLst>
          </p:cNvPr>
          <p:cNvPicPr>
            <a:picLocks noChangeAspect="1"/>
          </p:cNvPicPr>
          <p:nvPr/>
        </p:nvPicPr>
        <p:blipFill>
          <a:blip r:embed="rId8"/>
          <a:stretch>
            <a:fillRect/>
          </a:stretch>
        </p:blipFill>
        <p:spPr>
          <a:xfrm>
            <a:off x="1637337" y="4572000"/>
            <a:ext cx="2198349" cy="1613467"/>
          </a:xfrm>
          <a:prstGeom prst="rect">
            <a:avLst/>
          </a:prstGeom>
        </p:spPr>
      </p:pic>
      <p:sp>
        <p:nvSpPr>
          <p:cNvPr id="16" name="Speech Bubble: Oval 15">
            <a:extLst>
              <a:ext uri="{FF2B5EF4-FFF2-40B4-BE49-F238E27FC236}">
                <a16:creationId xmlns:a16="http://schemas.microsoft.com/office/drawing/2014/main" xmlns="" id="{C6F18536-0315-4D16-91EC-F1267CBF7DE5}"/>
              </a:ext>
            </a:extLst>
          </p:cNvPr>
          <p:cNvSpPr/>
          <p:nvPr/>
        </p:nvSpPr>
        <p:spPr>
          <a:xfrm>
            <a:off x="4539946" y="4572000"/>
            <a:ext cx="4021124" cy="2138121"/>
          </a:xfrm>
          <a:prstGeom prst="wedgeEllipseCallout">
            <a:avLst>
              <a:gd name="adj1" fmla="val -78866"/>
              <a:gd name="adj2" fmla="val 8169"/>
            </a:avLst>
          </a:prstGeom>
          <a:solidFill>
            <a:srgbClr val="CB2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rPr>
              <a:t>Did you make any suggestions, volunteer ideas or develop different strategies?</a:t>
            </a:r>
          </a:p>
        </p:txBody>
      </p:sp>
    </p:spTree>
    <p:extLst>
      <p:ext uri="{BB962C8B-B14F-4D97-AF65-F5344CB8AC3E}">
        <p14:creationId xmlns:p14="http://schemas.microsoft.com/office/powerpoint/2010/main" val="25179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BE86D40-3671-4274-902A-621C03AC9469}"/>
              </a:ext>
            </a:extLst>
          </p:cNvPr>
          <p:cNvPicPr>
            <a:picLocks noChangeAspect="1"/>
          </p:cNvPicPr>
          <p:nvPr/>
        </p:nvPicPr>
        <p:blipFill>
          <a:blip r:embed="rId2"/>
          <a:stretch>
            <a:fillRect/>
          </a:stretch>
        </p:blipFill>
        <p:spPr>
          <a:xfrm>
            <a:off x="10577662" y="420961"/>
            <a:ext cx="1468702" cy="970048"/>
          </a:xfrm>
          <a:prstGeom prst="rect">
            <a:avLst/>
          </a:prstGeom>
        </p:spPr>
      </p:pic>
      <p:sp>
        <p:nvSpPr>
          <p:cNvPr id="15" name="Title 1">
            <a:extLst>
              <a:ext uri="{FF2B5EF4-FFF2-40B4-BE49-F238E27FC236}">
                <a16:creationId xmlns:a16="http://schemas.microsoft.com/office/drawing/2014/main" xmlns="" id="{A1BC401E-AF81-42A8-BC28-74BBCE601B16}"/>
              </a:ext>
            </a:extLst>
          </p:cNvPr>
          <p:cNvSpPr txBox="1">
            <a:spLocks/>
          </p:cNvSpPr>
          <p:nvPr/>
        </p:nvSpPr>
        <p:spPr>
          <a:xfrm rot="16200000">
            <a:off x="-1661221" y="3590987"/>
            <a:ext cx="4729759"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rPr>
              <a:t>Vocabulary activity</a:t>
            </a:r>
          </a:p>
        </p:txBody>
      </p:sp>
      <p:pic>
        <p:nvPicPr>
          <p:cNvPr id="16" name="Picture 15">
            <a:extLst>
              <a:ext uri="{FF2B5EF4-FFF2-40B4-BE49-F238E27FC236}">
                <a16:creationId xmlns:a16="http://schemas.microsoft.com/office/drawing/2014/main" xmlns="" id="{75FB2E63-A392-452F-A089-102E20F0FE2F}"/>
              </a:ext>
            </a:extLst>
          </p:cNvPr>
          <p:cNvPicPr/>
          <p:nvPr/>
        </p:nvPicPr>
        <p:blipFill>
          <a:blip r:embed="rId3">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4" name="Title 3">
            <a:extLst>
              <a:ext uri="{FF2B5EF4-FFF2-40B4-BE49-F238E27FC236}">
                <a16:creationId xmlns:a16="http://schemas.microsoft.com/office/drawing/2014/main" xmlns="" id="{B1839E8E-25AF-41CF-9597-4AD675E75D84}"/>
              </a:ext>
            </a:extLst>
          </p:cNvPr>
          <p:cNvSpPr>
            <a:spLocks noGrp="1"/>
          </p:cNvSpPr>
          <p:nvPr>
            <p:ph type="title"/>
          </p:nvPr>
        </p:nvSpPr>
        <p:spPr>
          <a:xfrm>
            <a:off x="1825873" y="252713"/>
            <a:ext cx="10515600" cy="1325563"/>
          </a:xfrm>
        </p:spPr>
        <p:txBody>
          <a:bodyPr/>
          <a:lstStyle/>
          <a:p>
            <a:r>
              <a:rPr lang="en-GB" dirty="0"/>
              <a:t>Match it up</a:t>
            </a:r>
          </a:p>
        </p:txBody>
      </p:sp>
      <p:pic>
        <p:nvPicPr>
          <p:cNvPr id="18" name="Picture 17">
            <a:extLst>
              <a:ext uri="{FF2B5EF4-FFF2-40B4-BE49-F238E27FC236}">
                <a16:creationId xmlns:a16="http://schemas.microsoft.com/office/drawing/2014/main" xmlns="" id="{F90D7072-8173-4B7C-B00C-81E30BF13B73}"/>
              </a:ext>
            </a:extLst>
          </p:cNvPr>
          <p:cNvPicPr/>
          <p:nvPr/>
        </p:nvPicPr>
        <p:blipFill>
          <a:blip r:embed="rId3">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9" name="TextBox 18">
            <a:extLst>
              <a:ext uri="{FF2B5EF4-FFF2-40B4-BE49-F238E27FC236}">
                <a16:creationId xmlns:a16="http://schemas.microsoft.com/office/drawing/2014/main" xmlns="" id="{542889E4-8B0D-4FF8-B80F-FD2AF1B19F79}"/>
              </a:ext>
            </a:extLst>
          </p:cNvPr>
          <p:cNvSpPr txBox="1"/>
          <p:nvPr/>
        </p:nvSpPr>
        <p:spPr>
          <a:xfrm>
            <a:off x="1825873" y="1753982"/>
            <a:ext cx="8701454" cy="1015663"/>
          </a:xfrm>
          <a:prstGeom prst="rect">
            <a:avLst/>
          </a:prstGeom>
          <a:noFill/>
        </p:spPr>
        <p:txBody>
          <a:bodyPr wrap="square" rtlCol="0">
            <a:spAutoFit/>
          </a:bodyPr>
          <a:lstStyle/>
          <a:p>
            <a:r>
              <a:rPr lang="en-GB" sz="3000" dirty="0"/>
              <a:t>Put these words into pairs according to their meaning. Discuss the connections that you made.  </a:t>
            </a:r>
          </a:p>
        </p:txBody>
      </p:sp>
      <p:pic>
        <p:nvPicPr>
          <p:cNvPr id="20" name="Graphic 6" descr="Handshake">
            <a:extLst>
              <a:ext uri="{FF2B5EF4-FFF2-40B4-BE49-F238E27FC236}">
                <a16:creationId xmlns:a16="http://schemas.microsoft.com/office/drawing/2014/main" xmlns="" id="{AD49D307-3484-46B6-A9DC-5277C533C4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308925" y="3429000"/>
            <a:ext cx="2537473" cy="2537473"/>
          </a:xfrm>
          <a:prstGeom prst="rect">
            <a:avLst/>
          </a:prstGeom>
        </p:spPr>
      </p:pic>
      <p:sp>
        <p:nvSpPr>
          <p:cNvPr id="21" name="Rectangle: Rounded Corners 4">
            <a:extLst>
              <a:ext uri="{FF2B5EF4-FFF2-40B4-BE49-F238E27FC236}">
                <a16:creationId xmlns:a16="http://schemas.microsoft.com/office/drawing/2014/main" xmlns="" id="{75936CF2-0EAE-4DB5-A6E2-7BCBC0F2DCB0}"/>
              </a:ext>
            </a:extLst>
          </p:cNvPr>
          <p:cNvSpPr/>
          <p:nvPr/>
        </p:nvSpPr>
        <p:spPr>
          <a:xfrm>
            <a:off x="1692688" y="2945351"/>
            <a:ext cx="7356231" cy="3222137"/>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000" dirty="0"/>
              <a:t>awful               strolled               decline</a:t>
            </a:r>
          </a:p>
          <a:p>
            <a:pPr algn="ctr"/>
            <a:endParaRPr lang="en-GB" sz="3000" dirty="0"/>
          </a:p>
          <a:p>
            <a:pPr algn="ctr"/>
            <a:r>
              <a:rPr lang="en-GB" sz="3000" dirty="0"/>
              <a:t>derogatory            rude              disgusting</a:t>
            </a:r>
          </a:p>
          <a:p>
            <a:pPr algn="ctr"/>
            <a:endParaRPr lang="en-GB" sz="3000" dirty="0"/>
          </a:p>
          <a:p>
            <a:pPr algn="ctr"/>
            <a:r>
              <a:rPr lang="en-GB" sz="3000" dirty="0"/>
              <a:t>accept               ambled</a:t>
            </a:r>
          </a:p>
        </p:txBody>
      </p:sp>
    </p:spTree>
    <p:extLst>
      <p:ext uri="{BB962C8B-B14F-4D97-AF65-F5344CB8AC3E}">
        <p14:creationId xmlns:p14="http://schemas.microsoft.com/office/powerpoint/2010/main" val="54739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What’s missing?</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xmlns="" id="{476286D9-4EE5-4F31-9128-9AEB5D5C2E58}"/>
              </a:ext>
            </a:extLst>
          </p:cNvPr>
          <p:cNvSpPr/>
          <p:nvPr/>
        </p:nvSpPr>
        <p:spPr>
          <a:xfrm>
            <a:off x="290528" y="2887038"/>
            <a:ext cx="8473328" cy="37260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Despite all our efforts, they came in the middle of the morning. Our seventeen days of freedom was about to end. It was a dark, grey day that reflected our mood perfectly. The basement door was ripped off its hinges as they swarmed in like an army of ants. One by one we were led outside to the truck and taken to the labour camp where we would spend the rest of our days. </a:t>
            </a:r>
          </a:p>
        </p:txBody>
      </p:sp>
      <p:sp>
        <p:nvSpPr>
          <p:cNvPr id="8" name="Rectangle: Rounded Corners 7">
            <a:extLst>
              <a:ext uri="{FF2B5EF4-FFF2-40B4-BE49-F238E27FC236}">
                <a16:creationId xmlns:a16="http://schemas.microsoft.com/office/drawing/2014/main" xmlns="" id="{C425F945-CD03-4C0A-BB83-50D8D0E4FCA4}"/>
              </a:ext>
            </a:extLst>
          </p:cNvPr>
          <p:cNvSpPr/>
          <p:nvPr/>
        </p:nvSpPr>
        <p:spPr>
          <a:xfrm>
            <a:off x="1407560" y="1895214"/>
            <a:ext cx="9170102" cy="71234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Are there any missing parts to this story? What is missing? </a:t>
            </a:r>
          </a:p>
        </p:txBody>
      </p:sp>
      <p:pic>
        <p:nvPicPr>
          <p:cNvPr id="5" name="Picture 4" descr="A vintage photo of a group of people in a field&#10;&#10;Description automatically generated">
            <a:extLst>
              <a:ext uri="{FF2B5EF4-FFF2-40B4-BE49-F238E27FC236}">
                <a16:creationId xmlns:a16="http://schemas.microsoft.com/office/drawing/2014/main" xmlns="" id="{94E5E883-787A-4412-A86B-00A324865B75}"/>
              </a:ext>
            </a:extLst>
          </p:cNvPr>
          <p:cNvPicPr>
            <a:picLocks noChangeAspect="1"/>
          </p:cNvPicPr>
          <p:nvPr/>
        </p:nvPicPr>
        <p:blipFill>
          <a:blip r:embed="rId5"/>
          <a:stretch>
            <a:fillRect/>
          </a:stretch>
        </p:blipFill>
        <p:spPr>
          <a:xfrm>
            <a:off x="8951579" y="3577327"/>
            <a:ext cx="2988527" cy="2091969"/>
          </a:xfrm>
          <a:prstGeom prst="rect">
            <a:avLst/>
          </a:prstGeom>
          <a:ln>
            <a:solidFill>
              <a:schemeClr val="tx1"/>
            </a:solidFill>
          </a:ln>
        </p:spPr>
      </p:pic>
    </p:spTree>
    <p:extLst>
      <p:ext uri="{BB962C8B-B14F-4D97-AF65-F5344CB8AC3E}">
        <p14:creationId xmlns:p14="http://schemas.microsoft.com/office/powerpoint/2010/main" val="331869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What’s missing?</a:t>
            </a:r>
          </a:p>
        </p:txBody>
      </p:sp>
      <p:pic>
        <p:nvPicPr>
          <p:cNvPr id="9" name="Picture 8">
            <a:extLst>
              <a:ext uri="{FF2B5EF4-FFF2-40B4-BE49-F238E27FC236}">
                <a16:creationId xmlns:a16="http://schemas.microsoft.com/office/drawing/2014/main" xmlns=""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xmlns=""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xmlns="" id="{C425F945-CD03-4C0A-BB83-50D8D0E4FCA4}"/>
              </a:ext>
            </a:extLst>
          </p:cNvPr>
          <p:cNvSpPr/>
          <p:nvPr/>
        </p:nvSpPr>
        <p:spPr>
          <a:xfrm>
            <a:off x="413818" y="2507795"/>
            <a:ext cx="6654802" cy="36361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There is no beginning, build up or climax. The reader doesn’t know what happened before the characters were recaptured. In fact, they do not even know who the characters are. For a story to make sense and be complete it needs to have a </a:t>
            </a:r>
            <a:r>
              <a:rPr lang="en-GB" sz="2800" b="1" dirty="0">
                <a:solidFill>
                  <a:schemeClr val="tx1"/>
                </a:solidFill>
              </a:rPr>
              <a:t>beginning</a:t>
            </a:r>
            <a:r>
              <a:rPr lang="en-GB" sz="2800" dirty="0">
                <a:solidFill>
                  <a:schemeClr val="tx1"/>
                </a:solidFill>
              </a:rPr>
              <a:t>, </a:t>
            </a:r>
            <a:r>
              <a:rPr lang="en-GB" sz="2800" b="1" dirty="0">
                <a:solidFill>
                  <a:schemeClr val="tx1"/>
                </a:solidFill>
              </a:rPr>
              <a:t>middle</a:t>
            </a:r>
            <a:r>
              <a:rPr lang="en-GB" sz="2800" dirty="0">
                <a:solidFill>
                  <a:schemeClr val="tx1"/>
                </a:solidFill>
              </a:rPr>
              <a:t> and </a:t>
            </a:r>
            <a:r>
              <a:rPr lang="en-GB" sz="2800" b="1" dirty="0">
                <a:solidFill>
                  <a:schemeClr val="tx1"/>
                </a:solidFill>
              </a:rPr>
              <a:t>end</a:t>
            </a:r>
            <a:r>
              <a:rPr lang="en-GB" sz="2800" dirty="0">
                <a:solidFill>
                  <a:schemeClr val="tx1"/>
                </a:solidFill>
              </a:rPr>
              <a:t>.</a:t>
            </a:r>
          </a:p>
        </p:txBody>
      </p:sp>
      <p:pic>
        <p:nvPicPr>
          <p:cNvPr id="5" name="Picture 4" descr="A vintage photo of a group of people in a field&#10;&#10;Description automatically generated">
            <a:extLst>
              <a:ext uri="{FF2B5EF4-FFF2-40B4-BE49-F238E27FC236}">
                <a16:creationId xmlns:a16="http://schemas.microsoft.com/office/drawing/2014/main" xmlns="" id="{94E5E883-787A-4412-A86B-00A324865B75}"/>
              </a:ext>
            </a:extLst>
          </p:cNvPr>
          <p:cNvPicPr>
            <a:picLocks noChangeAspect="1"/>
          </p:cNvPicPr>
          <p:nvPr/>
        </p:nvPicPr>
        <p:blipFill>
          <a:blip r:embed="rId5"/>
          <a:stretch>
            <a:fillRect/>
          </a:stretch>
        </p:blipFill>
        <p:spPr>
          <a:xfrm>
            <a:off x="7792357" y="3015624"/>
            <a:ext cx="3519656" cy="2463759"/>
          </a:xfrm>
          <a:prstGeom prst="rect">
            <a:avLst/>
          </a:prstGeom>
          <a:ln>
            <a:solidFill>
              <a:schemeClr val="tx1"/>
            </a:solidFill>
          </a:ln>
        </p:spPr>
      </p:pic>
    </p:spTree>
    <p:extLst>
      <p:ext uri="{BB962C8B-B14F-4D97-AF65-F5344CB8AC3E}">
        <p14:creationId xmlns:p14="http://schemas.microsoft.com/office/powerpoint/2010/main" val="18225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C232D43-3351-455F-BAD1-093349C6D7EA}"/>
              </a:ext>
            </a:extLst>
          </p:cNvPr>
          <p:cNvPicPr/>
          <p:nvPr/>
        </p:nvPicPr>
        <p:blipFill>
          <a:blip r:embed="rId3">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Title 1">
            <a:extLst>
              <a:ext uri="{FF2B5EF4-FFF2-40B4-BE49-F238E27FC236}">
                <a16:creationId xmlns:a16="http://schemas.microsoft.com/office/drawing/2014/main" xmlns="" id="{900FC78D-3229-41C1-B881-7817867B4919}"/>
              </a:ext>
            </a:extLst>
          </p:cNvPr>
          <p:cNvSpPr txBox="1">
            <a:spLocks/>
          </p:cNvSpPr>
          <p:nvPr/>
        </p:nvSpPr>
        <p:spPr>
          <a:xfrm>
            <a:off x="1786015" y="190219"/>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2060"/>
                </a:solidFill>
                <a:latin typeface="+mn-lt"/>
              </a:rPr>
              <a:t>Story structure</a:t>
            </a:r>
          </a:p>
        </p:txBody>
      </p:sp>
      <p:pic>
        <p:nvPicPr>
          <p:cNvPr id="8" name="Picture 7">
            <a:extLst>
              <a:ext uri="{FF2B5EF4-FFF2-40B4-BE49-F238E27FC236}">
                <a16:creationId xmlns:a16="http://schemas.microsoft.com/office/drawing/2014/main" xmlns="" id="{1A2DA26C-E088-42E1-9176-B3D13E87F7E7}"/>
              </a:ext>
            </a:extLst>
          </p:cNvPr>
          <p:cNvPicPr>
            <a:picLocks noChangeAspect="1"/>
          </p:cNvPicPr>
          <p:nvPr/>
        </p:nvPicPr>
        <p:blipFill>
          <a:blip r:embed="rId4"/>
          <a:stretch>
            <a:fillRect/>
          </a:stretch>
        </p:blipFill>
        <p:spPr>
          <a:xfrm>
            <a:off x="10575352" y="244896"/>
            <a:ext cx="1468702" cy="970048"/>
          </a:xfrm>
          <a:prstGeom prst="rect">
            <a:avLst/>
          </a:prstGeom>
        </p:spPr>
      </p:pic>
      <p:pic>
        <p:nvPicPr>
          <p:cNvPr id="11" name="Picture 10">
            <a:extLst>
              <a:ext uri="{FF2B5EF4-FFF2-40B4-BE49-F238E27FC236}">
                <a16:creationId xmlns:a16="http://schemas.microsoft.com/office/drawing/2014/main" xmlns="" id="{D2DD7A70-4452-4261-87A6-4E42CE930316}"/>
              </a:ext>
            </a:extLst>
          </p:cNvPr>
          <p:cNvPicPr/>
          <p:nvPr/>
        </p:nvPicPr>
        <p:blipFill>
          <a:blip r:embed="rId3">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21" name="Rectangle: Rounded Corners 20">
            <a:extLst>
              <a:ext uri="{FF2B5EF4-FFF2-40B4-BE49-F238E27FC236}">
                <a16:creationId xmlns:a16="http://schemas.microsoft.com/office/drawing/2014/main" xmlns="" id="{A8A80CAB-FC74-4A77-B3EF-25534B3E293E}"/>
              </a:ext>
            </a:extLst>
          </p:cNvPr>
          <p:cNvSpPr/>
          <p:nvPr/>
        </p:nvSpPr>
        <p:spPr>
          <a:xfrm>
            <a:off x="419528" y="1769196"/>
            <a:ext cx="11352944" cy="71234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Just like a good stew, a story needs several ingredients to make it complete.</a:t>
            </a:r>
          </a:p>
        </p:txBody>
      </p:sp>
      <p:sp>
        <p:nvSpPr>
          <p:cNvPr id="22" name="Rectangle: Rounded Corners 21">
            <a:extLst>
              <a:ext uri="{FF2B5EF4-FFF2-40B4-BE49-F238E27FC236}">
                <a16:creationId xmlns:a16="http://schemas.microsoft.com/office/drawing/2014/main" xmlns="" id="{AA687EB1-B610-4DAE-83E4-CD75E1017512}"/>
              </a:ext>
            </a:extLst>
          </p:cNvPr>
          <p:cNvSpPr/>
          <p:nvPr/>
        </p:nvSpPr>
        <p:spPr>
          <a:xfrm>
            <a:off x="3275720" y="2682474"/>
            <a:ext cx="7130265" cy="38279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Story Stew</a:t>
            </a:r>
          </a:p>
          <a:p>
            <a:pPr algn="ctr"/>
            <a:r>
              <a:rPr lang="en-GB" sz="2800" dirty="0">
                <a:solidFill>
                  <a:schemeClr val="tx1"/>
                </a:solidFill>
              </a:rPr>
              <a:t>Ingredients:</a:t>
            </a:r>
          </a:p>
          <a:p>
            <a:pPr algn="ctr"/>
            <a:endParaRPr lang="en-GB" sz="2800" dirty="0">
              <a:solidFill>
                <a:schemeClr val="tx1"/>
              </a:solidFill>
            </a:endParaRPr>
          </a:p>
          <a:p>
            <a:pPr algn="ctr"/>
            <a:r>
              <a:rPr lang="en-GB" sz="2800" dirty="0">
                <a:solidFill>
                  <a:schemeClr val="tx1"/>
                </a:solidFill>
              </a:rPr>
              <a:t>A beginning (character and setting)</a:t>
            </a:r>
          </a:p>
          <a:p>
            <a:pPr algn="ctr"/>
            <a:endParaRPr lang="en-GB" sz="2800" dirty="0">
              <a:solidFill>
                <a:schemeClr val="tx1"/>
              </a:solidFill>
            </a:endParaRPr>
          </a:p>
          <a:p>
            <a:pPr algn="ctr"/>
            <a:r>
              <a:rPr lang="en-GB" sz="2800" dirty="0">
                <a:solidFill>
                  <a:schemeClr val="tx1"/>
                </a:solidFill>
              </a:rPr>
              <a:t>A middle (build up and climax)</a:t>
            </a:r>
          </a:p>
          <a:p>
            <a:pPr algn="ctr"/>
            <a:endParaRPr lang="en-GB" sz="2800" dirty="0">
              <a:solidFill>
                <a:schemeClr val="tx1"/>
              </a:solidFill>
            </a:endParaRPr>
          </a:p>
          <a:p>
            <a:pPr algn="ctr"/>
            <a:r>
              <a:rPr lang="en-GB" sz="2800" dirty="0">
                <a:solidFill>
                  <a:schemeClr val="tx1"/>
                </a:solidFill>
              </a:rPr>
              <a:t>An ending (resolution)</a:t>
            </a:r>
          </a:p>
        </p:txBody>
      </p:sp>
      <p:pic>
        <p:nvPicPr>
          <p:cNvPr id="5" name="Picture 4" descr="A picture containing drawing&#10;&#10;Description automatically generated">
            <a:extLst>
              <a:ext uri="{FF2B5EF4-FFF2-40B4-BE49-F238E27FC236}">
                <a16:creationId xmlns:a16="http://schemas.microsoft.com/office/drawing/2014/main" xmlns="" id="{A9A216FE-2217-46C3-97E5-F7CF8AAA8D92}"/>
              </a:ext>
            </a:extLst>
          </p:cNvPr>
          <p:cNvPicPr>
            <a:picLocks noChangeAspect="1"/>
          </p:cNvPicPr>
          <p:nvPr/>
        </p:nvPicPr>
        <p:blipFill>
          <a:blip r:embed="rId5"/>
          <a:stretch>
            <a:fillRect/>
          </a:stretch>
        </p:blipFill>
        <p:spPr>
          <a:xfrm>
            <a:off x="1235745" y="3626743"/>
            <a:ext cx="1705510" cy="1850980"/>
          </a:xfrm>
          <a:prstGeom prst="rect">
            <a:avLst/>
          </a:prstGeom>
          <a:ln>
            <a:solidFill>
              <a:schemeClr val="tx1"/>
            </a:solidFill>
          </a:ln>
        </p:spPr>
      </p:pic>
      <p:pic>
        <p:nvPicPr>
          <p:cNvPr id="10" name="Picture 9" descr="A close up of a sign&#10;&#10;Description automatically generated">
            <a:extLst>
              <a:ext uri="{FF2B5EF4-FFF2-40B4-BE49-F238E27FC236}">
                <a16:creationId xmlns:a16="http://schemas.microsoft.com/office/drawing/2014/main" xmlns="" id="{CE36607F-3C12-4877-9203-46BE237A5C94}"/>
              </a:ext>
            </a:extLst>
          </p:cNvPr>
          <p:cNvPicPr>
            <a:picLocks noChangeAspect="1"/>
          </p:cNvPicPr>
          <p:nvPr/>
        </p:nvPicPr>
        <p:blipFill>
          <a:blip r:embed="rId6"/>
          <a:stretch>
            <a:fillRect/>
          </a:stretch>
        </p:blipFill>
        <p:spPr>
          <a:xfrm flipH="1">
            <a:off x="3524035" y="5225942"/>
            <a:ext cx="887182" cy="887182"/>
          </a:xfrm>
          <a:prstGeom prst="rect">
            <a:avLst/>
          </a:prstGeom>
        </p:spPr>
      </p:pic>
      <p:pic>
        <p:nvPicPr>
          <p:cNvPr id="24" name="Picture 23" descr="A picture containing lamp, light&#10;&#10;Description automatically generated">
            <a:extLst>
              <a:ext uri="{FF2B5EF4-FFF2-40B4-BE49-F238E27FC236}">
                <a16:creationId xmlns:a16="http://schemas.microsoft.com/office/drawing/2014/main" xmlns="" id="{DA143D8A-2E75-4EE1-A0B5-9C08E6A99B28}"/>
              </a:ext>
            </a:extLst>
          </p:cNvPr>
          <p:cNvPicPr>
            <a:picLocks noChangeAspect="1"/>
          </p:cNvPicPr>
          <p:nvPr/>
        </p:nvPicPr>
        <p:blipFill>
          <a:blip r:embed="rId7"/>
          <a:stretch>
            <a:fillRect/>
          </a:stretch>
        </p:blipFill>
        <p:spPr>
          <a:xfrm>
            <a:off x="9092902" y="2769677"/>
            <a:ext cx="850788" cy="97815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xmlns="" id="{1463D9ED-CACA-49F7-81F9-279E9FB915D3}"/>
              </a:ext>
            </a:extLst>
          </p:cNvPr>
          <p:cNvPicPr>
            <a:picLocks noChangeAspect="1"/>
          </p:cNvPicPr>
          <p:nvPr/>
        </p:nvPicPr>
        <p:blipFill>
          <a:blip r:embed="rId8"/>
          <a:stretch>
            <a:fillRect/>
          </a:stretch>
        </p:blipFill>
        <p:spPr>
          <a:xfrm>
            <a:off x="9024327" y="4942821"/>
            <a:ext cx="919363" cy="1069804"/>
          </a:xfrm>
          <a:prstGeom prst="rect">
            <a:avLst/>
          </a:prstGeom>
        </p:spPr>
      </p:pic>
      <p:pic>
        <p:nvPicPr>
          <p:cNvPr id="28" name="Picture 27">
            <a:extLst>
              <a:ext uri="{FF2B5EF4-FFF2-40B4-BE49-F238E27FC236}">
                <a16:creationId xmlns:a16="http://schemas.microsoft.com/office/drawing/2014/main" xmlns="" id="{215F7292-C6C7-47B2-865C-B7B2C661F596}"/>
              </a:ext>
            </a:extLst>
          </p:cNvPr>
          <p:cNvPicPr>
            <a:picLocks noChangeAspect="1"/>
          </p:cNvPicPr>
          <p:nvPr/>
        </p:nvPicPr>
        <p:blipFill>
          <a:blip r:embed="rId9"/>
          <a:stretch>
            <a:fillRect/>
          </a:stretch>
        </p:blipFill>
        <p:spPr>
          <a:xfrm>
            <a:off x="4900987" y="2815153"/>
            <a:ext cx="802354" cy="1069805"/>
          </a:xfrm>
          <a:prstGeom prst="rect">
            <a:avLst/>
          </a:prstGeom>
        </p:spPr>
      </p:pic>
      <p:pic>
        <p:nvPicPr>
          <p:cNvPr id="30" name="Picture 29" descr="A picture containing indoor, sitting, food, black&#10;&#10;Description automatically generated">
            <a:extLst>
              <a:ext uri="{FF2B5EF4-FFF2-40B4-BE49-F238E27FC236}">
                <a16:creationId xmlns:a16="http://schemas.microsoft.com/office/drawing/2014/main" xmlns="" id="{9B3E9654-242E-49DA-B4B2-5C522C6E509B}"/>
              </a:ext>
            </a:extLst>
          </p:cNvPr>
          <p:cNvPicPr>
            <a:picLocks noChangeAspect="1"/>
          </p:cNvPicPr>
          <p:nvPr/>
        </p:nvPicPr>
        <p:blipFill>
          <a:blip r:embed="rId10"/>
          <a:stretch>
            <a:fillRect/>
          </a:stretch>
        </p:blipFill>
        <p:spPr>
          <a:xfrm rot="1785892">
            <a:off x="3561948" y="3069601"/>
            <a:ext cx="802354" cy="1307946"/>
          </a:xfrm>
          <a:prstGeom prst="rect">
            <a:avLst/>
          </a:prstGeom>
        </p:spPr>
      </p:pic>
      <p:pic>
        <p:nvPicPr>
          <p:cNvPr id="32" name="Picture 31">
            <a:extLst>
              <a:ext uri="{FF2B5EF4-FFF2-40B4-BE49-F238E27FC236}">
                <a16:creationId xmlns:a16="http://schemas.microsoft.com/office/drawing/2014/main" xmlns="" id="{29E9BE42-BBF3-4363-A33D-79125C6613E2}"/>
              </a:ext>
            </a:extLst>
          </p:cNvPr>
          <p:cNvPicPr>
            <a:picLocks noChangeAspect="1"/>
          </p:cNvPicPr>
          <p:nvPr/>
        </p:nvPicPr>
        <p:blipFill>
          <a:blip r:embed="rId11"/>
          <a:stretch>
            <a:fillRect/>
          </a:stretch>
        </p:blipFill>
        <p:spPr>
          <a:xfrm>
            <a:off x="7920823" y="3258753"/>
            <a:ext cx="1096278" cy="1022279"/>
          </a:xfrm>
          <a:prstGeom prst="rect">
            <a:avLst/>
          </a:prstGeom>
        </p:spPr>
      </p:pic>
    </p:spTree>
    <p:extLst>
      <p:ext uri="{BB962C8B-B14F-4D97-AF65-F5344CB8AC3E}">
        <p14:creationId xmlns:p14="http://schemas.microsoft.com/office/powerpoint/2010/main" val="663721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4994</TotalTime>
  <Words>2012</Words>
  <Application>Microsoft Office PowerPoint</Application>
  <PresentationFormat>Custom</PresentationFormat>
  <Paragraphs>189</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Teachers’ Notes</vt:lpstr>
      <vt:lpstr>Progress across amber – the 4-stage model</vt:lpstr>
      <vt:lpstr>LORIC Task</vt:lpstr>
      <vt:lpstr>PowerPoint Presentation</vt:lpstr>
      <vt:lpstr>Match it up</vt:lpstr>
      <vt:lpstr>What’s missing?</vt:lpstr>
      <vt:lpstr>What’s missing?</vt:lpstr>
      <vt:lpstr>PowerPoint Presentation</vt:lpstr>
      <vt:lpstr>PowerPoint Presentation</vt:lpstr>
      <vt:lpstr>Story sequence</vt:lpstr>
      <vt:lpstr>Practise</vt:lpstr>
      <vt:lpstr>How did you do?</vt:lpstr>
      <vt:lpstr>Beginnings</vt:lpstr>
      <vt:lpstr>Beginnings</vt:lpstr>
      <vt:lpstr>Practise</vt:lpstr>
      <vt:lpstr>How did you do?</vt:lpstr>
      <vt:lpstr>Middles</vt:lpstr>
      <vt:lpstr>Middles</vt:lpstr>
      <vt:lpstr>Middles</vt:lpstr>
      <vt:lpstr>Practise</vt:lpstr>
      <vt:lpstr>How did you do?</vt:lpstr>
      <vt:lpstr>Endings</vt:lpstr>
      <vt:lpstr>Endings</vt:lpstr>
      <vt:lpstr>Practise</vt:lpstr>
      <vt:lpstr>How did you do?</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Jillian Walker</cp:lastModifiedBy>
  <cp:revision>255</cp:revision>
  <dcterms:created xsi:type="dcterms:W3CDTF">2017-03-29T13:14:03Z</dcterms:created>
  <dcterms:modified xsi:type="dcterms:W3CDTF">2020-03-12T17:56:04Z</dcterms:modified>
</cp:coreProperties>
</file>