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2" r:id="rId4"/>
    <p:sldId id="257" r:id="rId5"/>
    <p:sldId id="268" r:id="rId6"/>
    <p:sldId id="258" r:id="rId7"/>
    <p:sldId id="260" r:id="rId8"/>
    <p:sldId id="261" r:id="rId9"/>
    <p:sldId id="271" r:id="rId10"/>
    <p:sldId id="266" r:id="rId11"/>
    <p:sldId id="267" r:id="rId12"/>
    <p:sldId id="269" r:id="rId13"/>
    <p:sldId id="270" r:id="rId14"/>
    <p:sldId id="272" r:id="rId15"/>
    <p:sldId id="273" r:id="rId16"/>
    <p:sldId id="265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90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83E80-DDD3-4BCE-ABEA-C960E9A1E1C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2C225-D444-41D3-8F7C-D533B273A1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29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E50B4-D1B9-476B-846F-6B7B0EC4CE7E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550EA-FD25-4B82-BD71-FC60D00545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3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550EA-FD25-4B82-BD71-FC60D00545D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53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550EA-FD25-4B82-BD71-FC60D00545D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99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5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8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53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98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7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7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57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1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2C29-FFA8-4647-9D9D-911D14698F66}" type="datetimeFigureOut">
              <a:rPr lang="en-GB" smtClean="0"/>
              <a:pPr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4390F-24E7-4DFE-B48A-BC2E5B8846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106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nicsplay.co.uk/" TargetMode="External"/><Relationship Id="rId2" Type="http://schemas.openxmlformats.org/officeDocument/2006/relationships/hyperlink" Target="http://www.letters-and-sounds.com/phase-1-gam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kenttrustweb.org.uk/kentict/content/games/literacy_menu.html" TargetMode="External"/><Relationship Id="rId4" Type="http://schemas.openxmlformats.org/officeDocument/2006/relationships/hyperlink" Target="http://www.ictgames.com/dinosaurEggs_phonic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IRyKNmy0q7BtLM&amp;tbnid=i3u0WivDEq8HTM:&amp;ved=0CAUQjRw&amp;url=http://www.dreamstime.com/royalty-free-stock-photo-cartoon-musical-instruments-image15005035&amp;ei=gOpiUqOcM_Ha0QX3yoBQ&amp;psig=AFQjCNFhlpJhW7VGl53yqGY67phd66tVZg&amp;ust=138230063199053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Phonics workshop for Parents/Carers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Tuesday </a:t>
            </a:r>
            <a:r>
              <a:rPr lang="en-GB" dirty="0" smtClean="0"/>
              <a:t>20</a:t>
            </a:r>
            <a:r>
              <a:rPr lang="en-GB" baseline="30000" dirty="0" smtClean="0"/>
              <a:t>th</a:t>
            </a:r>
            <a:r>
              <a:rPr lang="en-GB" dirty="0" smtClean="0"/>
              <a:t> September </a:t>
            </a:r>
            <a:r>
              <a:rPr lang="en-GB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274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By this stage, children will know the 42 phonemes, be able to segment and blend CVC words.</a:t>
            </a:r>
          </a:p>
          <a:p>
            <a:endParaRPr lang="en-GB" sz="2800" dirty="0"/>
          </a:p>
          <a:p>
            <a:r>
              <a:rPr lang="en-GB" sz="2800" dirty="0"/>
              <a:t>Phase 4 consolidates children’s knowledge of the graphemes by reading and spelling polysyllabic words and those containing adjacent consonants.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Children are also taught further tricky words.</a:t>
            </a:r>
          </a:p>
          <a:p>
            <a:endParaRPr lang="en-GB" sz="2800" dirty="0"/>
          </a:p>
          <a:p>
            <a:r>
              <a:rPr lang="en-GB" sz="2800" dirty="0"/>
              <a:t>Phase 4 lasts for four weeks.</a:t>
            </a:r>
          </a:p>
        </p:txBody>
      </p:sp>
      <p:pic>
        <p:nvPicPr>
          <p:cNvPr id="1026" name="Picture 2" descr="http://www.planetprimary.co.uk/gallery/img/p/100-141-thickbox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" t="18850" r="6284" b="19123"/>
          <a:stretch/>
        </p:blipFill>
        <p:spPr bwMode="auto">
          <a:xfrm>
            <a:off x="1331640" y="260648"/>
            <a:ext cx="1853978" cy="125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51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Phase 5 is taught throughout Year 1.</a:t>
            </a:r>
          </a:p>
          <a:p>
            <a:endParaRPr lang="en-GB" sz="2800" dirty="0"/>
          </a:p>
          <a:p>
            <a:r>
              <a:rPr lang="en-GB" sz="2800" dirty="0"/>
              <a:t>The purpose of this phase is to broaden children’s knowledge of graphemes and phonemes for use in reading and spelling.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Children will learn new graphemes and alternative pronunciations for both these and graphemes they already know.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pPr>
              <a:buNone/>
            </a:pPr>
            <a:endParaRPr lang="en-GB" sz="2800" dirty="0"/>
          </a:p>
          <a:p>
            <a:endParaRPr lang="en-GB" sz="2800" dirty="0"/>
          </a:p>
        </p:txBody>
      </p:sp>
      <p:pic>
        <p:nvPicPr>
          <p:cNvPr id="2050" name="Picture 2" descr="http://www.earlylearninghq.org.uk/wp-content/uploads/2013/07/Phase-5-sound-Mats.pdf1_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1" t="27780" b="9535"/>
          <a:stretch/>
        </p:blipFill>
        <p:spPr bwMode="auto">
          <a:xfrm>
            <a:off x="1043608" y="332656"/>
            <a:ext cx="2215264" cy="100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507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/>
              <a:t>Phase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GB" sz="3000" dirty="0"/>
              <a:t>By the beginning of phase 6 children should know most of the common grapheme - phoneme correspondences.</a:t>
            </a:r>
          </a:p>
          <a:p>
            <a:endParaRPr lang="en-GB" sz="1000" dirty="0"/>
          </a:p>
          <a:p>
            <a:r>
              <a:rPr lang="en-GB" sz="3000" dirty="0"/>
              <a:t>They become fluent readers and increasingly accurate spellers.</a:t>
            </a:r>
          </a:p>
          <a:p>
            <a:pPr>
              <a:buNone/>
            </a:pPr>
            <a:r>
              <a:rPr lang="en-GB" sz="3000" dirty="0"/>
              <a:t>		-Prefixes</a:t>
            </a:r>
          </a:p>
          <a:p>
            <a:pPr>
              <a:buNone/>
            </a:pPr>
            <a:r>
              <a:rPr lang="en-GB" sz="3000" dirty="0"/>
              <a:t>		-Suffixes</a:t>
            </a:r>
          </a:p>
          <a:p>
            <a:pPr>
              <a:buNone/>
            </a:pPr>
            <a:r>
              <a:rPr lang="en-GB" sz="3000" dirty="0"/>
              <a:t>		-Past tense</a:t>
            </a:r>
          </a:p>
        </p:txBody>
      </p:sp>
      <p:pic>
        <p:nvPicPr>
          <p:cNvPr id="3074" name="Picture 2" descr="http://www.readinghorizons.com/Images/method/suffixes1.jpg"/>
          <p:cNvPicPr>
            <a:picLocks noChangeAspect="1" noChangeArrowheads="1"/>
          </p:cNvPicPr>
          <p:nvPr/>
        </p:nvPicPr>
        <p:blipFill>
          <a:blip r:embed="rId2" cstate="print"/>
          <a:srcRect l="24468" t="35440" r="52523" b="10197"/>
          <a:stretch>
            <a:fillRect/>
          </a:stretch>
        </p:blipFill>
        <p:spPr bwMode="auto">
          <a:xfrm>
            <a:off x="2411760" y="188640"/>
            <a:ext cx="792088" cy="1206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721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They will be able to read hundreds of words using the following 3 methods;</a:t>
            </a:r>
          </a:p>
          <a:p>
            <a:pPr lvl="1"/>
            <a:r>
              <a:rPr lang="en-GB" dirty="0"/>
              <a:t>Automatically reading familiar words</a:t>
            </a:r>
          </a:p>
          <a:p>
            <a:pPr lvl="1"/>
            <a:r>
              <a:rPr lang="en-GB" dirty="0"/>
              <a:t>Decoding quickly and silently as blending and sounding is routine</a:t>
            </a:r>
          </a:p>
          <a:p>
            <a:pPr lvl="1"/>
            <a:r>
              <a:rPr lang="en-GB" dirty="0"/>
              <a:t>Decoding them aloud.</a:t>
            </a:r>
          </a:p>
          <a:p>
            <a:pPr>
              <a:buNone/>
            </a:pPr>
            <a:endParaRPr lang="en-GB" sz="2800" dirty="0"/>
          </a:p>
          <a:p>
            <a:r>
              <a:rPr lang="en-GB" dirty="0"/>
              <a:t>Children’s spelling may still be a bit unconventional at times but should start to be </a:t>
            </a:r>
            <a:r>
              <a:rPr lang="en-GB" dirty="0" smtClean="0"/>
              <a:t>phonetically </a:t>
            </a:r>
            <a:r>
              <a:rPr lang="en-GB" dirty="0"/>
              <a:t>accurate.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New Spelling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We are using the Read Write Inc</a:t>
            </a:r>
            <a:r>
              <a:rPr lang="en-GB" dirty="0"/>
              <a:t>.</a:t>
            </a:r>
            <a:r>
              <a:rPr lang="en-GB" dirty="0" smtClean="0"/>
              <a:t> spelling programme.  </a:t>
            </a:r>
          </a:p>
          <a:p>
            <a:r>
              <a:rPr lang="en-GB" dirty="0" smtClean="0"/>
              <a:t>It is a robust, fast paced systematic spelling programme. That starts in Year 2.</a:t>
            </a:r>
          </a:p>
          <a:p>
            <a:r>
              <a:rPr lang="en-GB" dirty="0" smtClean="0"/>
              <a:t>Read Write Inc. spelling is a programme based on the understanding that we do have a sound based writing system. </a:t>
            </a:r>
          </a:p>
          <a:p>
            <a:r>
              <a:rPr lang="en-GB" dirty="0" smtClean="0"/>
              <a:t>One of the key keys to spelling is to remember how to spell these sounds in different words. </a:t>
            </a:r>
          </a:p>
          <a:p>
            <a:pPr>
              <a:buFontTx/>
              <a:buChar char="-"/>
            </a:pPr>
            <a:r>
              <a:rPr lang="en-GB" dirty="0" smtClean="0"/>
              <a:t>This does not happen overnight. </a:t>
            </a:r>
          </a:p>
        </p:txBody>
      </p:sp>
    </p:spTree>
    <p:extLst>
      <p:ext uri="{BB962C8B-B14F-4D97-AF65-F5344CB8AC3E}">
        <p14:creationId xmlns:p14="http://schemas.microsoft.com/office/powerpoint/2010/main" val="711535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Phonics Screening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Takes place during the Summer term (June) for children in Year 1. </a:t>
            </a:r>
          </a:p>
          <a:p>
            <a:r>
              <a:rPr lang="en-GB" dirty="0"/>
              <a:t>The check consists of 20 real words and 20 </a:t>
            </a:r>
            <a:r>
              <a:rPr lang="en-GB" dirty="0" smtClean="0"/>
              <a:t>pseudo-words (which we call alien words) </a:t>
            </a:r>
            <a:r>
              <a:rPr lang="en-GB" dirty="0"/>
              <a:t>that a pupil reads aloud to the </a:t>
            </a:r>
            <a:r>
              <a:rPr lang="en-GB" dirty="0" smtClean="0"/>
              <a:t>teacher.</a:t>
            </a:r>
          </a:p>
          <a:p>
            <a:r>
              <a:rPr lang="en-GB" dirty="0" smtClean="0"/>
              <a:t>Although this is a test we try to keep it as low key as possible for the children.</a:t>
            </a:r>
          </a:p>
          <a:p>
            <a:r>
              <a:rPr lang="en-GB" dirty="0" smtClean="0"/>
              <a:t>Last year we had 83% a pass rate. (National was 77%)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6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can you help your child at home?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Regularly read to and listen to your child read.</a:t>
            </a:r>
          </a:p>
          <a:p>
            <a:r>
              <a:rPr lang="en-GB" dirty="0"/>
              <a:t>Revise the phonemes that we have learnt using your</a:t>
            </a:r>
          </a:p>
          <a:p>
            <a:pPr marL="0" indent="0">
              <a:buNone/>
            </a:pPr>
            <a:r>
              <a:rPr lang="en-GB" dirty="0"/>
              <a:t>     child's phoneme book.</a:t>
            </a:r>
          </a:p>
          <a:p>
            <a:r>
              <a:rPr lang="en-GB" dirty="0"/>
              <a:t>Listen to the Jolly phonic songs on YouTube or on the Jolly learning website.</a:t>
            </a:r>
          </a:p>
          <a:p>
            <a:r>
              <a:rPr lang="en-GB" dirty="0"/>
              <a:t>Play beat the timer.</a:t>
            </a:r>
          </a:p>
          <a:p>
            <a:r>
              <a:rPr lang="en-GB" dirty="0"/>
              <a:t>Tricky word/phoneme bingo.</a:t>
            </a:r>
          </a:p>
          <a:p>
            <a:r>
              <a:rPr lang="en-GB" dirty="0"/>
              <a:t>I-Spy with initial sounds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Interactive Bug Club books online </a:t>
            </a:r>
            <a:endParaRPr lang="en-GB" dirty="0"/>
          </a:p>
          <a:p>
            <a:r>
              <a:rPr lang="en-GB" dirty="0"/>
              <a:t>Play phonic games on the following websites: </a:t>
            </a:r>
          </a:p>
          <a:p>
            <a:r>
              <a:rPr lang="en-GB" dirty="0">
                <a:hlinkClick r:id="rId2"/>
              </a:rPr>
              <a:t>http://www.letters-and-sounds.com/phase-1-games.html</a:t>
            </a:r>
            <a:r>
              <a:rPr lang="en-GB" dirty="0"/>
              <a:t> </a:t>
            </a:r>
          </a:p>
          <a:p>
            <a:r>
              <a:rPr lang="en-GB" dirty="0">
                <a:hlinkClick r:id="rId3"/>
              </a:rPr>
              <a:t>http://www.phonicsplay.co.uk/</a:t>
            </a:r>
            <a:r>
              <a:rPr lang="en-GB" dirty="0"/>
              <a:t> </a:t>
            </a:r>
          </a:p>
          <a:p>
            <a:r>
              <a:rPr lang="en-GB" dirty="0">
                <a:hlinkClick r:id="rId4"/>
              </a:rPr>
              <a:t>http://www.ictgames.com/dinosaurEggs_phonics/</a:t>
            </a:r>
            <a:r>
              <a:rPr lang="en-GB" dirty="0"/>
              <a:t> </a:t>
            </a:r>
          </a:p>
          <a:p>
            <a:r>
              <a:rPr lang="en-GB" dirty="0">
                <a:hlinkClick r:id="rId5"/>
              </a:rPr>
              <a:t>http://www.kenttrustweb.org.uk/kentict/content/games/literacy_menu.html</a:t>
            </a:r>
            <a:r>
              <a:rPr lang="en-GB" dirty="0"/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509" y="1124744"/>
            <a:ext cx="122034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56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Aim: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To explain our approach to teaching phonics and early reading, enabling you as a parent/carer to support your child more easily and more effectively at home.</a:t>
            </a:r>
          </a:p>
          <a:p>
            <a:pPr marL="0" indent="0">
              <a:buNone/>
            </a:pPr>
            <a:endParaRPr lang="en-GB" sz="1300" dirty="0"/>
          </a:p>
          <a:p>
            <a:pPr marL="0" indent="0" algn="ctr">
              <a:buNone/>
            </a:pPr>
            <a:r>
              <a:rPr lang="en-GB" u="sng" dirty="0"/>
              <a:t>Phonics </a:t>
            </a:r>
            <a:r>
              <a:rPr lang="en-GB" u="sng" dirty="0" smtClean="0"/>
              <a:t> and Spelling activities</a:t>
            </a:r>
            <a:r>
              <a:rPr lang="en-GB" u="sng" dirty="0"/>
              <a:t>:</a:t>
            </a:r>
          </a:p>
          <a:p>
            <a:pPr marL="0" indent="0" algn="ctr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dirty="0"/>
              <a:t>After the presentation you will have the opportunity to come into the classrooms and have a look at some of the activities that we do in class with the children. Lots of these activities can be recreated at home.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9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651934"/>
              </p:ext>
            </p:extLst>
          </p:nvPr>
        </p:nvGraphicFramePr>
        <p:xfrm>
          <a:off x="1259632" y="1196752"/>
          <a:ext cx="6048672" cy="5184574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2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phoneme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the smallest unit of sound that can be heard in a word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grapheme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the recorded letters representing a phoneme, e.g.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ai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igh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, m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CVC words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consonant-vowel-consonant words, e.g. c-a-t,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sh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ee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-p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5263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encode</a:t>
                      </a:r>
                      <a:endParaRPr lang="en-GB" sz="100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using phonetic knowledge to spell a word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5263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blend</a:t>
                      </a:r>
                      <a:endParaRPr lang="en-GB" sz="100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joining phonemes together to read a word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5658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segment</a:t>
                      </a:r>
                      <a:endParaRPr lang="en-GB" sz="100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using phonetic knowledge to break down a word to read it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tricky words</a:t>
                      </a:r>
                      <a:endParaRPr lang="en-GB" sz="100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words that cannot be segmented or blended using only phonics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5263">
                <a:tc>
                  <a:txBody>
                    <a:bodyPr/>
                    <a:lstStyle/>
                    <a:p>
                      <a:r>
                        <a:rPr lang="en-GB" sz="150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digraph</a:t>
                      </a:r>
                      <a:endParaRPr lang="en-GB" sz="100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 phoneme made of two letters e.g.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sh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ee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oi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06865">
                <a:tc>
                  <a:txBody>
                    <a:bodyPr/>
                    <a:lstStyle/>
                    <a:p>
                      <a:r>
                        <a:rPr lang="en-GB" sz="15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trigraph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 phoneme made of three or more letters e.g.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igh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, air, </a:t>
                      </a: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eigh</a:t>
                      </a: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52832" marR="52832" marT="26416" marB="264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45405" y="378923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Summary of Phonics terminology</a:t>
            </a:r>
          </a:p>
        </p:txBody>
      </p:sp>
    </p:spTree>
    <p:extLst>
      <p:ext uri="{BB962C8B-B14F-4D97-AF65-F5344CB8AC3E}">
        <p14:creationId xmlns:p14="http://schemas.microsoft.com/office/powerpoint/2010/main" val="4287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 Phonics teaching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our school we use Bug Club Phonics to teach the children phonics. It uses the same structure as letters and sounds. </a:t>
            </a:r>
          </a:p>
          <a:p>
            <a:r>
              <a:rPr lang="en-GB" dirty="0" smtClean="0"/>
              <a:t>The National Curriculum uses ‘Letters and Sounds’ and  is </a:t>
            </a:r>
            <a:r>
              <a:rPr lang="en-GB" dirty="0"/>
              <a:t>divided into 6 different phases that the children follow from Nursery to the end of Year 2</a:t>
            </a:r>
            <a:r>
              <a:rPr lang="en-GB" dirty="0" smtClean="0"/>
              <a:t>. Bug club is based on Letters and Sounds. </a:t>
            </a:r>
            <a:endParaRPr lang="en-GB" dirty="0"/>
          </a:p>
          <a:p>
            <a:r>
              <a:rPr lang="en-GB" sz="2200" dirty="0"/>
              <a:t>Reception – Phase 1, 2, 3 and 4 </a:t>
            </a:r>
          </a:p>
          <a:p>
            <a:r>
              <a:rPr lang="en-GB" sz="2200" dirty="0"/>
              <a:t>Year 1- Phase 5</a:t>
            </a:r>
          </a:p>
          <a:p>
            <a:r>
              <a:rPr lang="en-GB" sz="2200" dirty="0"/>
              <a:t>Year 2- Phase 6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2" descr="Image result for bug club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A Phonics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Phonics lessons are taught using the following structure: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Revisit and review</a:t>
            </a:r>
          </a:p>
          <a:p>
            <a:pPr lvl="1"/>
            <a:r>
              <a:rPr lang="en-GB" dirty="0"/>
              <a:t>Teach</a:t>
            </a:r>
          </a:p>
          <a:p>
            <a:pPr lvl="1"/>
            <a:r>
              <a:rPr lang="en-GB" dirty="0"/>
              <a:t>Practise</a:t>
            </a:r>
          </a:p>
          <a:p>
            <a:pPr lvl="1"/>
            <a:r>
              <a:rPr lang="en-GB" dirty="0"/>
              <a:t>Apply</a:t>
            </a:r>
          </a:p>
        </p:txBody>
      </p:sp>
      <p:pic>
        <p:nvPicPr>
          <p:cNvPr id="3074" name="Picture 2" descr="http://www.goldfield.herts.sch.uk/images/curriculum/phonic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1584847" cy="119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7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/>
              <a:t>In this phase the children will develop their speaking and listening skills. It lays the foundation for the phonic work that is taught in phase 2.</a:t>
            </a:r>
          </a:p>
          <a:p>
            <a:r>
              <a:rPr lang="en-GB" dirty="0"/>
              <a:t>Some of the activities that the children will take part in during this phase are:</a:t>
            </a:r>
          </a:p>
          <a:p>
            <a:pPr algn="ctr"/>
            <a:r>
              <a:rPr lang="en-GB" sz="2000" dirty="0"/>
              <a:t>Going on a listening walk- ‘What can you hear?’</a:t>
            </a:r>
          </a:p>
          <a:p>
            <a:pPr algn="ctr"/>
            <a:r>
              <a:rPr lang="en-GB" sz="2000" dirty="0"/>
              <a:t>Listening to and joining in with rhyming stories</a:t>
            </a:r>
          </a:p>
          <a:p>
            <a:pPr algn="ctr"/>
            <a:r>
              <a:rPr lang="en-GB" sz="2000" dirty="0"/>
              <a:t>Playing I-Spy</a:t>
            </a:r>
          </a:p>
          <a:p>
            <a:pPr algn="ctr"/>
            <a:r>
              <a:rPr lang="en-GB" sz="2000" dirty="0"/>
              <a:t>Experimenting with different musical instruments.</a:t>
            </a:r>
          </a:p>
          <a:p>
            <a:pPr algn="ctr"/>
            <a:r>
              <a:rPr lang="en-GB" sz="2000" dirty="0"/>
              <a:t>Playing toy talk/ using your robot voice</a:t>
            </a:r>
          </a:p>
          <a:p>
            <a:pPr marL="0" indent="0">
              <a:buNone/>
            </a:pPr>
            <a:endParaRPr lang="en-GB" sz="2400" dirty="0"/>
          </a:p>
          <a:p>
            <a:pPr algn="ctr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423" y="188640"/>
            <a:ext cx="1097166" cy="130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thumbs.dreamstime.com/z/cartoon-musical-instruments-1500503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566" y="151481"/>
            <a:ext cx="1258669" cy="13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1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In this phase the children will learn groups of phonemes each week:</a:t>
            </a:r>
          </a:p>
          <a:p>
            <a:r>
              <a:rPr lang="en-GB" sz="2200" b="1" dirty="0"/>
              <a:t>Set 1:</a:t>
            </a:r>
            <a:r>
              <a:rPr lang="en-GB" sz="2200" dirty="0"/>
              <a:t> s, a, t, p</a:t>
            </a:r>
            <a:br>
              <a:rPr lang="en-GB" sz="2200" dirty="0"/>
            </a:br>
            <a:r>
              <a:rPr lang="en-GB" sz="2200" b="1" dirty="0"/>
              <a:t>Set 2:</a:t>
            </a:r>
            <a:r>
              <a:rPr lang="en-GB" sz="2200" dirty="0"/>
              <a:t> </a:t>
            </a:r>
            <a:r>
              <a:rPr lang="en-GB" sz="2200" dirty="0" err="1"/>
              <a:t>i</a:t>
            </a:r>
            <a:r>
              <a:rPr lang="en-GB" sz="2200" dirty="0"/>
              <a:t>, n, m, d</a:t>
            </a:r>
            <a:br>
              <a:rPr lang="en-GB" sz="2200" dirty="0"/>
            </a:br>
            <a:r>
              <a:rPr lang="en-GB" sz="2200" b="1" dirty="0"/>
              <a:t>Set 3:</a:t>
            </a:r>
            <a:r>
              <a:rPr lang="en-GB" sz="2200" dirty="0"/>
              <a:t> g, o, c, k</a:t>
            </a:r>
            <a:br>
              <a:rPr lang="en-GB" sz="2200" dirty="0"/>
            </a:br>
            <a:r>
              <a:rPr lang="en-GB" sz="2200" b="1" dirty="0"/>
              <a:t>Set 4:</a:t>
            </a:r>
            <a:r>
              <a:rPr lang="en-GB" sz="2200" dirty="0"/>
              <a:t> </a:t>
            </a:r>
            <a:r>
              <a:rPr lang="en-GB" sz="2200" dirty="0" err="1"/>
              <a:t>ck</a:t>
            </a:r>
            <a:r>
              <a:rPr lang="en-GB" sz="2200" dirty="0"/>
              <a:t>, e, u, r</a:t>
            </a:r>
            <a:br>
              <a:rPr lang="en-GB" sz="2200" dirty="0"/>
            </a:br>
            <a:r>
              <a:rPr lang="en-GB" sz="2200" b="1" dirty="0"/>
              <a:t>Set 5:</a:t>
            </a:r>
            <a:r>
              <a:rPr lang="en-GB" sz="2200" dirty="0"/>
              <a:t> h, b, f, </a:t>
            </a:r>
            <a:r>
              <a:rPr lang="en-GB" sz="2200" dirty="0" err="1"/>
              <a:t>ff</a:t>
            </a:r>
            <a:r>
              <a:rPr lang="en-GB" sz="2200" dirty="0"/>
              <a:t>, l, </a:t>
            </a:r>
            <a:r>
              <a:rPr lang="en-GB" sz="2200" dirty="0" err="1"/>
              <a:t>ll</a:t>
            </a:r>
            <a:r>
              <a:rPr lang="en-GB" sz="2200" dirty="0"/>
              <a:t>, </a:t>
            </a:r>
            <a:r>
              <a:rPr lang="en-GB" sz="2200" dirty="0" err="1"/>
              <a:t>ss</a:t>
            </a:r>
            <a:endParaRPr lang="en-GB" sz="2200" dirty="0"/>
          </a:p>
          <a:p>
            <a:r>
              <a:rPr lang="en-GB" sz="3000" dirty="0"/>
              <a:t>The children will begin to segment and blend simple words containing the above phonemes </a:t>
            </a:r>
            <a:r>
              <a:rPr lang="en-GB" dirty="0"/>
              <a:t>e.g. r-a-t, s-</a:t>
            </a:r>
            <a:r>
              <a:rPr lang="en-GB" dirty="0" err="1"/>
              <a:t>i</a:t>
            </a:r>
            <a:r>
              <a:rPr lang="en-GB" dirty="0"/>
              <a:t>-p, l-</a:t>
            </a:r>
            <a:r>
              <a:rPr lang="en-GB" dirty="0" err="1"/>
              <a:t>i</a:t>
            </a:r>
            <a:r>
              <a:rPr lang="en-GB" dirty="0"/>
              <a:t>-c-k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239" y="2060848"/>
            <a:ext cx="179419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721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Now that the children have been taught the 23 phonemes from Phase 2 they will now learn: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2852936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Set 6:</a:t>
            </a:r>
            <a:r>
              <a:rPr lang="en-GB" sz="2800" dirty="0"/>
              <a:t> j, v, w, x</a:t>
            </a:r>
          </a:p>
          <a:p>
            <a:r>
              <a:rPr lang="en-GB" sz="2800" b="1" dirty="0"/>
              <a:t>Set 7:</a:t>
            </a:r>
            <a:r>
              <a:rPr lang="en-GB" sz="2800" dirty="0"/>
              <a:t> y, z, </a:t>
            </a:r>
            <a:r>
              <a:rPr lang="en-GB" sz="2800" dirty="0" err="1"/>
              <a:t>zz</a:t>
            </a:r>
            <a:r>
              <a:rPr lang="en-GB" sz="2800" dirty="0"/>
              <a:t>, </a:t>
            </a:r>
            <a:r>
              <a:rPr lang="en-GB" sz="2800" dirty="0" err="1"/>
              <a:t>qu</a:t>
            </a:r>
            <a:endParaRPr lang="en-GB" sz="2800" dirty="0"/>
          </a:p>
          <a:p>
            <a:r>
              <a:rPr lang="en-GB" sz="2800" b="1" dirty="0"/>
              <a:t>Consonant digraphs:</a:t>
            </a:r>
            <a:r>
              <a:rPr lang="en-GB" sz="2800" dirty="0"/>
              <a:t> </a:t>
            </a:r>
            <a:r>
              <a:rPr lang="en-GB" sz="2800" dirty="0" err="1"/>
              <a:t>ch</a:t>
            </a:r>
            <a:r>
              <a:rPr lang="en-GB" sz="2800" dirty="0"/>
              <a:t>, </a:t>
            </a:r>
            <a:r>
              <a:rPr lang="en-GB" sz="2800" dirty="0" err="1"/>
              <a:t>sh</a:t>
            </a:r>
            <a:r>
              <a:rPr lang="en-GB" sz="2800" dirty="0"/>
              <a:t>, </a:t>
            </a:r>
            <a:r>
              <a:rPr lang="en-GB" sz="2800" dirty="0" err="1"/>
              <a:t>th</a:t>
            </a:r>
            <a:r>
              <a:rPr lang="en-GB" sz="2800" dirty="0"/>
              <a:t>, </a:t>
            </a:r>
            <a:r>
              <a:rPr lang="en-GB" sz="2800" dirty="0" err="1"/>
              <a:t>ng</a:t>
            </a:r>
            <a:endParaRPr lang="en-GB" sz="2800" dirty="0"/>
          </a:p>
          <a:p>
            <a:r>
              <a:rPr lang="en-GB" sz="2800" b="1" dirty="0"/>
              <a:t>Vowel digraphs:</a:t>
            </a:r>
            <a:r>
              <a:rPr lang="en-GB" sz="2800" dirty="0"/>
              <a:t> </a:t>
            </a:r>
            <a:r>
              <a:rPr lang="en-GB" sz="2800" dirty="0" err="1"/>
              <a:t>ai</a:t>
            </a:r>
            <a:r>
              <a:rPr lang="en-GB" sz="2800" dirty="0"/>
              <a:t>, </a:t>
            </a:r>
            <a:r>
              <a:rPr lang="en-GB" sz="2800" dirty="0" err="1"/>
              <a:t>ee</a:t>
            </a:r>
            <a:r>
              <a:rPr lang="en-GB" sz="2800" dirty="0"/>
              <a:t>, </a:t>
            </a:r>
            <a:r>
              <a:rPr lang="en-GB" sz="2800" dirty="0" err="1"/>
              <a:t>igh</a:t>
            </a:r>
            <a:r>
              <a:rPr lang="en-GB" sz="2800" dirty="0"/>
              <a:t>, </a:t>
            </a:r>
            <a:r>
              <a:rPr lang="en-GB" sz="2800" dirty="0" err="1"/>
              <a:t>oa</a:t>
            </a:r>
            <a:r>
              <a:rPr lang="en-GB" sz="2800" dirty="0"/>
              <a:t>, </a:t>
            </a:r>
            <a:r>
              <a:rPr lang="en-GB" sz="2800" dirty="0" err="1"/>
              <a:t>oo</a:t>
            </a:r>
            <a:r>
              <a:rPr lang="en-GB" sz="2800" dirty="0"/>
              <a:t>, </a:t>
            </a:r>
            <a:r>
              <a:rPr lang="en-GB" sz="2800" dirty="0" err="1"/>
              <a:t>ar</a:t>
            </a:r>
            <a:r>
              <a:rPr lang="en-GB" sz="2800" dirty="0"/>
              <a:t>, or, </a:t>
            </a:r>
            <a:r>
              <a:rPr lang="en-GB" sz="2800" dirty="0" err="1"/>
              <a:t>ur</a:t>
            </a:r>
            <a:r>
              <a:rPr lang="en-GB" sz="2800" dirty="0"/>
              <a:t>, </a:t>
            </a:r>
            <a:r>
              <a:rPr lang="en-GB" sz="2800" dirty="0" err="1"/>
              <a:t>ow</a:t>
            </a:r>
            <a:r>
              <a:rPr lang="en-GB" sz="2800" dirty="0"/>
              <a:t>, </a:t>
            </a:r>
            <a:r>
              <a:rPr lang="en-GB" sz="2800" dirty="0" err="1"/>
              <a:t>oi</a:t>
            </a:r>
            <a:r>
              <a:rPr lang="en-GB" sz="2800" dirty="0"/>
              <a:t>, ear, air, </a:t>
            </a:r>
            <a:r>
              <a:rPr lang="en-GB" sz="2800" dirty="0" err="1"/>
              <a:t>ure</a:t>
            </a:r>
            <a:r>
              <a:rPr lang="en-GB" sz="2800" dirty="0"/>
              <a:t>, </a:t>
            </a:r>
            <a:r>
              <a:rPr lang="en-GB" sz="2800" dirty="0" err="1"/>
              <a:t>er</a:t>
            </a:r>
            <a:endParaRPr lang="en-GB" sz="2800" dirty="0"/>
          </a:p>
          <a:p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children will also begin to learn a range of tricky words (words that cannot be decoded).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99655"/>
            <a:ext cx="1656184" cy="144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6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3 - Tricky Words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334" y="1140722"/>
            <a:ext cx="3384376" cy="5328592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3800" dirty="0"/>
              <a:t>No </a:t>
            </a:r>
          </a:p>
          <a:p>
            <a:pPr algn="ctr"/>
            <a:r>
              <a:rPr lang="en-GB" sz="3800" dirty="0"/>
              <a:t>Go </a:t>
            </a:r>
          </a:p>
          <a:p>
            <a:pPr algn="ctr"/>
            <a:r>
              <a:rPr lang="en-GB" sz="3800" dirty="0"/>
              <a:t>I </a:t>
            </a:r>
          </a:p>
          <a:p>
            <a:pPr algn="ctr"/>
            <a:r>
              <a:rPr lang="en-GB" sz="3800" dirty="0"/>
              <a:t>Into </a:t>
            </a:r>
          </a:p>
          <a:p>
            <a:pPr algn="ctr"/>
            <a:r>
              <a:rPr lang="en-GB" sz="3800" dirty="0"/>
              <a:t>He</a:t>
            </a:r>
          </a:p>
          <a:p>
            <a:pPr algn="ctr"/>
            <a:r>
              <a:rPr lang="en-GB" sz="3800" dirty="0"/>
              <a:t>She</a:t>
            </a:r>
          </a:p>
          <a:p>
            <a:pPr algn="ctr"/>
            <a:r>
              <a:rPr lang="en-GB" sz="3800" dirty="0"/>
              <a:t>We</a:t>
            </a:r>
          </a:p>
          <a:p>
            <a:pPr algn="ctr"/>
            <a:r>
              <a:rPr lang="en-GB" sz="3800" dirty="0"/>
              <a:t>Me 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27984" y="1114085"/>
            <a:ext cx="3528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600" dirty="0"/>
              <a:t>Be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600" dirty="0"/>
              <a:t>Was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600" dirty="0"/>
              <a:t>You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600" dirty="0"/>
              <a:t>They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600" dirty="0"/>
              <a:t>All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600" dirty="0"/>
              <a:t>Are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600" dirty="0"/>
              <a:t>My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GB" sz="3600" dirty="0"/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145993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958</Words>
  <Application>Microsoft Office PowerPoint</Application>
  <PresentationFormat>On-screen Show (4:3)</PresentationFormat>
  <Paragraphs>134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Phonics workshop for Parents/Carers </vt:lpstr>
      <vt:lpstr>Aim: </vt:lpstr>
      <vt:lpstr>PowerPoint Presentation</vt:lpstr>
      <vt:lpstr> Phonics teaching </vt:lpstr>
      <vt:lpstr>         A Phonics Lesson</vt:lpstr>
      <vt:lpstr>Phase 1</vt:lpstr>
      <vt:lpstr>Phase 2</vt:lpstr>
      <vt:lpstr>Phase 3</vt:lpstr>
      <vt:lpstr>Phase 3 - Tricky Words </vt:lpstr>
      <vt:lpstr>Phase 4</vt:lpstr>
      <vt:lpstr>Phase 5</vt:lpstr>
      <vt:lpstr>Phase 6</vt:lpstr>
      <vt:lpstr>PowerPoint Presentation</vt:lpstr>
      <vt:lpstr>Our New Spelling Scheme</vt:lpstr>
      <vt:lpstr>Phonics Screening </vt:lpstr>
      <vt:lpstr>How can you help your child at home?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workshop for Parents/Carers</dc:title>
  <dc:creator>Teacher</dc:creator>
  <cp:lastModifiedBy>Knunney</cp:lastModifiedBy>
  <cp:revision>32</cp:revision>
  <dcterms:created xsi:type="dcterms:W3CDTF">2013-10-19T19:53:38Z</dcterms:created>
  <dcterms:modified xsi:type="dcterms:W3CDTF">2016-10-03T09:48:03Z</dcterms:modified>
</cp:coreProperties>
</file>