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353" r:id="rId3"/>
    <p:sldId id="378" r:id="rId4"/>
    <p:sldId id="389" r:id="rId5"/>
    <p:sldId id="390" r:id="rId6"/>
    <p:sldId id="394" r:id="rId7"/>
    <p:sldId id="396" r:id="rId8"/>
    <p:sldId id="397" r:id="rId9"/>
    <p:sldId id="392" r:id="rId10"/>
    <p:sldId id="391" r:id="rId11"/>
    <p:sldId id="329" r:id="rId12"/>
    <p:sldId id="399" r:id="rId13"/>
    <p:sldId id="386" r:id="rId14"/>
    <p:sldId id="398" r:id="rId15"/>
    <p:sldId id="393" r:id="rId16"/>
    <p:sldId id="400" r:id="rId17"/>
    <p:sldId id="33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lly Meehan" initials="S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BB3"/>
    <a:srgbClr val="2F528F"/>
    <a:srgbClr val="FDFEDA"/>
    <a:srgbClr val="FFFE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60" autoAdjust="0"/>
    <p:restoredTop sz="83571" autoAdjust="0"/>
  </p:normalViewPr>
  <p:slideViewPr>
    <p:cSldViewPr snapToGrid="0" snapToObjects="1">
      <p:cViewPr>
        <p:scale>
          <a:sx n="67" d="100"/>
          <a:sy n="67" d="100"/>
        </p:scale>
        <p:origin x="-64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sha Robertson" userId="40240c759480c2fe" providerId="LiveId" clId="{AE882596-6773-4B13-9A25-CF2CFA0A91DE}"/>
    <pc:docChg chg="modSld">
      <pc:chgData name="Tasha Robertson" userId="40240c759480c2fe" providerId="LiveId" clId="{AE882596-6773-4B13-9A25-CF2CFA0A91DE}" dt="2020-02-17T11:40:53.331" v="27" actId="115"/>
      <pc:docMkLst>
        <pc:docMk/>
      </pc:docMkLst>
      <pc:sldChg chg="modSp">
        <pc:chgData name="Tasha Robertson" userId="40240c759480c2fe" providerId="LiveId" clId="{AE882596-6773-4B13-9A25-CF2CFA0A91DE}" dt="2020-02-17T11:34:18.406" v="0" actId="20577"/>
        <pc:sldMkLst>
          <pc:docMk/>
          <pc:sldMk cId="2412512960" sldId="353"/>
        </pc:sldMkLst>
        <pc:spChg chg="mod">
          <ac:chgData name="Tasha Robertson" userId="40240c759480c2fe" providerId="LiveId" clId="{AE882596-6773-4B13-9A25-CF2CFA0A91DE}" dt="2020-02-17T11:34:18.406" v="0" actId="20577"/>
          <ac:spMkLst>
            <pc:docMk/>
            <pc:sldMk cId="2412512960" sldId="353"/>
            <ac:spMk id="3" creationId="{175A3911-D43C-4A93-B4BD-61D5D7DCE8E0}"/>
          </ac:spMkLst>
        </pc:spChg>
      </pc:sldChg>
      <pc:sldChg chg="modSp">
        <pc:chgData name="Tasha Robertson" userId="40240c759480c2fe" providerId="LiveId" clId="{AE882596-6773-4B13-9A25-CF2CFA0A91DE}" dt="2020-02-17T11:40:27.026" v="14" actId="20577"/>
        <pc:sldMkLst>
          <pc:docMk/>
          <pc:sldMk cId="1180814448" sldId="386"/>
        </pc:sldMkLst>
        <pc:spChg chg="mod">
          <ac:chgData name="Tasha Robertson" userId="40240c759480c2fe" providerId="LiveId" clId="{AE882596-6773-4B13-9A25-CF2CFA0A91DE}" dt="2020-02-17T11:40:27.026" v="14" actId="20577"/>
          <ac:spMkLst>
            <pc:docMk/>
            <pc:sldMk cId="1180814448" sldId="386"/>
            <ac:spMk id="14" creationId="{00000000-0000-0000-0000-000000000000}"/>
          </ac:spMkLst>
        </pc:spChg>
      </pc:sldChg>
      <pc:sldChg chg="modSp">
        <pc:chgData name="Tasha Robertson" userId="40240c759480c2fe" providerId="LiveId" clId="{AE882596-6773-4B13-9A25-CF2CFA0A91DE}" dt="2020-02-17T11:40:53.331" v="27" actId="115"/>
        <pc:sldMkLst>
          <pc:docMk/>
          <pc:sldMk cId="384365032" sldId="398"/>
        </pc:sldMkLst>
        <pc:spChg chg="mod">
          <ac:chgData name="Tasha Robertson" userId="40240c759480c2fe" providerId="LiveId" clId="{AE882596-6773-4B13-9A25-CF2CFA0A91DE}" dt="2020-02-17T11:40:53.331" v="27" actId="115"/>
          <ac:spMkLst>
            <pc:docMk/>
            <pc:sldMk cId="384365032" sldId="398"/>
            <ac:spMk id="1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73711-1194-42B9-9CDA-B1B0A2D93EE2}" type="datetimeFigureOut">
              <a:rPr lang="en-GB" smtClean="0"/>
              <a:pPr/>
              <a:t>12/03/2020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B26F9-6C30-451D-94A7-041482C70B6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835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B26F9-6C30-451D-94A7-041482C70B6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1869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B26F9-6C30-451D-94A7-041482C70B62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54339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B26F9-6C30-451D-94A7-041482C70B62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09854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B26F9-6C30-451D-94A7-041482C70B62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33492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B26F9-6C30-451D-94A7-041482C70B62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88119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B26F9-6C30-451D-94A7-041482C70B62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68557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B26F9-6C30-451D-94A7-041482C70B62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3924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B26F9-6C30-451D-94A7-041482C70B62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8993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B26F9-6C30-451D-94A7-041482C70B6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1565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B26F9-6C30-451D-94A7-041482C70B62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6304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B26F9-6C30-451D-94A7-041482C70B6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5620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B26F9-6C30-451D-94A7-041482C70B62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6361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B26F9-6C30-451D-94A7-041482C70B62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099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B26F9-6C30-451D-94A7-041482C70B62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320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B26F9-6C30-451D-94A7-041482C70B62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59582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B26F9-6C30-451D-94A7-041482C70B62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453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C995-22F9-6844-A10F-3113ED1F20BA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62B2-E0D1-FE47-A51E-D009C8D052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66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C995-22F9-6844-A10F-3113ED1F20BA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62B2-E0D1-FE47-A51E-D009C8D052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219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C995-22F9-6844-A10F-3113ED1F20BA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62B2-E0D1-FE47-A51E-D009C8D052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79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C995-22F9-6844-A10F-3113ED1F20BA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62B2-E0D1-FE47-A51E-D009C8D052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713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C995-22F9-6844-A10F-3113ED1F20BA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62B2-E0D1-FE47-A51E-D009C8D052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895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C995-22F9-6844-A10F-3113ED1F20BA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62B2-E0D1-FE47-A51E-D009C8D052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96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C995-22F9-6844-A10F-3113ED1F20BA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62B2-E0D1-FE47-A51E-D009C8D052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946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C995-22F9-6844-A10F-3113ED1F20BA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62B2-E0D1-FE47-A51E-D009C8D052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4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C995-22F9-6844-A10F-3113ED1F20BA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62B2-E0D1-FE47-A51E-D009C8D052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763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C995-22F9-6844-A10F-3113ED1F20BA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62B2-E0D1-FE47-A51E-D009C8D052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762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C995-22F9-6844-A10F-3113ED1F20BA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62B2-E0D1-FE47-A51E-D009C8D052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44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EC995-22F9-6844-A10F-3113ED1F20BA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162B2-E0D1-FE47-A51E-D009C8D052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5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1527" y="1984223"/>
            <a:ext cx="9967652" cy="2054474"/>
          </a:xfrm>
        </p:spPr>
        <p:txBody>
          <a:bodyPr>
            <a:noAutofit/>
          </a:bodyPr>
          <a:lstStyle/>
          <a:p>
            <a:r>
              <a:rPr lang="en-GB" sz="4000" dirty="0">
                <a:solidFill>
                  <a:srgbClr val="002060"/>
                </a:solidFill>
              </a:rPr>
              <a:t>.</a:t>
            </a:r>
            <a:r>
              <a:rPr lang="en-GB" sz="4000" dirty="0">
                <a:solidFill>
                  <a:schemeClr val="tx2"/>
                </a:solidFill>
              </a:rPr>
              <a:t> </a:t>
            </a:r>
          </a:p>
          <a:p>
            <a:endParaRPr lang="en-GB" sz="4000" dirty="0">
              <a:solidFill>
                <a:schemeClr val="tx2"/>
              </a:solidFill>
            </a:endParaRPr>
          </a:p>
          <a:p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933700" y="4856698"/>
            <a:ext cx="6324600" cy="1262748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/>
            <a:r>
              <a:rPr lang="en-GB" sz="1000" dirty="0"/>
              <a:t>This resource is strictly for the use of member schools for as long as they remain members of The </a:t>
            </a:r>
            <a:r>
              <a:rPr lang="en-GB" sz="1000" dirty="0" err="1"/>
              <a:t>PiXL</a:t>
            </a:r>
            <a:r>
              <a:rPr lang="en-GB" sz="1000" dirty="0"/>
              <a:t> Club. It may not be copied, sold nor transferred to a third party or used by the school after membership ceases. Until such time it may be freely used within the member school.</a:t>
            </a:r>
          </a:p>
          <a:p>
            <a:pPr algn="ctr" fontAlgn="base"/>
            <a:r>
              <a:rPr lang="en-GB" sz="1000" dirty="0"/>
              <a:t>All opinions and contributions are those of the authors. The contents of this resource are not connected with nor endorsed by any other company, organisation or institution.</a:t>
            </a:r>
          </a:p>
          <a:p>
            <a:pPr algn="ctr" fontAlgn="base"/>
            <a:r>
              <a:rPr lang="en-GB" sz="1000" dirty="0" err="1"/>
              <a:t>PiXL</a:t>
            </a:r>
            <a:r>
              <a:rPr lang="en-GB" sz="1000" dirty="0"/>
              <a:t> Club Ltd endeavour to trace and contact copyright owners. If there are any inadvertent omissions or errors in the acknowledgements or usage, this is unintended and </a:t>
            </a:r>
            <a:r>
              <a:rPr lang="en-GB" sz="1000" dirty="0" err="1"/>
              <a:t>PiXL</a:t>
            </a:r>
            <a:r>
              <a:rPr lang="en-GB" sz="1000" dirty="0"/>
              <a:t> will remedy these on written notification.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91263" y="4038696"/>
            <a:ext cx="34783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Commissioned by The </a:t>
            </a:r>
            <a:r>
              <a:rPr lang="en-US" sz="1600" dirty="0" err="1"/>
              <a:t>PiXL</a:t>
            </a:r>
            <a:r>
              <a:rPr lang="en-US" sz="1600" dirty="0"/>
              <a:t> Club Ltd.</a:t>
            </a:r>
          </a:p>
          <a:p>
            <a:pPr algn="ctr"/>
            <a:r>
              <a:rPr lang="en-US" sz="1600" dirty="0"/>
              <a:t>November 2019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04447" y="6239435"/>
            <a:ext cx="3783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© Copyright The </a:t>
            </a:r>
            <a:r>
              <a:rPr lang="en-GB" sz="1600" dirty="0" err="1"/>
              <a:t>PiXL</a:t>
            </a:r>
            <a:r>
              <a:rPr lang="en-GB" sz="1600" dirty="0"/>
              <a:t> Club Limited, 2019</a:t>
            </a:r>
            <a:endParaRPr lang="en-US" sz="16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F61F3E41-9D41-664D-8FEC-012C9DB3CC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7662" y="420961"/>
            <a:ext cx="1468702" cy="97004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240DD236-2F8F-4BB8-BD95-4C479D8975A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10" y="244896"/>
            <a:ext cx="1003935" cy="144272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B99E886-8FA3-47AA-A500-478849FBC43B}"/>
              </a:ext>
            </a:extLst>
          </p:cNvPr>
          <p:cNvSpPr/>
          <p:nvPr/>
        </p:nvSpPr>
        <p:spPr>
          <a:xfrm>
            <a:off x="1739858" y="2069563"/>
            <a:ext cx="8712284" cy="16580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en-US" sz="4000" b="1" dirty="0">
                <a:solidFill>
                  <a:schemeClr val="tx1"/>
                </a:solidFill>
              </a:rPr>
              <a:t>GPS</a:t>
            </a:r>
          </a:p>
          <a:p>
            <a:pPr algn="ctr">
              <a:defRPr/>
            </a:pPr>
            <a:r>
              <a:rPr lang="en-GB" alt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Y4 G1b: Uses Standard English forms for verb inflections</a:t>
            </a:r>
          </a:p>
          <a:p>
            <a:pPr algn="ctr">
              <a:defRPr/>
            </a:pPr>
            <a:r>
              <a:rPr lang="en-GB" alt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(e.g. we were, I did)</a:t>
            </a:r>
          </a:p>
        </p:txBody>
      </p:sp>
    </p:spTree>
    <p:extLst>
      <p:ext uri="{BB962C8B-B14F-4D97-AF65-F5344CB8AC3E}">
        <p14:creationId xmlns:p14="http://schemas.microsoft.com/office/powerpoint/2010/main" val="190172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DFB834-FFCA-4D74-BC33-559E75C5C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3384" y="347702"/>
            <a:ext cx="8619970" cy="1116565"/>
          </a:xfrm>
          <a:solidFill>
            <a:srgbClr val="FDFEDA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altLang="en-US" sz="4000" b="1" dirty="0">
                <a:latin typeface="Calibri" panose="020F0502020204030204" pitchFamily="34" charset="0"/>
              </a:rPr>
              <a:t>Standard English</a:t>
            </a:r>
            <a:endParaRPr lang="en-US" altLang="en-US" sz="4000" b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4FF22BC-2E32-324C-9E60-D686B90337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7662" y="420961"/>
            <a:ext cx="1468702" cy="9700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C232D43-3351-455F-BAD1-093349C6D7E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10" y="244896"/>
            <a:ext cx="1003935" cy="1442720"/>
          </a:xfrm>
          <a:prstGeom prst="rect">
            <a:avLst/>
          </a:prstGeom>
        </p:spPr>
      </p:pic>
      <p:sp>
        <p:nvSpPr>
          <p:cNvPr id="8" name="AutoShape 8">
            <a:extLst>
              <a:ext uri="{FF2B5EF4-FFF2-40B4-BE49-F238E27FC236}">
                <a16:creationId xmlns:a16="http://schemas.microsoft.com/office/drawing/2014/main" xmlns="" id="{9EB6A2A7-D997-4D20-8AC6-D7CF72018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162" y="1908248"/>
            <a:ext cx="10806414" cy="578882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2F528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After a </a:t>
            </a:r>
            <a:r>
              <a:rPr lang="en-GB" alt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plural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noun/noun phrase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use the </a:t>
            </a:r>
            <a:r>
              <a:rPr lang="en-GB" alt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plural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verb 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form. </a:t>
            </a: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198540" y="2724236"/>
            <a:ext cx="5525604" cy="578882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4472C4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books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on the shelf.</a:t>
            </a:r>
          </a:p>
        </p:txBody>
      </p:sp>
      <p:sp>
        <p:nvSpPr>
          <p:cNvPr id="10" name="Cross 9"/>
          <p:cNvSpPr/>
          <p:nvPr/>
        </p:nvSpPr>
        <p:spPr>
          <a:xfrm rot="18817805">
            <a:off x="2613735" y="3395891"/>
            <a:ext cx="695214" cy="645738"/>
          </a:xfrm>
          <a:prstGeom prst="plus">
            <a:avLst>
              <a:gd name="adj" fmla="val 3833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572" y="3400980"/>
            <a:ext cx="645718" cy="578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AutoShape 8"/>
          <p:cNvSpPr>
            <a:spLocks noChangeArrowheads="1"/>
          </p:cNvSpPr>
          <p:nvPr/>
        </p:nvSpPr>
        <p:spPr bwMode="auto">
          <a:xfrm>
            <a:off x="6437376" y="2736538"/>
            <a:ext cx="5552110" cy="578882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4472C4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books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were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on the shelf.</a:t>
            </a:r>
          </a:p>
        </p:txBody>
      </p:sp>
      <p:sp>
        <p:nvSpPr>
          <p:cNvPr id="17" name="AutoShape 8">
            <a:extLst>
              <a:ext uri="{FF2B5EF4-FFF2-40B4-BE49-F238E27FC236}">
                <a16:creationId xmlns:a16="http://schemas.microsoft.com/office/drawing/2014/main" xmlns="" id="{9EB6A2A7-D997-4D20-8AC6-D7CF72018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162" y="4423843"/>
            <a:ext cx="10806414" cy="578882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2F528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Some 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noun phrases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may be </a:t>
            </a:r>
            <a:r>
              <a:rPr lang="en-GB" alt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singular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even if they end with a </a:t>
            </a:r>
            <a:r>
              <a:rPr lang="en-GB" alt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plural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noun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auto">
          <a:xfrm>
            <a:off x="198540" y="5239831"/>
            <a:ext cx="5525604" cy="578882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4472C4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box of books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were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on the shelf.</a:t>
            </a:r>
          </a:p>
        </p:txBody>
      </p:sp>
      <p:sp>
        <p:nvSpPr>
          <p:cNvPr id="19" name="Cross 18"/>
          <p:cNvSpPr/>
          <p:nvPr/>
        </p:nvSpPr>
        <p:spPr>
          <a:xfrm rot="18817805">
            <a:off x="2613735" y="5911486"/>
            <a:ext cx="695214" cy="645738"/>
          </a:xfrm>
          <a:prstGeom prst="plus">
            <a:avLst>
              <a:gd name="adj" fmla="val 3833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572" y="5944914"/>
            <a:ext cx="645718" cy="578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AutoShape 8"/>
          <p:cNvSpPr>
            <a:spLocks noChangeArrowheads="1"/>
          </p:cNvSpPr>
          <p:nvPr/>
        </p:nvSpPr>
        <p:spPr bwMode="auto">
          <a:xfrm>
            <a:off x="6437376" y="5252133"/>
            <a:ext cx="5552110" cy="578882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4472C4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box of books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on the shelf.</a:t>
            </a:r>
          </a:p>
        </p:txBody>
      </p:sp>
    </p:spTree>
    <p:extLst>
      <p:ext uri="{BB962C8B-B14F-4D97-AF65-F5344CB8AC3E}">
        <p14:creationId xmlns:p14="http://schemas.microsoft.com/office/powerpoint/2010/main" val="1027061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4FF22BC-2E32-324C-9E60-D686B90337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7662" y="420961"/>
            <a:ext cx="1468702" cy="9700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C232D43-3351-455F-BAD1-093349C6D7E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10" y="244896"/>
            <a:ext cx="1003935" cy="1442720"/>
          </a:xfrm>
          <a:prstGeom prst="rect">
            <a:avLst/>
          </a:prstGeom>
        </p:spPr>
      </p:pic>
      <p:sp>
        <p:nvSpPr>
          <p:cNvPr id="11" name="AutoShape 8">
            <a:extLst>
              <a:ext uri="{FF2B5EF4-FFF2-40B4-BE49-F238E27FC236}">
                <a16:creationId xmlns:a16="http://schemas.microsoft.com/office/drawing/2014/main" xmlns="" id="{9EB6A2A7-D997-4D20-8AC6-D7CF72018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3026" y="1616143"/>
            <a:ext cx="7600686" cy="1055608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2F528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Circle the correct word in each pair to complete the sentences below in 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Standard English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533690" y="2961316"/>
            <a:ext cx="9272794" cy="285184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2F528F"/>
            </a:solidFill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GB" altLang="en-US" sz="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Some of my friends ( has / have ) decided to go for a walk.</a:t>
            </a:r>
            <a:endParaRPr lang="en-GB" altLang="en-US" sz="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>
              <a:spcBef>
                <a:spcPct val="50000"/>
              </a:spcBef>
              <a:buNone/>
            </a:pPr>
            <a:endParaRPr lang="en-GB" altLang="en-US" sz="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My aunt and uncle ( was / were ) in Glasgow last week.</a:t>
            </a:r>
          </a:p>
          <a:p>
            <a:pPr algn="ctr">
              <a:spcBef>
                <a:spcPct val="50000"/>
              </a:spcBef>
              <a:buNone/>
            </a:pPr>
            <a:r>
              <a:rPr lang="en-GB" alt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>
              <a:spcBef>
                <a:spcPct val="50000"/>
              </a:spcBef>
              <a:buNone/>
            </a:pPr>
            <a:endParaRPr lang="en-GB" altLang="en-US" sz="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This bag of marbles ( is / are ) very expensive.</a:t>
            </a:r>
          </a:p>
          <a:p>
            <a:pPr algn="ctr">
              <a:spcBef>
                <a:spcPct val="50000"/>
              </a:spcBef>
              <a:buNone/>
            </a:pPr>
            <a:r>
              <a:rPr lang="en-GB" alt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3712" y="2931802"/>
            <a:ext cx="1960426" cy="2908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3DDFB834-FFCA-4D74-BC33-559E75C5C156}"/>
              </a:ext>
            </a:extLst>
          </p:cNvPr>
          <p:cNvSpPr txBox="1">
            <a:spLocks/>
          </p:cNvSpPr>
          <p:nvPr/>
        </p:nvSpPr>
        <p:spPr>
          <a:xfrm>
            <a:off x="1753384" y="347702"/>
            <a:ext cx="8619970" cy="1116565"/>
          </a:xfrm>
          <a:prstGeom prst="rect">
            <a:avLst/>
          </a:prstGeom>
          <a:solidFill>
            <a:srgbClr val="FDFEDA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4000" b="1">
                <a:latin typeface="Calibri" panose="020F0502020204030204" pitchFamily="34" charset="0"/>
              </a:rPr>
              <a:t>Practise</a:t>
            </a:r>
            <a:endParaRPr lang="en-US" altLang="en-US" sz="4000" b="1" dirty="0"/>
          </a:p>
        </p:txBody>
      </p:sp>
      <p:sp>
        <p:nvSpPr>
          <p:cNvPr id="13" name="AutoShape 8">
            <a:extLst>
              <a:ext uri="{FF2B5EF4-FFF2-40B4-BE49-F238E27FC236}">
                <a16:creationId xmlns:a16="http://schemas.microsoft.com/office/drawing/2014/main" xmlns="" id="{9EB6A2A7-D997-4D20-8AC6-D7CF72018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536" y="6100605"/>
            <a:ext cx="10363416" cy="54483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2F528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en-GB" altLang="en-US" sz="2600" b="1" u="sng" dirty="0">
                <a:latin typeface="Calibri" panose="020F0502020204030204" pitchFamily="34" charset="0"/>
                <a:cs typeface="Calibri" panose="020F0502020204030204" pitchFamily="34" charset="0"/>
              </a:rPr>
              <a:t>Remember</a:t>
            </a:r>
            <a:r>
              <a:rPr lang="en-GB" alt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in Standard English forms, the </a:t>
            </a:r>
            <a:r>
              <a:rPr lang="en-GB" alt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verb</a:t>
            </a:r>
            <a:r>
              <a:rPr lang="en-GB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GB" alt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subject </a:t>
            </a:r>
            <a:r>
              <a:rPr lang="en-GB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must agree.</a:t>
            </a:r>
          </a:p>
        </p:txBody>
      </p:sp>
    </p:spTree>
    <p:extLst>
      <p:ext uri="{BB962C8B-B14F-4D97-AF65-F5344CB8AC3E}">
        <p14:creationId xmlns:p14="http://schemas.microsoft.com/office/powerpoint/2010/main" val="2538041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4FF22BC-2E32-324C-9E60-D686B90337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7662" y="420961"/>
            <a:ext cx="1468702" cy="9700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C232D43-3351-455F-BAD1-093349C6D7E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10" y="244896"/>
            <a:ext cx="1003935" cy="1442720"/>
          </a:xfrm>
          <a:prstGeom prst="rect">
            <a:avLst/>
          </a:prstGeom>
        </p:spPr>
      </p:pic>
      <p:sp>
        <p:nvSpPr>
          <p:cNvPr id="11" name="AutoShape 8">
            <a:extLst>
              <a:ext uri="{FF2B5EF4-FFF2-40B4-BE49-F238E27FC236}">
                <a16:creationId xmlns:a16="http://schemas.microsoft.com/office/drawing/2014/main" xmlns="" id="{9EB6A2A7-D997-4D20-8AC6-D7CF72018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3026" y="1616143"/>
            <a:ext cx="7600686" cy="1055608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2F528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Circle the correct word in each pair to complete the sentences below in 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Standard English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533690" y="2961316"/>
            <a:ext cx="9272794" cy="285184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2F528F"/>
            </a:solidFill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GB" altLang="en-US" sz="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Some of my friends ( has / have ) decided to go for a walk.</a:t>
            </a:r>
            <a:endParaRPr lang="en-GB" altLang="en-US" sz="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>
              <a:spcBef>
                <a:spcPct val="50000"/>
              </a:spcBef>
              <a:buNone/>
            </a:pPr>
            <a:endParaRPr lang="en-GB" altLang="en-US" sz="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My aunt and uncle ( was / were ) in Glasgow last week.</a:t>
            </a:r>
          </a:p>
          <a:p>
            <a:pPr algn="ctr">
              <a:spcBef>
                <a:spcPct val="50000"/>
              </a:spcBef>
              <a:buNone/>
            </a:pPr>
            <a:r>
              <a:rPr lang="en-GB" alt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>
              <a:spcBef>
                <a:spcPct val="50000"/>
              </a:spcBef>
              <a:buNone/>
            </a:pPr>
            <a:endParaRPr lang="en-GB" altLang="en-US" sz="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This bag of marbles ( is / are ) very expensive.</a:t>
            </a:r>
          </a:p>
          <a:p>
            <a:pPr algn="ctr">
              <a:spcBef>
                <a:spcPct val="50000"/>
              </a:spcBef>
              <a:buNone/>
            </a:pPr>
            <a:r>
              <a:rPr lang="en-GB" alt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3DDFB834-FFCA-4D74-BC33-559E75C5C156}"/>
              </a:ext>
            </a:extLst>
          </p:cNvPr>
          <p:cNvSpPr txBox="1">
            <a:spLocks/>
          </p:cNvSpPr>
          <p:nvPr/>
        </p:nvSpPr>
        <p:spPr>
          <a:xfrm>
            <a:off x="1753384" y="347702"/>
            <a:ext cx="8619970" cy="1116565"/>
          </a:xfrm>
          <a:prstGeom prst="rect">
            <a:avLst/>
          </a:prstGeom>
          <a:solidFill>
            <a:srgbClr val="FDFEDA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4000" b="1" dirty="0">
                <a:latin typeface="Calibri" panose="020F0502020204030204" pitchFamily="34" charset="0"/>
              </a:rPr>
              <a:t>How did you do?</a:t>
            </a:r>
            <a:endParaRPr lang="en-US" altLang="en-US" sz="4000" b="1" dirty="0"/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1929" y="3460236"/>
            <a:ext cx="2065483" cy="185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4766872" y="3313932"/>
            <a:ext cx="847544" cy="5997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4956048" y="4102417"/>
            <a:ext cx="877824" cy="5997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4901184" y="4942346"/>
            <a:ext cx="384048" cy="5997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utoShape 8">
            <a:extLst>
              <a:ext uri="{FF2B5EF4-FFF2-40B4-BE49-F238E27FC236}">
                <a16:creationId xmlns:a16="http://schemas.microsoft.com/office/drawing/2014/main" xmlns="" id="{9EB6A2A7-D997-4D20-8AC6-D7CF72018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536" y="6100605"/>
            <a:ext cx="10363416" cy="54483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2F528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en-GB" altLang="en-US" sz="2600" b="1" u="sng" dirty="0">
                <a:latin typeface="Calibri" panose="020F0502020204030204" pitchFamily="34" charset="0"/>
                <a:cs typeface="Calibri" panose="020F0502020204030204" pitchFamily="34" charset="0"/>
              </a:rPr>
              <a:t>Remember</a:t>
            </a:r>
            <a:r>
              <a:rPr lang="en-GB" alt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in Standard English forms, the </a:t>
            </a:r>
            <a:r>
              <a:rPr lang="en-GB" alt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verb</a:t>
            </a:r>
            <a:r>
              <a:rPr lang="en-GB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GB" alt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subject </a:t>
            </a:r>
            <a:r>
              <a:rPr lang="en-GB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must agree.</a:t>
            </a:r>
          </a:p>
        </p:txBody>
      </p:sp>
    </p:spTree>
    <p:extLst>
      <p:ext uri="{BB962C8B-B14F-4D97-AF65-F5344CB8AC3E}">
        <p14:creationId xmlns:p14="http://schemas.microsoft.com/office/powerpoint/2010/main" val="2514991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4FF22BC-2E32-324C-9E60-D686B90337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7662" y="420961"/>
            <a:ext cx="1468702" cy="9700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C232D43-3351-455F-BAD1-093349C6D7E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10" y="244896"/>
            <a:ext cx="1003935" cy="1442720"/>
          </a:xfrm>
          <a:prstGeom prst="rect">
            <a:avLst/>
          </a:prstGeom>
        </p:spPr>
      </p:pic>
      <p:sp>
        <p:nvSpPr>
          <p:cNvPr id="11" name="AutoShape 8">
            <a:extLst>
              <a:ext uri="{FF2B5EF4-FFF2-40B4-BE49-F238E27FC236}">
                <a16:creationId xmlns:a16="http://schemas.microsoft.com/office/drawing/2014/main" xmlns="" id="{9EB6A2A7-D997-4D20-8AC6-D7CF72018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4712" y="1854503"/>
            <a:ext cx="7193064" cy="578882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2F528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Which sentence is written in 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Standard English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9544" y="2812620"/>
            <a:ext cx="1960426" cy="2908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3DDFB834-FFCA-4D74-BC33-559E75C5C156}"/>
              </a:ext>
            </a:extLst>
          </p:cNvPr>
          <p:cNvSpPr txBox="1">
            <a:spLocks/>
          </p:cNvSpPr>
          <p:nvPr/>
        </p:nvSpPr>
        <p:spPr>
          <a:xfrm>
            <a:off x="1753384" y="347702"/>
            <a:ext cx="8619970" cy="1116565"/>
          </a:xfrm>
          <a:prstGeom prst="rect">
            <a:avLst/>
          </a:prstGeom>
          <a:solidFill>
            <a:srgbClr val="FDFEDA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4000" b="1">
                <a:latin typeface="Calibri" panose="020F0502020204030204" pitchFamily="34" charset="0"/>
              </a:rPr>
              <a:t>Practise</a:t>
            </a:r>
            <a:endParaRPr lang="en-US" altLang="en-US" sz="4000" b="1" dirty="0"/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548640" y="2904921"/>
            <a:ext cx="9180576" cy="27241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2F528F"/>
            </a:solidFill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 were really excited about the party that we was holding.</a:t>
            </a:r>
          </a:p>
          <a:p>
            <a:pPr algn="ctr">
              <a:spcBef>
                <a:spcPct val="50000"/>
              </a:spcBef>
              <a:buNone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 was really excited about the party that we was holding.</a:t>
            </a:r>
          </a:p>
          <a:p>
            <a:pPr algn="ctr">
              <a:spcBef>
                <a:spcPct val="50000"/>
              </a:spcBef>
              <a:buNone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 was really excited about the party that we were holding.</a:t>
            </a:r>
          </a:p>
          <a:p>
            <a:pPr algn="ctr">
              <a:spcBef>
                <a:spcPct val="50000"/>
              </a:spcBef>
              <a:buNone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I were really excited about the party that we were holding.</a:t>
            </a:r>
          </a:p>
        </p:txBody>
      </p:sp>
      <p:sp>
        <p:nvSpPr>
          <p:cNvPr id="13" name="AutoShape 8">
            <a:extLst>
              <a:ext uri="{FF2B5EF4-FFF2-40B4-BE49-F238E27FC236}">
                <a16:creationId xmlns:a16="http://schemas.microsoft.com/office/drawing/2014/main" xmlns="" id="{9EB6A2A7-D997-4D20-8AC6-D7CF72018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536" y="6100605"/>
            <a:ext cx="10363416" cy="54483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2F528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en-GB" altLang="en-US" sz="2600" b="1" u="sng" dirty="0">
                <a:latin typeface="Calibri" panose="020F0502020204030204" pitchFamily="34" charset="0"/>
                <a:cs typeface="Calibri" panose="020F0502020204030204" pitchFamily="34" charset="0"/>
              </a:rPr>
              <a:t>Remember</a:t>
            </a:r>
            <a:r>
              <a:rPr lang="en-GB" alt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in Standard English forms, the </a:t>
            </a:r>
            <a:r>
              <a:rPr lang="en-GB" alt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verb</a:t>
            </a:r>
            <a:r>
              <a:rPr lang="en-GB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GB" alt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subject </a:t>
            </a:r>
            <a:r>
              <a:rPr lang="en-GB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must agree.</a:t>
            </a:r>
          </a:p>
        </p:txBody>
      </p:sp>
    </p:spTree>
    <p:extLst>
      <p:ext uri="{BB962C8B-B14F-4D97-AF65-F5344CB8AC3E}">
        <p14:creationId xmlns:p14="http://schemas.microsoft.com/office/powerpoint/2010/main" val="1180814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4FF22BC-2E32-324C-9E60-D686B90337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7662" y="420961"/>
            <a:ext cx="1468702" cy="9700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C232D43-3351-455F-BAD1-093349C6D7E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10" y="244896"/>
            <a:ext cx="1003935" cy="1442720"/>
          </a:xfrm>
          <a:prstGeom prst="rect">
            <a:avLst/>
          </a:prstGeom>
        </p:spPr>
      </p:pic>
      <p:sp>
        <p:nvSpPr>
          <p:cNvPr id="11" name="AutoShape 8">
            <a:extLst>
              <a:ext uri="{FF2B5EF4-FFF2-40B4-BE49-F238E27FC236}">
                <a16:creationId xmlns:a16="http://schemas.microsoft.com/office/drawing/2014/main" xmlns="" id="{9EB6A2A7-D997-4D20-8AC6-D7CF72018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4712" y="1854503"/>
            <a:ext cx="7193064" cy="578882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2F528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Which sentence is written in 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Standard English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3DDFB834-FFCA-4D74-BC33-559E75C5C156}"/>
              </a:ext>
            </a:extLst>
          </p:cNvPr>
          <p:cNvSpPr txBox="1">
            <a:spLocks/>
          </p:cNvSpPr>
          <p:nvPr/>
        </p:nvSpPr>
        <p:spPr>
          <a:xfrm>
            <a:off x="1753384" y="347702"/>
            <a:ext cx="8619970" cy="1116565"/>
          </a:xfrm>
          <a:prstGeom prst="rect">
            <a:avLst/>
          </a:prstGeom>
          <a:solidFill>
            <a:srgbClr val="FDFEDA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4000" b="1" dirty="0">
                <a:latin typeface="Calibri" panose="020F0502020204030204" pitchFamily="34" charset="0"/>
              </a:rPr>
              <a:t>How did you do?</a:t>
            </a:r>
            <a:endParaRPr lang="en-US" altLang="en-US" sz="4000" b="1" dirty="0"/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548640" y="2904921"/>
            <a:ext cx="9180576" cy="27241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2F528F"/>
            </a:solidFill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 were really excited about the party that we was holding.</a:t>
            </a:r>
          </a:p>
          <a:p>
            <a:pPr algn="ctr">
              <a:spcBef>
                <a:spcPct val="50000"/>
              </a:spcBef>
              <a:buNone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 was really excited about the party that we was holding.</a:t>
            </a:r>
          </a:p>
          <a:p>
            <a:pPr algn="ctr">
              <a:spcBef>
                <a:spcPct val="50000"/>
              </a:spcBef>
              <a:buNone/>
            </a:pP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I was really excited about the party that we were holding.</a:t>
            </a:r>
          </a:p>
          <a:p>
            <a:pPr algn="ctr">
              <a:spcBef>
                <a:spcPct val="50000"/>
              </a:spcBef>
              <a:buNone/>
            </a:pP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 were really excited about the party that we were holding.</a:t>
            </a:r>
          </a:p>
        </p:txBody>
      </p: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1929" y="3341053"/>
            <a:ext cx="2065483" cy="185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utoShape 8">
            <a:extLst>
              <a:ext uri="{FF2B5EF4-FFF2-40B4-BE49-F238E27FC236}">
                <a16:creationId xmlns:a16="http://schemas.microsoft.com/office/drawing/2014/main" xmlns="" id="{9EB6A2A7-D997-4D20-8AC6-D7CF72018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536" y="6100605"/>
            <a:ext cx="10363416" cy="54483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2F528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en-GB" altLang="en-US" sz="2600" b="1" u="sng" dirty="0">
                <a:latin typeface="Calibri" panose="020F0502020204030204" pitchFamily="34" charset="0"/>
                <a:cs typeface="Calibri" panose="020F0502020204030204" pitchFamily="34" charset="0"/>
              </a:rPr>
              <a:t>Remember</a:t>
            </a:r>
            <a:r>
              <a:rPr lang="en-GB" alt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in Standard English forms, the </a:t>
            </a:r>
            <a:r>
              <a:rPr lang="en-GB" alt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verb</a:t>
            </a:r>
            <a:r>
              <a:rPr lang="en-GB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GB" alt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subject </a:t>
            </a:r>
            <a:r>
              <a:rPr lang="en-GB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must agree.</a:t>
            </a:r>
          </a:p>
        </p:txBody>
      </p:sp>
    </p:spTree>
    <p:extLst>
      <p:ext uri="{BB962C8B-B14F-4D97-AF65-F5344CB8AC3E}">
        <p14:creationId xmlns:p14="http://schemas.microsoft.com/office/powerpoint/2010/main" val="3843650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4FF22BC-2E32-324C-9E60-D686B90337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7662" y="420961"/>
            <a:ext cx="1468702" cy="9700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C232D43-3351-455F-BAD1-093349C6D7E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10" y="244896"/>
            <a:ext cx="1003935" cy="1442720"/>
          </a:xfrm>
          <a:prstGeom prst="rect">
            <a:avLst/>
          </a:prstGeom>
        </p:spPr>
      </p:pic>
      <p:sp>
        <p:nvSpPr>
          <p:cNvPr id="11" name="AutoShape 8">
            <a:extLst>
              <a:ext uri="{FF2B5EF4-FFF2-40B4-BE49-F238E27FC236}">
                <a16:creationId xmlns:a16="http://schemas.microsoft.com/office/drawing/2014/main" xmlns="" id="{9EB6A2A7-D997-4D20-8AC6-D7CF72018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826" y="1854503"/>
            <a:ext cx="9072836" cy="578882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2F528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Rewrite the sentence below so that it is in 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Standard English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141" y="2812620"/>
            <a:ext cx="1960426" cy="2908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3DDFB834-FFCA-4D74-BC33-559E75C5C156}"/>
              </a:ext>
            </a:extLst>
          </p:cNvPr>
          <p:cNvSpPr txBox="1">
            <a:spLocks/>
          </p:cNvSpPr>
          <p:nvPr/>
        </p:nvSpPr>
        <p:spPr>
          <a:xfrm>
            <a:off x="1753384" y="347702"/>
            <a:ext cx="8619970" cy="1116565"/>
          </a:xfrm>
          <a:prstGeom prst="rect">
            <a:avLst/>
          </a:prstGeom>
          <a:solidFill>
            <a:srgbClr val="FDFEDA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4000" b="1">
                <a:latin typeface="Calibri" panose="020F0502020204030204" pitchFamily="34" charset="0"/>
              </a:rPr>
              <a:t>Practise</a:t>
            </a:r>
            <a:endParaRPr lang="en-US" altLang="en-US" sz="4000" b="1" dirty="0"/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1261056" y="3751280"/>
            <a:ext cx="7828080" cy="200054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2F528F"/>
            </a:solidFill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endParaRPr lang="en-GB" altLang="en-US" sz="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50000"/>
              </a:spcBef>
              <a:buNone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_________________________________________</a:t>
            </a:r>
          </a:p>
          <a:p>
            <a:pPr algn="ctr">
              <a:spcBef>
                <a:spcPct val="50000"/>
              </a:spcBef>
              <a:buNone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_________________________________________</a:t>
            </a:r>
          </a:p>
          <a:p>
            <a:pPr algn="ctr">
              <a:spcBef>
                <a:spcPct val="50000"/>
              </a:spcBef>
              <a:buNone/>
            </a:pPr>
            <a:endParaRPr lang="en-GB" alt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1261056" y="2823621"/>
            <a:ext cx="7828080" cy="57888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2F528F"/>
            </a:solidFill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 done the cooking.</a:t>
            </a:r>
          </a:p>
        </p:txBody>
      </p:sp>
      <p:sp>
        <p:nvSpPr>
          <p:cNvPr id="16" name="AutoShape 8">
            <a:extLst>
              <a:ext uri="{FF2B5EF4-FFF2-40B4-BE49-F238E27FC236}">
                <a16:creationId xmlns:a16="http://schemas.microsoft.com/office/drawing/2014/main" xmlns="" id="{9EB6A2A7-D997-4D20-8AC6-D7CF72018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536" y="6100605"/>
            <a:ext cx="10363416" cy="54483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2F528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en-GB" altLang="en-US" sz="2600" b="1" u="sng" dirty="0">
                <a:latin typeface="Calibri" panose="020F0502020204030204" pitchFamily="34" charset="0"/>
                <a:cs typeface="Calibri" panose="020F0502020204030204" pitchFamily="34" charset="0"/>
              </a:rPr>
              <a:t>Remember</a:t>
            </a:r>
            <a:r>
              <a:rPr lang="en-GB" alt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in Standard English forms, the </a:t>
            </a:r>
            <a:r>
              <a:rPr lang="en-GB" alt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verb</a:t>
            </a:r>
            <a:r>
              <a:rPr lang="en-GB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GB" alt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subject </a:t>
            </a:r>
            <a:r>
              <a:rPr lang="en-GB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must agree.</a:t>
            </a:r>
          </a:p>
        </p:txBody>
      </p:sp>
    </p:spTree>
    <p:extLst>
      <p:ext uri="{BB962C8B-B14F-4D97-AF65-F5344CB8AC3E}">
        <p14:creationId xmlns:p14="http://schemas.microsoft.com/office/powerpoint/2010/main" val="3573599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4FF22BC-2E32-324C-9E60-D686B90337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7662" y="420961"/>
            <a:ext cx="1468702" cy="9700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C232D43-3351-455F-BAD1-093349C6D7E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10" y="244896"/>
            <a:ext cx="1003935" cy="1442720"/>
          </a:xfrm>
          <a:prstGeom prst="rect">
            <a:avLst/>
          </a:prstGeom>
        </p:spPr>
      </p:pic>
      <p:sp>
        <p:nvSpPr>
          <p:cNvPr id="11" name="AutoShape 8">
            <a:extLst>
              <a:ext uri="{FF2B5EF4-FFF2-40B4-BE49-F238E27FC236}">
                <a16:creationId xmlns:a16="http://schemas.microsoft.com/office/drawing/2014/main" xmlns="" id="{9EB6A2A7-D997-4D20-8AC6-D7CF72018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826" y="1854503"/>
            <a:ext cx="9072836" cy="578882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2F528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Rewrite the sentence below so that it is in 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Standard English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3DDFB834-FFCA-4D74-BC33-559E75C5C156}"/>
              </a:ext>
            </a:extLst>
          </p:cNvPr>
          <p:cNvSpPr txBox="1">
            <a:spLocks/>
          </p:cNvSpPr>
          <p:nvPr/>
        </p:nvSpPr>
        <p:spPr>
          <a:xfrm>
            <a:off x="1753384" y="347702"/>
            <a:ext cx="8619970" cy="1116565"/>
          </a:xfrm>
          <a:prstGeom prst="rect">
            <a:avLst/>
          </a:prstGeom>
          <a:solidFill>
            <a:srgbClr val="FDFEDA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4000" b="1" dirty="0">
                <a:latin typeface="Calibri" panose="020F0502020204030204" pitchFamily="34" charset="0"/>
              </a:rPr>
              <a:t>How did you do?</a:t>
            </a:r>
            <a:endParaRPr lang="en-US" altLang="en-US" sz="4000" b="1" dirty="0"/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1261056" y="3751280"/>
            <a:ext cx="7828080" cy="200054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2F528F"/>
            </a:solidFill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endParaRPr lang="en-GB" altLang="en-US" sz="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50000"/>
              </a:spcBef>
              <a:buNone/>
            </a:pP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E.g. I did the cooking.</a:t>
            </a:r>
          </a:p>
          <a:p>
            <a:pPr algn="ctr">
              <a:spcBef>
                <a:spcPct val="50000"/>
              </a:spcBef>
              <a:buNone/>
            </a:pP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I have done the cooking.</a:t>
            </a:r>
          </a:p>
          <a:p>
            <a:pPr algn="ctr">
              <a:spcBef>
                <a:spcPct val="50000"/>
              </a:spcBef>
              <a:buNone/>
            </a:pPr>
            <a:endParaRPr lang="en-GB" alt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2081" y="3233810"/>
            <a:ext cx="2352089" cy="2108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1261056" y="2823621"/>
            <a:ext cx="7828080" cy="57888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2F528F"/>
            </a:solidFill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 done the cooking.</a:t>
            </a:r>
          </a:p>
        </p:txBody>
      </p:sp>
      <p:sp>
        <p:nvSpPr>
          <p:cNvPr id="15" name="AutoShape 8">
            <a:extLst>
              <a:ext uri="{FF2B5EF4-FFF2-40B4-BE49-F238E27FC236}">
                <a16:creationId xmlns:a16="http://schemas.microsoft.com/office/drawing/2014/main" xmlns="" id="{9EB6A2A7-D997-4D20-8AC6-D7CF72018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536" y="6100605"/>
            <a:ext cx="10363416" cy="54483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2F528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en-GB" altLang="en-US" sz="2600" b="1" u="sng" dirty="0">
                <a:latin typeface="Calibri" panose="020F0502020204030204" pitchFamily="34" charset="0"/>
                <a:cs typeface="Calibri" panose="020F0502020204030204" pitchFamily="34" charset="0"/>
              </a:rPr>
              <a:t>Remember</a:t>
            </a:r>
            <a:r>
              <a:rPr lang="en-GB" alt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in Standard English forms, the </a:t>
            </a:r>
            <a:r>
              <a:rPr lang="en-GB" alt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verb</a:t>
            </a:r>
            <a:r>
              <a:rPr lang="en-GB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GB" alt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subject </a:t>
            </a:r>
            <a:r>
              <a:rPr lang="en-GB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must agree.</a:t>
            </a:r>
          </a:p>
        </p:txBody>
      </p:sp>
    </p:spTree>
    <p:extLst>
      <p:ext uri="{BB962C8B-B14F-4D97-AF65-F5344CB8AC3E}">
        <p14:creationId xmlns:p14="http://schemas.microsoft.com/office/powerpoint/2010/main" val="11134932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DFB834-FFCA-4D74-BC33-559E75C5C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5873" y="365124"/>
            <a:ext cx="8619970" cy="1116565"/>
          </a:xfrm>
          <a:solidFill>
            <a:srgbClr val="FDFEDA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altLang="en-US" sz="4000" b="1" dirty="0">
                <a:latin typeface="Calibri" panose="020F0502020204030204" pitchFamily="34" charset="0"/>
              </a:rPr>
              <a:t>Reflection</a:t>
            </a:r>
            <a:endParaRPr lang="en-US" altLang="en-US" sz="4000" b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4FF22BC-2E32-324C-9E60-D686B90337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7662" y="420961"/>
            <a:ext cx="1468702" cy="9700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C232D43-3351-455F-BAD1-093349C6D7E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10" y="244896"/>
            <a:ext cx="1003935" cy="1442720"/>
          </a:xfrm>
          <a:prstGeom prst="rect">
            <a:avLst/>
          </a:prstGeom>
        </p:spPr>
      </p:pic>
      <p:sp>
        <p:nvSpPr>
          <p:cNvPr id="11" name="AutoShape 8">
            <a:extLst>
              <a:ext uri="{FF2B5EF4-FFF2-40B4-BE49-F238E27FC236}">
                <a16:creationId xmlns:a16="http://schemas.microsoft.com/office/drawing/2014/main" xmlns="" id="{9EB6A2A7-D997-4D20-8AC6-D7CF72018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5380" y="1861866"/>
            <a:ext cx="6820956" cy="1055608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2F528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0"/>
              </a:spcBef>
              <a:buNone/>
              <a:defRPr/>
            </a:pPr>
            <a:r>
              <a:rPr lang="en-GB" altLang="en-US" sz="2800" dirty="0">
                <a:latin typeface="+mn-lt"/>
              </a:rPr>
              <a:t>Remember to use these tips to help you use </a:t>
            </a:r>
            <a:r>
              <a:rPr lang="en-GB" altLang="en-US" sz="2800" b="1" dirty="0">
                <a:latin typeface="+mn-lt"/>
              </a:rPr>
              <a:t>Standard English </a:t>
            </a:r>
            <a:r>
              <a:rPr lang="en-GB" altLang="en-US" sz="2800" dirty="0">
                <a:latin typeface="+mn-lt"/>
              </a:rPr>
              <a:t>correctly for </a:t>
            </a:r>
            <a:r>
              <a:rPr lang="en-GB" altLang="en-US" sz="2800" b="1" dirty="0">
                <a:latin typeface="+mn-lt"/>
              </a:rPr>
              <a:t>verb </a:t>
            </a:r>
            <a:r>
              <a:rPr lang="en-GB" altLang="en-US" sz="2800" dirty="0">
                <a:latin typeface="+mn-lt"/>
              </a:rPr>
              <a:t>forms.</a:t>
            </a: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1061171" y="3297651"/>
            <a:ext cx="10149374" cy="272415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2F528F"/>
            </a:solidFill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spcBef>
                <a:spcPct val="50000"/>
              </a:spcBef>
              <a:defRPr/>
            </a:pP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Standard English 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alt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formal version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of spoken English.</a:t>
            </a:r>
          </a:p>
          <a:p>
            <a:pPr marL="457200" indent="-457200">
              <a:spcBef>
                <a:spcPct val="50000"/>
              </a:spcBef>
              <a:defRPr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In Standard English forms, the 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verb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subject 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must agree.</a:t>
            </a:r>
          </a:p>
          <a:p>
            <a:pPr marL="457200" indent="-457200">
              <a:spcBef>
                <a:spcPct val="50000"/>
              </a:spcBef>
              <a:defRPr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After a </a:t>
            </a:r>
            <a:r>
              <a:rPr lang="en-GB" alt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singular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noun/noun phrase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use the </a:t>
            </a:r>
            <a:r>
              <a:rPr lang="en-GB" alt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singular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verb 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form. </a:t>
            </a:r>
          </a:p>
          <a:p>
            <a:pPr marL="457200" indent="-457200">
              <a:spcBef>
                <a:spcPct val="50000"/>
              </a:spcBef>
              <a:defRPr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After a </a:t>
            </a:r>
            <a:r>
              <a:rPr lang="en-GB" alt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plural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noun/noun phrase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use the </a:t>
            </a:r>
            <a:r>
              <a:rPr lang="en-GB" alt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plural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verb 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form. </a:t>
            </a:r>
          </a:p>
        </p:txBody>
      </p:sp>
    </p:spTree>
    <p:extLst>
      <p:ext uri="{BB962C8B-B14F-4D97-AF65-F5344CB8AC3E}">
        <p14:creationId xmlns:p14="http://schemas.microsoft.com/office/powerpoint/2010/main" val="2319559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59376D-388B-42B4-8FDC-F31CA81FB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6234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002060"/>
                </a:solidFill>
              </a:rPr>
              <a:t>Teacher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5A3911-D43C-4A93-B4BD-61D5D7DCE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353" y="1527463"/>
            <a:ext cx="10866504" cy="4857007"/>
          </a:xfrm>
          <a:solidFill>
            <a:srgbClr val="FFFED8"/>
          </a:solidFill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sz="2500" dirty="0">
                <a:solidFill>
                  <a:srgbClr val="002060"/>
                </a:solidFill>
              </a:rPr>
              <a:t>Resources for teaching Standard English forms for pronouns and adverbs are also available (see Year 4 GPS resources).</a:t>
            </a:r>
          </a:p>
          <a:p>
            <a:pPr marL="0" indent="0">
              <a:buNone/>
            </a:pPr>
            <a:endParaRPr lang="en-GB" sz="500" b="1" u="sng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2500" b="1" u="sng" dirty="0">
                <a:solidFill>
                  <a:srgbClr val="002060"/>
                </a:solidFill>
              </a:rPr>
              <a:t>Common misconceptions to be aware of: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500" dirty="0">
                <a:solidFill>
                  <a:srgbClr val="002060"/>
                </a:solidFill>
              </a:rPr>
              <a:t>Incorrect assumption that after a singular noun, the singular form of the verb should always be used, e.g. Her friend </a:t>
            </a:r>
            <a:r>
              <a:rPr lang="en-GB" sz="2500" i="1" dirty="0">
                <a:solidFill>
                  <a:srgbClr val="002060"/>
                </a:solidFill>
              </a:rPr>
              <a:t>is</a:t>
            </a:r>
            <a:r>
              <a:rPr lang="en-GB" sz="2500" dirty="0">
                <a:solidFill>
                  <a:srgbClr val="002060"/>
                </a:solidFill>
              </a:rPr>
              <a:t> waiting by the library. </a:t>
            </a:r>
            <a:r>
              <a:rPr lang="en-GB" sz="2500" b="1" dirty="0">
                <a:solidFill>
                  <a:srgbClr val="002060"/>
                </a:solidFill>
              </a:rPr>
              <a:t>Reality: a name or singular noun may be part of a list of two or more. If this is the case, then the plural form of the verb</a:t>
            </a:r>
            <a:r>
              <a:rPr lang="en-GB" sz="2500" b="1" i="1" dirty="0">
                <a:solidFill>
                  <a:srgbClr val="002060"/>
                </a:solidFill>
              </a:rPr>
              <a:t> </a:t>
            </a:r>
            <a:r>
              <a:rPr lang="en-GB" sz="2500" b="1" dirty="0">
                <a:solidFill>
                  <a:srgbClr val="002060"/>
                </a:solidFill>
              </a:rPr>
              <a:t>should be used, e.g. </a:t>
            </a:r>
            <a:r>
              <a:rPr lang="en-GB" sz="2500" b="1" u="sng" dirty="0">
                <a:solidFill>
                  <a:srgbClr val="002060"/>
                </a:solidFill>
              </a:rPr>
              <a:t>Lucy and her friend</a:t>
            </a:r>
            <a:r>
              <a:rPr lang="en-GB" sz="2500" b="1" dirty="0">
                <a:solidFill>
                  <a:srgbClr val="002060"/>
                </a:solidFill>
              </a:rPr>
              <a:t> </a:t>
            </a:r>
            <a:r>
              <a:rPr lang="en-GB" sz="2500" b="1" i="1" dirty="0">
                <a:solidFill>
                  <a:srgbClr val="002060"/>
                </a:solidFill>
              </a:rPr>
              <a:t>are</a:t>
            </a:r>
            <a:r>
              <a:rPr lang="en-GB" sz="2500" b="1" dirty="0">
                <a:solidFill>
                  <a:srgbClr val="002060"/>
                </a:solidFill>
              </a:rPr>
              <a:t> waiting by the library.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500" dirty="0">
                <a:solidFill>
                  <a:srgbClr val="002060"/>
                </a:solidFill>
              </a:rPr>
              <a:t>Misconception that, if the noun immediately before the verb is plural, the plural form of the verb should always be used, e.g. The </a:t>
            </a:r>
            <a:r>
              <a:rPr lang="en-GB" sz="2500" u="sng" dirty="0">
                <a:solidFill>
                  <a:srgbClr val="002060"/>
                </a:solidFill>
              </a:rPr>
              <a:t>books</a:t>
            </a:r>
            <a:r>
              <a:rPr lang="en-GB" sz="2500" dirty="0">
                <a:solidFill>
                  <a:srgbClr val="002060"/>
                </a:solidFill>
              </a:rPr>
              <a:t> </a:t>
            </a:r>
            <a:r>
              <a:rPr lang="en-GB" sz="2500" i="1" dirty="0">
                <a:solidFill>
                  <a:srgbClr val="002060"/>
                </a:solidFill>
              </a:rPr>
              <a:t>are</a:t>
            </a:r>
            <a:r>
              <a:rPr lang="en-GB" sz="2500" dirty="0">
                <a:solidFill>
                  <a:srgbClr val="002060"/>
                </a:solidFill>
              </a:rPr>
              <a:t> expensive. </a:t>
            </a:r>
            <a:r>
              <a:rPr lang="en-GB" sz="2500" b="1" dirty="0">
                <a:solidFill>
                  <a:srgbClr val="002060"/>
                </a:solidFill>
              </a:rPr>
              <a:t>Reality: in some noun phrases, the last noun in the noun phrase may be plural whilst the noun phrase as a whole is singular, e.g. </a:t>
            </a:r>
            <a:r>
              <a:rPr lang="en-GB" sz="2500" b="1" u="sng" dirty="0">
                <a:solidFill>
                  <a:srgbClr val="002060"/>
                </a:solidFill>
              </a:rPr>
              <a:t>The box of books</a:t>
            </a:r>
            <a:r>
              <a:rPr lang="en-GB" sz="2500" b="1" dirty="0">
                <a:solidFill>
                  <a:srgbClr val="002060"/>
                </a:solidFill>
              </a:rPr>
              <a:t> </a:t>
            </a:r>
            <a:r>
              <a:rPr lang="en-GB" sz="2500" b="1" i="1" dirty="0">
                <a:solidFill>
                  <a:srgbClr val="002060"/>
                </a:solidFill>
              </a:rPr>
              <a:t>is</a:t>
            </a:r>
            <a:r>
              <a:rPr lang="en-GB" sz="2500" b="1" dirty="0">
                <a:solidFill>
                  <a:srgbClr val="002060"/>
                </a:solidFill>
              </a:rPr>
              <a:t> expensive.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2500" dirty="0">
              <a:solidFill>
                <a:srgbClr val="002060"/>
              </a:solidFill>
            </a:endParaRPr>
          </a:p>
        </p:txBody>
      </p:sp>
      <p:sp>
        <p:nvSpPr>
          <p:cNvPr id="4" name="5-Point Star 4">
            <a:extLst>
              <a:ext uri="{FF2B5EF4-FFF2-40B4-BE49-F238E27FC236}">
                <a16:creationId xmlns:a16="http://schemas.microsoft.com/office/drawing/2014/main" xmlns="" id="{8B3E8FF2-5177-4593-ACA3-98E208BBB75E}"/>
              </a:ext>
            </a:extLst>
          </p:cNvPr>
          <p:cNvSpPr/>
          <p:nvPr/>
        </p:nvSpPr>
        <p:spPr>
          <a:xfrm>
            <a:off x="3062568" y="333042"/>
            <a:ext cx="859708" cy="780090"/>
          </a:xfrm>
          <a:prstGeom prst="star5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512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DFB834-FFCA-4D74-BC33-559E75C5C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3384" y="347702"/>
            <a:ext cx="8619970" cy="1116565"/>
          </a:xfrm>
          <a:solidFill>
            <a:srgbClr val="FDFEDA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altLang="en-US" sz="4000" b="1" dirty="0">
                <a:latin typeface="Calibri" panose="020F0502020204030204" pitchFamily="34" charset="0"/>
              </a:rPr>
              <a:t>Standard English</a:t>
            </a:r>
            <a:endParaRPr lang="en-US" altLang="en-US" sz="4000" b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4FF22BC-2E32-324C-9E60-D686B90337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7662" y="420961"/>
            <a:ext cx="1468702" cy="9700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C232D43-3351-455F-BAD1-093349C6D7E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10" y="244896"/>
            <a:ext cx="1003935" cy="1442720"/>
          </a:xfrm>
          <a:prstGeom prst="rect">
            <a:avLst/>
          </a:prstGeom>
        </p:spPr>
      </p:pic>
      <p:sp>
        <p:nvSpPr>
          <p:cNvPr id="8" name="AutoShape 8">
            <a:extLst>
              <a:ext uri="{FF2B5EF4-FFF2-40B4-BE49-F238E27FC236}">
                <a16:creationId xmlns:a16="http://schemas.microsoft.com/office/drawing/2014/main" xmlns="" id="{9EB6A2A7-D997-4D20-8AC6-D7CF72018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7908" y="1952953"/>
            <a:ext cx="5050922" cy="1055608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2F528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Standard English 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alt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formal version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of spoken English.</a:t>
            </a: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1573086" y="3497247"/>
            <a:ext cx="3929644" cy="1055608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4472C4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I did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my homework     last night.</a:t>
            </a:r>
          </a:p>
        </p:txBody>
      </p:sp>
      <p:sp>
        <p:nvSpPr>
          <p:cNvPr id="12" name="Up Arrow 11"/>
          <p:cNvSpPr/>
          <p:nvPr/>
        </p:nvSpPr>
        <p:spPr>
          <a:xfrm>
            <a:off x="3342324" y="4667775"/>
            <a:ext cx="389956" cy="527050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1918048" y="5118198"/>
            <a:ext cx="3274476" cy="54483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4472C4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Standard English</a:t>
            </a:r>
            <a:endParaRPr lang="en-GB" altLang="en-US" sz="2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6927006" y="3497247"/>
            <a:ext cx="3929644" cy="1055608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4472C4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I done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my homework last night.</a:t>
            </a:r>
          </a:p>
        </p:txBody>
      </p:sp>
      <p:sp>
        <p:nvSpPr>
          <p:cNvPr id="15" name="Up Arrow 14"/>
          <p:cNvSpPr/>
          <p:nvPr/>
        </p:nvSpPr>
        <p:spPr>
          <a:xfrm>
            <a:off x="8696244" y="4667775"/>
            <a:ext cx="389956" cy="527050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>
            <a:off x="7271968" y="5118198"/>
            <a:ext cx="3274476" cy="54483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4472C4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Non-standard English</a:t>
            </a:r>
            <a:endParaRPr lang="en-GB" altLang="en-US" sz="2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203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DFB834-FFCA-4D74-BC33-559E75C5C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3384" y="347702"/>
            <a:ext cx="8619970" cy="1116565"/>
          </a:xfrm>
          <a:solidFill>
            <a:srgbClr val="FDFEDA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altLang="en-US" sz="4000" b="1" dirty="0">
                <a:latin typeface="Calibri" panose="020F0502020204030204" pitchFamily="34" charset="0"/>
              </a:rPr>
              <a:t>Standard English</a:t>
            </a:r>
            <a:endParaRPr lang="en-US" altLang="en-US" sz="4000" b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4FF22BC-2E32-324C-9E60-D686B90337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7662" y="420961"/>
            <a:ext cx="1468702" cy="9700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C232D43-3351-455F-BAD1-093349C6D7E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10" y="244896"/>
            <a:ext cx="1003935" cy="1442720"/>
          </a:xfrm>
          <a:prstGeom prst="rect">
            <a:avLst/>
          </a:prstGeom>
        </p:spPr>
      </p:pic>
      <p:sp>
        <p:nvSpPr>
          <p:cNvPr id="8" name="AutoShape 8">
            <a:extLst>
              <a:ext uri="{FF2B5EF4-FFF2-40B4-BE49-F238E27FC236}">
                <a16:creationId xmlns:a16="http://schemas.microsoft.com/office/drawing/2014/main" xmlns="" id="{9EB6A2A7-D997-4D20-8AC6-D7CF72018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9981" y="1796436"/>
            <a:ext cx="7826776" cy="1055608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2F528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There are many </a:t>
            </a:r>
            <a:r>
              <a:rPr lang="en-GB" alt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informal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versions of English that are used in different parts of the country.</a:t>
            </a: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1884016" y="3228649"/>
            <a:ext cx="3309232" cy="1055608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4472C4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I were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exhausted after the race.</a:t>
            </a:r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auto">
          <a:xfrm>
            <a:off x="6933490" y="3228649"/>
            <a:ext cx="3309232" cy="1055608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4472C4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We was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late for the bus this morning.</a:t>
            </a:r>
          </a:p>
        </p:txBody>
      </p:sp>
      <p:sp>
        <p:nvSpPr>
          <p:cNvPr id="19" name="AutoShape 8"/>
          <p:cNvSpPr>
            <a:spLocks noChangeArrowheads="1"/>
          </p:cNvSpPr>
          <p:nvPr/>
        </p:nvSpPr>
        <p:spPr bwMode="auto">
          <a:xfrm>
            <a:off x="1884016" y="4616426"/>
            <a:ext cx="3309232" cy="1055608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4472C4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They done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lots of work today.</a:t>
            </a:r>
          </a:p>
        </p:txBody>
      </p:sp>
      <p:sp>
        <p:nvSpPr>
          <p:cNvPr id="20" name="AutoShape 8"/>
          <p:cNvSpPr>
            <a:spLocks noChangeArrowheads="1"/>
          </p:cNvSpPr>
          <p:nvPr/>
        </p:nvSpPr>
        <p:spPr bwMode="auto">
          <a:xfrm>
            <a:off x="6933490" y="4616426"/>
            <a:ext cx="3309232" cy="1055608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4472C4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You </a:t>
            </a:r>
            <a:r>
              <a:rPr lang="en-GB" altLang="en-US" sz="2800" b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ain’t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finished yet.</a:t>
            </a:r>
          </a:p>
        </p:txBody>
      </p:sp>
      <p:sp>
        <p:nvSpPr>
          <p:cNvPr id="10" name="AutoShape 8">
            <a:extLst>
              <a:ext uri="{FF2B5EF4-FFF2-40B4-BE49-F238E27FC236}">
                <a16:creationId xmlns:a16="http://schemas.microsoft.com/office/drawing/2014/main" xmlns="" id="{9EB6A2A7-D997-4D20-8AC6-D7CF72018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9981" y="6048639"/>
            <a:ext cx="7826776" cy="578882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2F528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These examples are </a:t>
            </a:r>
            <a:r>
              <a:rPr lang="en-GB" alt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Standard English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5998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DFB834-FFCA-4D74-BC33-559E75C5C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3384" y="347702"/>
            <a:ext cx="8619970" cy="1116565"/>
          </a:xfrm>
          <a:solidFill>
            <a:srgbClr val="FDFEDA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altLang="en-US" sz="4000" b="1" dirty="0">
                <a:latin typeface="Calibri" panose="020F0502020204030204" pitchFamily="34" charset="0"/>
              </a:rPr>
              <a:t>Standard English</a:t>
            </a:r>
            <a:endParaRPr lang="en-US" altLang="en-US" sz="4000" b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4FF22BC-2E32-324C-9E60-D686B90337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7662" y="420961"/>
            <a:ext cx="1468702" cy="9700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C232D43-3351-455F-BAD1-093349C6D7E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10" y="244896"/>
            <a:ext cx="1003935" cy="1442720"/>
          </a:xfrm>
          <a:prstGeom prst="rect">
            <a:avLst/>
          </a:prstGeom>
        </p:spPr>
      </p:pic>
      <p:sp>
        <p:nvSpPr>
          <p:cNvPr id="8" name="AutoShape 8">
            <a:extLst>
              <a:ext uri="{FF2B5EF4-FFF2-40B4-BE49-F238E27FC236}">
                <a16:creationId xmlns:a16="http://schemas.microsoft.com/office/drawing/2014/main" xmlns="" id="{9EB6A2A7-D997-4D20-8AC6-D7CF72018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524" y="1908248"/>
            <a:ext cx="9263690" cy="578882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2F528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Standard English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the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verb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subject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must agree.</a:t>
            </a: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2675975" y="2801372"/>
            <a:ext cx="1871555" cy="578882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4472C4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were</a:t>
            </a:r>
            <a:endParaRPr lang="en-GB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ross 9"/>
          <p:cNvSpPr/>
          <p:nvPr/>
        </p:nvSpPr>
        <p:spPr>
          <a:xfrm rot="18817805">
            <a:off x="4825800" y="2767944"/>
            <a:ext cx="695214" cy="645738"/>
          </a:xfrm>
          <a:prstGeom prst="plus">
            <a:avLst>
              <a:gd name="adj" fmla="val 3833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9950" y="2801372"/>
            <a:ext cx="645718" cy="578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6756660" y="2801372"/>
            <a:ext cx="1871555" cy="578882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4472C4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endParaRPr lang="en-GB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2675975" y="3846778"/>
            <a:ext cx="1871555" cy="578882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4472C4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endParaRPr lang="en-GB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Cross 15"/>
          <p:cNvSpPr/>
          <p:nvPr/>
        </p:nvSpPr>
        <p:spPr>
          <a:xfrm rot="18817805">
            <a:off x="4825800" y="3813350"/>
            <a:ext cx="695214" cy="645738"/>
          </a:xfrm>
          <a:prstGeom prst="plus">
            <a:avLst>
              <a:gd name="adj" fmla="val 3833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9950" y="3846778"/>
            <a:ext cx="645718" cy="578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AutoShape 8"/>
          <p:cNvSpPr>
            <a:spLocks noChangeArrowheads="1"/>
          </p:cNvSpPr>
          <p:nvPr/>
        </p:nvSpPr>
        <p:spPr bwMode="auto">
          <a:xfrm>
            <a:off x="6756660" y="3846778"/>
            <a:ext cx="1871555" cy="578882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4472C4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were</a:t>
            </a:r>
            <a:endParaRPr lang="en-GB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AutoShape 8"/>
          <p:cNvSpPr>
            <a:spLocks noChangeArrowheads="1"/>
          </p:cNvSpPr>
          <p:nvPr/>
        </p:nvSpPr>
        <p:spPr bwMode="auto">
          <a:xfrm>
            <a:off x="2675975" y="4892184"/>
            <a:ext cx="1871555" cy="578882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4472C4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endParaRPr lang="en-GB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Cross 22"/>
          <p:cNvSpPr/>
          <p:nvPr/>
        </p:nvSpPr>
        <p:spPr>
          <a:xfrm rot="18817805">
            <a:off x="4825800" y="4858756"/>
            <a:ext cx="695214" cy="645738"/>
          </a:xfrm>
          <a:prstGeom prst="plus">
            <a:avLst>
              <a:gd name="adj" fmla="val 3833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9950" y="4892184"/>
            <a:ext cx="645718" cy="578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AutoShape 8"/>
          <p:cNvSpPr>
            <a:spLocks noChangeArrowheads="1"/>
          </p:cNvSpPr>
          <p:nvPr/>
        </p:nvSpPr>
        <p:spPr bwMode="auto">
          <a:xfrm>
            <a:off x="6756660" y="4892184"/>
            <a:ext cx="1871555" cy="578882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4472C4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endParaRPr lang="en-GB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AutoShape 8"/>
          <p:cNvSpPr>
            <a:spLocks noChangeArrowheads="1"/>
          </p:cNvSpPr>
          <p:nvPr/>
        </p:nvSpPr>
        <p:spPr bwMode="auto">
          <a:xfrm>
            <a:off x="2675975" y="5937590"/>
            <a:ext cx="1871555" cy="578882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4472C4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She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endParaRPr lang="en-GB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Cross 26"/>
          <p:cNvSpPr/>
          <p:nvPr/>
        </p:nvSpPr>
        <p:spPr>
          <a:xfrm rot="18817805">
            <a:off x="4825800" y="5904162"/>
            <a:ext cx="695214" cy="645738"/>
          </a:xfrm>
          <a:prstGeom prst="plus">
            <a:avLst>
              <a:gd name="adj" fmla="val 3833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pic>
        <p:nvPicPr>
          <p:cNvPr id="2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9950" y="5937590"/>
            <a:ext cx="645718" cy="578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AutoShape 8"/>
          <p:cNvSpPr>
            <a:spLocks noChangeArrowheads="1"/>
          </p:cNvSpPr>
          <p:nvPr/>
        </p:nvSpPr>
        <p:spPr bwMode="auto">
          <a:xfrm>
            <a:off x="6756660" y="5937590"/>
            <a:ext cx="1871555" cy="578882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4472C4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She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endParaRPr lang="en-GB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750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DFB834-FFCA-4D74-BC33-559E75C5C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3384" y="347702"/>
            <a:ext cx="8619970" cy="1116565"/>
          </a:xfrm>
          <a:solidFill>
            <a:srgbClr val="FDFEDA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altLang="en-US" sz="4000" b="1" dirty="0">
                <a:latin typeface="Calibri" panose="020F0502020204030204" pitchFamily="34" charset="0"/>
              </a:rPr>
              <a:t>Standard English</a:t>
            </a:r>
            <a:endParaRPr lang="en-US" altLang="en-US" sz="4000" b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4FF22BC-2E32-324C-9E60-D686B90337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7662" y="420961"/>
            <a:ext cx="1468702" cy="9700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C232D43-3351-455F-BAD1-093349C6D7E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10" y="244896"/>
            <a:ext cx="1003935" cy="1442720"/>
          </a:xfrm>
          <a:prstGeom prst="rect">
            <a:avLst/>
          </a:prstGeom>
        </p:spPr>
      </p:pic>
      <p:sp>
        <p:nvSpPr>
          <p:cNvPr id="8" name="AutoShape 8">
            <a:extLst>
              <a:ext uri="{FF2B5EF4-FFF2-40B4-BE49-F238E27FC236}">
                <a16:creationId xmlns:a16="http://schemas.microsoft.com/office/drawing/2014/main" xmlns="" id="{9EB6A2A7-D997-4D20-8AC6-D7CF72018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524" y="1908248"/>
            <a:ext cx="9263690" cy="578882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2F528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Standard English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the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verb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subject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must agree.</a:t>
            </a:r>
          </a:p>
        </p:txBody>
      </p:sp>
      <p:sp>
        <p:nvSpPr>
          <p:cNvPr id="29" name="AutoShape 8"/>
          <p:cNvSpPr>
            <a:spLocks noChangeArrowheads="1"/>
          </p:cNvSpPr>
          <p:nvPr/>
        </p:nvSpPr>
        <p:spPr bwMode="auto">
          <a:xfrm>
            <a:off x="3983385" y="2931110"/>
            <a:ext cx="2939702" cy="3379113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4472C4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am</a:t>
            </a:r>
          </a:p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</a:p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She/He/It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</a:p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</a:p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</a:p>
        </p:txBody>
      </p:sp>
      <p:sp>
        <p:nvSpPr>
          <p:cNvPr id="30" name="AutoShape 8"/>
          <p:cNvSpPr>
            <a:spLocks noChangeArrowheads="1"/>
          </p:cNvSpPr>
          <p:nvPr/>
        </p:nvSpPr>
        <p:spPr bwMode="auto">
          <a:xfrm>
            <a:off x="7433652" y="2931109"/>
            <a:ext cx="2939702" cy="3379113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4472C4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</a:p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were</a:t>
            </a:r>
          </a:p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She/He/It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</a:p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were</a:t>
            </a:r>
          </a:p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were</a:t>
            </a:r>
          </a:p>
        </p:txBody>
      </p:sp>
      <p:sp>
        <p:nvSpPr>
          <p:cNvPr id="32" name="AutoShape 8"/>
          <p:cNvSpPr>
            <a:spLocks noChangeArrowheads="1"/>
          </p:cNvSpPr>
          <p:nvPr/>
        </p:nvSpPr>
        <p:spPr bwMode="auto">
          <a:xfrm>
            <a:off x="1753384" y="4092862"/>
            <a:ext cx="1719436" cy="1055608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4472C4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Forms of ‘to be’</a:t>
            </a:r>
            <a:endParaRPr lang="en-GB" altLang="en-US" sz="28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285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DFB834-FFCA-4D74-BC33-559E75C5C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3384" y="347702"/>
            <a:ext cx="8619970" cy="1116565"/>
          </a:xfrm>
          <a:solidFill>
            <a:srgbClr val="FDFEDA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altLang="en-US" sz="4000" b="1" dirty="0">
                <a:latin typeface="Calibri" panose="020F0502020204030204" pitchFamily="34" charset="0"/>
              </a:rPr>
              <a:t>Standard English</a:t>
            </a:r>
            <a:endParaRPr lang="en-US" altLang="en-US" sz="4000" b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4FF22BC-2E32-324C-9E60-D686B90337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7662" y="420961"/>
            <a:ext cx="1468702" cy="9700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C232D43-3351-455F-BAD1-093349C6D7E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10" y="244896"/>
            <a:ext cx="1003935" cy="1442720"/>
          </a:xfrm>
          <a:prstGeom prst="rect">
            <a:avLst/>
          </a:prstGeom>
        </p:spPr>
      </p:pic>
      <p:sp>
        <p:nvSpPr>
          <p:cNvPr id="8" name="AutoShape 8">
            <a:extLst>
              <a:ext uri="{FF2B5EF4-FFF2-40B4-BE49-F238E27FC236}">
                <a16:creationId xmlns:a16="http://schemas.microsoft.com/office/drawing/2014/main" xmlns="" id="{9EB6A2A7-D997-4D20-8AC6-D7CF72018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524" y="1908248"/>
            <a:ext cx="9263690" cy="578882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2F528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Standard English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the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verb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subject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must agree.</a:t>
            </a:r>
          </a:p>
        </p:txBody>
      </p:sp>
      <p:sp>
        <p:nvSpPr>
          <p:cNvPr id="29" name="AutoShape 8"/>
          <p:cNvSpPr>
            <a:spLocks noChangeArrowheads="1"/>
          </p:cNvSpPr>
          <p:nvPr/>
        </p:nvSpPr>
        <p:spPr bwMode="auto">
          <a:xfrm>
            <a:off x="3983385" y="2931110"/>
            <a:ext cx="2939702" cy="3379113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4472C4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have</a:t>
            </a:r>
          </a:p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have</a:t>
            </a:r>
          </a:p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She/He/It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</a:p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have</a:t>
            </a:r>
          </a:p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have</a:t>
            </a:r>
          </a:p>
        </p:txBody>
      </p:sp>
      <p:sp>
        <p:nvSpPr>
          <p:cNvPr id="30" name="AutoShape 8"/>
          <p:cNvSpPr>
            <a:spLocks noChangeArrowheads="1"/>
          </p:cNvSpPr>
          <p:nvPr/>
        </p:nvSpPr>
        <p:spPr bwMode="auto">
          <a:xfrm>
            <a:off x="7433652" y="2931109"/>
            <a:ext cx="2939702" cy="3379113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4472C4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had</a:t>
            </a:r>
          </a:p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had</a:t>
            </a:r>
          </a:p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She/He/It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had</a:t>
            </a:r>
          </a:p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had</a:t>
            </a:r>
          </a:p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had</a:t>
            </a:r>
          </a:p>
        </p:txBody>
      </p:sp>
      <p:sp>
        <p:nvSpPr>
          <p:cNvPr id="32" name="AutoShape 8"/>
          <p:cNvSpPr>
            <a:spLocks noChangeArrowheads="1"/>
          </p:cNvSpPr>
          <p:nvPr/>
        </p:nvSpPr>
        <p:spPr bwMode="auto">
          <a:xfrm>
            <a:off x="1753384" y="4092862"/>
            <a:ext cx="1719436" cy="1055608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4472C4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Forms of ‘to have’</a:t>
            </a:r>
            <a:endParaRPr lang="en-GB" altLang="en-US" sz="28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287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DFB834-FFCA-4D74-BC33-559E75C5C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3384" y="347702"/>
            <a:ext cx="8619970" cy="1116565"/>
          </a:xfrm>
          <a:solidFill>
            <a:srgbClr val="FDFEDA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altLang="en-US" sz="4000" b="1" dirty="0">
                <a:latin typeface="Calibri" panose="020F0502020204030204" pitchFamily="34" charset="0"/>
              </a:rPr>
              <a:t>Standard English</a:t>
            </a:r>
            <a:endParaRPr lang="en-US" altLang="en-US" sz="4000" b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4FF22BC-2E32-324C-9E60-D686B90337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7662" y="420961"/>
            <a:ext cx="1468702" cy="9700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C232D43-3351-455F-BAD1-093349C6D7E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10" y="244896"/>
            <a:ext cx="1003935" cy="1442720"/>
          </a:xfrm>
          <a:prstGeom prst="rect">
            <a:avLst/>
          </a:prstGeom>
        </p:spPr>
      </p:pic>
      <p:sp>
        <p:nvSpPr>
          <p:cNvPr id="8" name="AutoShape 8">
            <a:extLst>
              <a:ext uri="{FF2B5EF4-FFF2-40B4-BE49-F238E27FC236}">
                <a16:creationId xmlns:a16="http://schemas.microsoft.com/office/drawing/2014/main" xmlns="" id="{9EB6A2A7-D997-4D20-8AC6-D7CF72018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524" y="1761944"/>
            <a:ext cx="9263690" cy="578882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2F528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Standard English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the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verb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subject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must agree.</a:t>
            </a:r>
          </a:p>
        </p:txBody>
      </p:sp>
      <p:sp>
        <p:nvSpPr>
          <p:cNvPr id="29" name="AutoShape 8"/>
          <p:cNvSpPr>
            <a:spLocks noChangeArrowheads="1"/>
          </p:cNvSpPr>
          <p:nvPr/>
        </p:nvSpPr>
        <p:spPr bwMode="auto">
          <a:xfrm>
            <a:off x="3983385" y="2528774"/>
            <a:ext cx="2939702" cy="3379113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4472C4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do</a:t>
            </a:r>
          </a:p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do</a:t>
            </a:r>
          </a:p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She/He/It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does</a:t>
            </a:r>
          </a:p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do</a:t>
            </a:r>
          </a:p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do</a:t>
            </a:r>
          </a:p>
        </p:txBody>
      </p:sp>
      <p:sp>
        <p:nvSpPr>
          <p:cNvPr id="30" name="AutoShape 8"/>
          <p:cNvSpPr>
            <a:spLocks noChangeArrowheads="1"/>
          </p:cNvSpPr>
          <p:nvPr/>
        </p:nvSpPr>
        <p:spPr bwMode="auto">
          <a:xfrm>
            <a:off x="7433652" y="2528773"/>
            <a:ext cx="2939702" cy="3379113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4472C4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did</a:t>
            </a:r>
          </a:p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did</a:t>
            </a:r>
          </a:p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She/He/It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did</a:t>
            </a:r>
          </a:p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did</a:t>
            </a:r>
          </a:p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did</a:t>
            </a:r>
          </a:p>
        </p:txBody>
      </p:sp>
      <p:sp>
        <p:nvSpPr>
          <p:cNvPr id="32" name="AutoShape 8"/>
          <p:cNvSpPr>
            <a:spLocks noChangeArrowheads="1"/>
          </p:cNvSpPr>
          <p:nvPr/>
        </p:nvSpPr>
        <p:spPr bwMode="auto">
          <a:xfrm>
            <a:off x="1753384" y="3690526"/>
            <a:ext cx="1719436" cy="1055608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4472C4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Forms of ‘to do’</a:t>
            </a:r>
            <a:endParaRPr lang="en-GB" altLang="en-US" sz="28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AutoShape 8">
            <a:extLst>
              <a:ext uri="{FF2B5EF4-FFF2-40B4-BE49-F238E27FC236}">
                <a16:creationId xmlns:a16="http://schemas.microsoft.com/office/drawing/2014/main" xmlns="" id="{9EB6A2A7-D997-4D20-8AC6-D7CF72018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524" y="6095833"/>
            <a:ext cx="9263690" cy="578882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2F528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Note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you can also use ‘</a:t>
            </a:r>
            <a:r>
              <a:rPr lang="en-GB" alt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have done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’, ‘</a:t>
            </a:r>
            <a:r>
              <a:rPr lang="en-GB" alt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had done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’ etc.</a:t>
            </a:r>
          </a:p>
        </p:txBody>
      </p:sp>
    </p:spTree>
    <p:extLst>
      <p:ext uri="{BB962C8B-B14F-4D97-AF65-F5344CB8AC3E}">
        <p14:creationId xmlns:p14="http://schemas.microsoft.com/office/powerpoint/2010/main" val="1681051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DFB834-FFCA-4D74-BC33-559E75C5C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3384" y="347702"/>
            <a:ext cx="8619970" cy="1116565"/>
          </a:xfrm>
          <a:solidFill>
            <a:srgbClr val="FDFEDA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altLang="en-US" sz="4000" b="1" dirty="0">
                <a:latin typeface="Calibri" panose="020F0502020204030204" pitchFamily="34" charset="0"/>
              </a:rPr>
              <a:t>Standard English</a:t>
            </a:r>
            <a:endParaRPr lang="en-US" altLang="en-US" sz="4000" b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4FF22BC-2E32-324C-9E60-D686B90337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7662" y="420961"/>
            <a:ext cx="1468702" cy="9700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C232D43-3351-455F-BAD1-093349C6D7E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10" y="244896"/>
            <a:ext cx="1003935" cy="1442720"/>
          </a:xfrm>
          <a:prstGeom prst="rect">
            <a:avLst/>
          </a:prstGeom>
        </p:spPr>
      </p:pic>
      <p:sp>
        <p:nvSpPr>
          <p:cNvPr id="8" name="AutoShape 8">
            <a:extLst>
              <a:ext uri="{FF2B5EF4-FFF2-40B4-BE49-F238E27FC236}">
                <a16:creationId xmlns:a16="http://schemas.microsoft.com/office/drawing/2014/main" xmlns="" id="{9EB6A2A7-D997-4D20-8AC6-D7CF72018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162" y="1908248"/>
            <a:ext cx="10806414" cy="578882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2F528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After a </a:t>
            </a:r>
            <a:r>
              <a:rPr lang="en-GB" alt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singular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noun/noun phrase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use the </a:t>
            </a:r>
            <a:r>
              <a:rPr lang="en-GB" alt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singular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verb 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form. </a:t>
            </a: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198540" y="2724236"/>
            <a:ext cx="5525604" cy="578882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4472C4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 friend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in the hall.</a:t>
            </a:r>
          </a:p>
        </p:txBody>
      </p:sp>
      <p:sp>
        <p:nvSpPr>
          <p:cNvPr id="10" name="Cross 9"/>
          <p:cNvSpPr/>
          <p:nvPr/>
        </p:nvSpPr>
        <p:spPr>
          <a:xfrm rot="18817805">
            <a:off x="2613735" y="3395891"/>
            <a:ext cx="695214" cy="645738"/>
          </a:xfrm>
          <a:prstGeom prst="plus">
            <a:avLst>
              <a:gd name="adj" fmla="val 3833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572" y="3400980"/>
            <a:ext cx="645718" cy="578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AutoShape 8"/>
          <p:cNvSpPr>
            <a:spLocks noChangeArrowheads="1"/>
          </p:cNvSpPr>
          <p:nvPr/>
        </p:nvSpPr>
        <p:spPr bwMode="auto">
          <a:xfrm>
            <a:off x="6437376" y="2736538"/>
            <a:ext cx="5552110" cy="578882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4472C4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 friend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in the hall.</a:t>
            </a:r>
          </a:p>
        </p:txBody>
      </p:sp>
      <p:sp>
        <p:nvSpPr>
          <p:cNvPr id="17" name="AutoShape 8">
            <a:extLst>
              <a:ext uri="{FF2B5EF4-FFF2-40B4-BE49-F238E27FC236}">
                <a16:creationId xmlns:a16="http://schemas.microsoft.com/office/drawing/2014/main" xmlns="" id="{9EB6A2A7-D997-4D20-8AC6-D7CF72018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162" y="4423843"/>
            <a:ext cx="10806414" cy="578882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2F528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Some 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noun phrases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may be </a:t>
            </a:r>
            <a:r>
              <a:rPr lang="en-GB" alt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plural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even if they end with a </a:t>
            </a:r>
            <a:r>
              <a:rPr lang="en-GB" alt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singular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noun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auto">
          <a:xfrm>
            <a:off x="198540" y="5239831"/>
            <a:ext cx="5525604" cy="578882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4472C4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Lucy and her friend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in the hall.</a:t>
            </a:r>
          </a:p>
        </p:txBody>
      </p:sp>
      <p:sp>
        <p:nvSpPr>
          <p:cNvPr id="19" name="Cross 18"/>
          <p:cNvSpPr/>
          <p:nvPr/>
        </p:nvSpPr>
        <p:spPr>
          <a:xfrm rot="18817805">
            <a:off x="2613735" y="5911486"/>
            <a:ext cx="695214" cy="645738"/>
          </a:xfrm>
          <a:prstGeom prst="plus">
            <a:avLst>
              <a:gd name="adj" fmla="val 3833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572" y="5944914"/>
            <a:ext cx="645718" cy="578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AutoShape 8"/>
          <p:cNvSpPr>
            <a:spLocks noChangeArrowheads="1"/>
          </p:cNvSpPr>
          <p:nvPr/>
        </p:nvSpPr>
        <p:spPr bwMode="auto">
          <a:xfrm>
            <a:off x="6437376" y="5252133"/>
            <a:ext cx="5552110" cy="578882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4472C4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  <a:defRPr/>
            </a:pP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Lucy and her friend </a:t>
            </a:r>
            <a:r>
              <a:rPr lang="en-GB" alt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in the hall.</a:t>
            </a:r>
          </a:p>
        </p:txBody>
      </p:sp>
    </p:spTree>
    <p:extLst>
      <p:ext uri="{BB962C8B-B14F-4D97-AF65-F5344CB8AC3E}">
        <p14:creationId xmlns:p14="http://schemas.microsoft.com/office/powerpoint/2010/main" val="1398332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5252</TotalTime>
  <Words>1172</Words>
  <Application>Microsoft Office PowerPoint</Application>
  <PresentationFormat>Custom</PresentationFormat>
  <Paragraphs>167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Teacher Guidance</vt:lpstr>
      <vt:lpstr>Standard English</vt:lpstr>
      <vt:lpstr>Standard English</vt:lpstr>
      <vt:lpstr>Standard English</vt:lpstr>
      <vt:lpstr>Standard English</vt:lpstr>
      <vt:lpstr>Standard English</vt:lpstr>
      <vt:lpstr>Standard English</vt:lpstr>
      <vt:lpstr>Standard English</vt:lpstr>
      <vt:lpstr>Standard English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Reflection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Resource</dc:title>
  <dc:creator>Microsoft Office User</dc:creator>
  <cp:lastModifiedBy>Jillian Walker</cp:lastModifiedBy>
  <cp:revision>208</cp:revision>
  <dcterms:created xsi:type="dcterms:W3CDTF">2017-03-29T13:14:03Z</dcterms:created>
  <dcterms:modified xsi:type="dcterms:W3CDTF">2020-03-12T17:59:17Z</dcterms:modified>
</cp:coreProperties>
</file>