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58" r:id="rId3"/>
    <p:sldId id="354" r:id="rId4"/>
    <p:sldId id="353" r:id="rId5"/>
    <p:sldId id="355" r:id="rId6"/>
    <p:sldId id="340" r:id="rId7"/>
    <p:sldId id="350" r:id="rId8"/>
    <p:sldId id="352" r:id="rId9"/>
    <p:sldId id="35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ly Meehan" initials="SM"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EDA"/>
    <a:srgbClr val="FFFED8"/>
    <a:srgbClr val="FFEB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011CAD-679F-4A9D-8787-799C56DCB5C8}" v="30" dt="2018-10-16T11:46:42.8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1"/>
    <p:restoredTop sz="94268"/>
  </p:normalViewPr>
  <p:slideViewPr>
    <p:cSldViewPr snapToGrid="0" snapToObjects="1">
      <p:cViewPr>
        <p:scale>
          <a:sx n="76" d="100"/>
          <a:sy n="76" d="100"/>
        </p:scale>
        <p:origin x="-474" y="1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F73711-1194-42B9-9CDA-B1B0A2D93EE2}" type="datetimeFigureOut">
              <a:rPr lang="en-GB" smtClean="0"/>
              <a:t>22/03/2020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5B26F9-6C30-451D-94A7-041482C70B62}" type="slidenum">
              <a:rPr lang="en-GB" smtClean="0"/>
              <a:t>‹#›</a:t>
            </a:fld>
            <a:endParaRPr lang="en-GB" dirty="0"/>
          </a:p>
        </p:txBody>
      </p:sp>
    </p:spTree>
    <p:extLst>
      <p:ext uri="{BB962C8B-B14F-4D97-AF65-F5344CB8AC3E}">
        <p14:creationId xmlns:p14="http://schemas.microsoft.com/office/powerpoint/2010/main" val="3244835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09EC995-22F9-6844-A10F-3113ED1F20BA}" type="datetimeFigureOut">
              <a:rPr lang="en-US" smtClean="0"/>
              <a:t>3/22/2020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t>‹#›</a:t>
            </a:fld>
            <a:endParaRPr lang="en-US" dirty="0"/>
          </a:p>
        </p:txBody>
      </p:sp>
    </p:spTree>
    <p:extLst>
      <p:ext uri="{BB962C8B-B14F-4D97-AF65-F5344CB8AC3E}">
        <p14:creationId xmlns:p14="http://schemas.microsoft.com/office/powerpoint/2010/main" val="1357667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t>3/22/2020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t>‹#›</a:t>
            </a:fld>
            <a:endParaRPr lang="en-US" dirty="0"/>
          </a:p>
        </p:txBody>
      </p:sp>
    </p:spTree>
    <p:extLst>
      <p:ext uri="{BB962C8B-B14F-4D97-AF65-F5344CB8AC3E}">
        <p14:creationId xmlns:p14="http://schemas.microsoft.com/office/powerpoint/2010/main" val="1440219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t>3/22/2020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t>‹#›</a:t>
            </a:fld>
            <a:endParaRPr lang="en-US" dirty="0"/>
          </a:p>
        </p:txBody>
      </p:sp>
    </p:spTree>
    <p:extLst>
      <p:ext uri="{BB962C8B-B14F-4D97-AF65-F5344CB8AC3E}">
        <p14:creationId xmlns:p14="http://schemas.microsoft.com/office/powerpoint/2010/main" val="1475791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t>3/22/2020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t>‹#›</a:t>
            </a:fld>
            <a:endParaRPr lang="en-US" dirty="0"/>
          </a:p>
        </p:txBody>
      </p:sp>
    </p:spTree>
    <p:extLst>
      <p:ext uri="{BB962C8B-B14F-4D97-AF65-F5344CB8AC3E}">
        <p14:creationId xmlns:p14="http://schemas.microsoft.com/office/powerpoint/2010/main" val="1308713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9EC995-22F9-6844-A10F-3113ED1F20BA}" type="datetimeFigureOut">
              <a:rPr lang="en-US" smtClean="0"/>
              <a:t>3/22/2020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t>‹#›</a:t>
            </a:fld>
            <a:endParaRPr lang="en-US" dirty="0"/>
          </a:p>
        </p:txBody>
      </p:sp>
    </p:spTree>
    <p:extLst>
      <p:ext uri="{BB962C8B-B14F-4D97-AF65-F5344CB8AC3E}">
        <p14:creationId xmlns:p14="http://schemas.microsoft.com/office/powerpoint/2010/main" val="1013895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9EC995-22F9-6844-A10F-3113ED1F20BA}" type="datetimeFigureOut">
              <a:rPr lang="en-US" smtClean="0"/>
              <a:t>3/22/2020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t>‹#›</a:t>
            </a:fld>
            <a:endParaRPr lang="en-US" dirty="0"/>
          </a:p>
        </p:txBody>
      </p:sp>
    </p:spTree>
    <p:extLst>
      <p:ext uri="{BB962C8B-B14F-4D97-AF65-F5344CB8AC3E}">
        <p14:creationId xmlns:p14="http://schemas.microsoft.com/office/powerpoint/2010/main" val="254996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9EC995-22F9-6844-A10F-3113ED1F20BA}" type="datetimeFigureOut">
              <a:rPr lang="en-US" smtClean="0"/>
              <a:t>3/22/2020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A7162B2-E0D1-FE47-A51E-D009C8D052A2}" type="slidenum">
              <a:rPr lang="en-US" smtClean="0"/>
              <a:t>‹#›</a:t>
            </a:fld>
            <a:endParaRPr lang="en-US" dirty="0"/>
          </a:p>
        </p:txBody>
      </p:sp>
    </p:spTree>
    <p:extLst>
      <p:ext uri="{BB962C8B-B14F-4D97-AF65-F5344CB8AC3E}">
        <p14:creationId xmlns:p14="http://schemas.microsoft.com/office/powerpoint/2010/main" val="1499946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9EC995-22F9-6844-A10F-3113ED1F20BA}" type="datetimeFigureOut">
              <a:rPr lang="en-US" smtClean="0"/>
              <a:t>3/22/2020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A7162B2-E0D1-FE47-A51E-D009C8D052A2}" type="slidenum">
              <a:rPr lang="en-US" smtClean="0"/>
              <a:t>‹#›</a:t>
            </a:fld>
            <a:endParaRPr lang="en-US" dirty="0"/>
          </a:p>
        </p:txBody>
      </p:sp>
    </p:spTree>
    <p:extLst>
      <p:ext uri="{BB962C8B-B14F-4D97-AF65-F5344CB8AC3E}">
        <p14:creationId xmlns:p14="http://schemas.microsoft.com/office/powerpoint/2010/main" val="296243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9EC995-22F9-6844-A10F-3113ED1F20BA}" type="datetimeFigureOut">
              <a:rPr lang="en-US" smtClean="0"/>
              <a:t>3/22/2020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A7162B2-E0D1-FE47-A51E-D009C8D052A2}" type="slidenum">
              <a:rPr lang="en-US" smtClean="0"/>
              <a:t>‹#›</a:t>
            </a:fld>
            <a:endParaRPr lang="en-US" dirty="0"/>
          </a:p>
        </p:txBody>
      </p:sp>
    </p:spTree>
    <p:extLst>
      <p:ext uri="{BB962C8B-B14F-4D97-AF65-F5344CB8AC3E}">
        <p14:creationId xmlns:p14="http://schemas.microsoft.com/office/powerpoint/2010/main" val="1089763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t>3/22/2020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t>‹#›</a:t>
            </a:fld>
            <a:endParaRPr lang="en-US" dirty="0"/>
          </a:p>
        </p:txBody>
      </p:sp>
    </p:spTree>
    <p:extLst>
      <p:ext uri="{BB962C8B-B14F-4D97-AF65-F5344CB8AC3E}">
        <p14:creationId xmlns:p14="http://schemas.microsoft.com/office/powerpoint/2010/main" val="1915762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t>3/22/2020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t>‹#›</a:t>
            </a:fld>
            <a:endParaRPr lang="en-US" dirty="0"/>
          </a:p>
        </p:txBody>
      </p:sp>
    </p:spTree>
    <p:extLst>
      <p:ext uri="{BB962C8B-B14F-4D97-AF65-F5344CB8AC3E}">
        <p14:creationId xmlns:p14="http://schemas.microsoft.com/office/powerpoint/2010/main" val="999144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9EC995-22F9-6844-A10F-3113ED1F20BA}" type="datetimeFigureOut">
              <a:rPr lang="en-US" smtClean="0"/>
              <a:t>3/22/2020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7162B2-E0D1-FE47-A51E-D009C8D052A2}" type="slidenum">
              <a:rPr lang="en-US" smtClean="0"/>
              <a:t>‹#›</a:t>
            </a:fld>
            <a:endParaRPr lang="en-US" dirty="0"/>
          </a:p>
        </p:txBody>
      </p:sp>
    </p:spTree>
    <p:extLst>
      <p:ext uri="{BB962C8B-B14F-4D97-AF65-F5344CB8AC3E}">
        <p14:creationId xmlns:p14="http://schemas.microsoft.com/office/powerpoint/2010/main" val="78150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3086100" y="5150593"/>
            <a:ext cx="6324600" cy="1146537"/>
          </a:xfrm>
          <a:prstGeom prst="rect">
            <a:avLst/>
          </a:prstGeom>
          <a:solidFill>
            <a:srgbClr val="FFFFFF"/>
          </a:solidFill>
          <a:ln w="38100" cmpd="dbl">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algn="ctr" fontAlgn="base"/>
            <a:r>
              <a:rPr lang="en-GB" sz="1000" dirty="0"/>
              <a:t>This resource is strictly for the use of member schools for as long as they remain members of The PiXL Club. It may not be copied, sold nor transferred to a third party or used by the school after membership ceases. Until such time it may be freely used within the member school.</a:t>
            </a:r>
          </a:p>
          <a:p>
            <a:pPr algn="ctr" fontAlgn="base"/>
            <a:r>
              <a:rPr lang="en-GB" sz="1000" dirty="0"/>
              <a:t>All opinions and contributions are those of the authors. The contents of this resource are not connected with nor endorsed by any other company, organisation or institution.</a:t>
            </a:r>
          </a:p>
          <a:p>
            <a:pPr algn="ctr" fontAlgn="base"/>
            <a:r>
              <a:rPr lang="en-GB" sz="1000" dirty="0"/>
              <a:t>PiXL Club Ltd endeavour to trace and contact copyright owners. If there are any inadvertent omissions or errors in the acknowledgements or usage, this is unintended and PiXL will remedy these on written notification</a:t>
            </a:r>
          </a:p>
        </p:txBody>
      </p:sp>
      <p:sp>
        <p:nvSpPr>
          <p:cNvPr id="6" name="TextBox 5"/>
          <p:cNvSpPr txBox="1"/>
          <p:nvPr/>
        </p:nvSpPr>
        <p:spPr>
          <a:xfrm>
            <a:off x="4661647" y="4400426"/>
            <a:ext cx="3478306" cy="584775"/>
          </a:xfrm>
          <a:prstGeom prst="rect">
            <a:avLst/>
          </a:prstGeom>
          <a:noFill/>
        </p:spPr>
        <p:txBody>
          <a:bodyPr wrap="square" rtlCol="0">
            <a:spAutoFit/>
          </a:bodyPr>
          <a:lstStyle/>
          <a:p>
            <a:pPr algn="ctr"/>
            <a:r>
              <a:rPr lang="en-US" sz="1600" dirty="0"/>
              <a:t>Commissioned by The PiXL Club Ltd.</a:t>
            </a:r>
          </a:p>
          <a:p>
            <a:pPr algn="ctr"/>
            <a:r>
              <a:rPr lang="en-US" sz="1600" dirty="0"/>
              <a:t>October 2018</a:t>
            </a:r>
          </a:p>
        </p:txBody>
      </p:sp>
      <p:sp>
        <p:nvSpPr>
          <p:cNvPr id="7" name="TextBox 6"/>
          <p:cNvSpPr txBox="1"/>
          <p:nvPr/>
        </p:nvSpPr>
        <p:spPr>
          <a:xfrm>
            <a:off x="4509247" y="6462522"/>
            <a:ext cx="3783106" cy="338554"/>
          </a:xfrm>
          <a:prstGeom prst="rect">
            <a:avLst/>
          </a:prstGeom>
          <a:noFill/>
        </p:spPr>
        <p:txBody>
          <a:bodyPr wrap="square" rtlCol="0">
            <a:spAutoFit/>
          </a:bodyPr>
          <a:lstStyle/>
          <a:p>
            <a:r>
              <a:rPr lang="en-GB" sz="1600" dirty="0"/>
              <a:t>© Copyright The PiXL Club Limited, 2018</a:t>
            </a:r>
            <a:r>
              <a:rPr lang="en-US" sz="1600" dirty="0">
                <a:effectLst/>
              </a:rPr>
              <a:t> </a:t>
            </a:r>
            <a:endParaRPr lang="en-US" sz="1600" dirty="0"/>
          </a:p>
        </p:txBody>
      </p:sp>
      <p:pic>
        <p:nvPicPr>
          <p:cNvPr id="10" name="Picture 9">
            <a:extLst>
              <a:ext uri="{FF2B5EF4-FFF2-40B4-BE49-F238E27FC236}">
                <a16:creationId xmlns:a16="http://schemas.microsoft.com/office/drawing/2014/main" xmlns="" id="{D0F375F1-0CCA-4209-8A3A-6CC26A503A6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2079" y="133350"/>
            <a:ext cx="1111250"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a:extLst>
              <a:ext uri="{FF2B5EF4-FFF2-40B4-BE49-F238E27FC236}">
                <a16:creationId xmlns:a16="http://schemas.microsoft.com/office/drawing/2014/main" xmlns="" id="{002FFE7E-DB6E-4401-A4FD-572047D4D57D}"/>
              </a:ext>
            </a:extLst>
          </p:cNvPr>
          <p:cNvSpPr txBox="1">
            <a:spLocks/>
          </p:cNvSpPr>
          <p:nvPr/>
        </p:nvSpPr>
        <p:spPr>
          <a:xfrm>
            <a:off x="2209800" y="1868557"/>
            <a:ext cx="7772400" cy="141135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b="1" dirty="0"/>
              <a:t>Securing Sentence Composition</a:t>
            </a:r>
          </a:p>
          <a:p>
            <a:r>
              <a:rPr lang="en-GB" sz="4000" b="1" dirty="0"/>
              <a:t>What makes a sentence?</a:t>
            </a:r>
            <a:endParaRPr lang="en-GB" sz="4000" dirty="0"/>
          </a:p>
        </p:txBody>
      </p:sp>
      <p:sp>
        <p:nvSpPr>
          <p:cNvPr id="14" name="Title 1">
            <a:extLst>
              <a:ext uri="{FF2B5EF4-FFF2-40B4-BE49-F238E27FC236}">
                <a16:creationId xmlns:a16="http://schemas.microsoft.com/office/drawing/2014/main" xmlns="" id="{266310B3-1A4F-4C8C-AC96-4A6BF3AF3FE4}"/>
              </a:ext>
            </a:extLst>
          </p:cNvPr>
          <p:cNvSpPr txBox="1">
            <a:spLocks/>
          </p:cNvSpPr>
          <p:nvPr/>
        </p:nvSpPr>
        <p:spPr>
          <a:xfrm>
            <a:off x="2209800" y="3445304"/>
            <a:ext cx="786372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000" b="1" dirty="0">
                <a:latin typeface="+mn-lt"/>
              </a:rPr>
              <a:t>1a. Identify the subject and verb in a sentence. </a:t>
            </a:r>
            <a:endParaRPr lang="en-GB" altLang="en-US" sz="3000" b="1" dirty="0">
              <a:latin typeface="+mn-lt"/>
              <a:ea typeface="Calibri" panose="020F0502020204030204" pitchFamily="34" charset="0"/>
              <a:cs typeface="Times New Roman" panose="02020603050405020304" pitchFamily="18" charset="0"/>
            </a:endParaRPr>
          </a:p>
          <a:p>
            <a:endParaRPr lang="en-GB" altLang="en-US" sz="3200" dirty="0">
              <a:latin typeface="+mn-lt"/>
              <a:ea typeface="Calibri" panose="020F0502020204030204" pitchFamily="34" charset="0"/>
              <a:cs typeface="Times New Roman" panose="02020603050405020304" pitchFamily="18" charset="0"/>
            </a:endParaRPr>
          </a:p>
          <a:p>
            <a:endParaRPr lang="en-GB" sz="3000" dirty="0">
              <a:solidFill>
                <a:schemeClr val="tx1">
                  <a:lumMod val="75000"/>
                  <a:lumOff val="25000"/>
                </a:schemeClr>
              </a:solidFill>
            </a:endParaRPr>
          </a:p>
        </p:txBody>
      </p:sp>
      <p:pic>
        <p:nvPicPr>
          <p:cNvPr id="15" name="Picture 14">
            <a:extLst>
              <a:ext uri="{FF2B5EF4-FFF2-40B4-BE49-F238E27FC236}">
                <a16:creationId xmlns:a16="http://schemas.microsoft.com/office/drawing/2014/main" xmlns="" id="{3E74E39B-8388-40EB-B692-DD426F52EE8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992994" y="211044"/>
            <a:ext cx="1703705" cy="1160789"/>
          </a:xfrm>
          <a:prstGeom prst="rect">
            <a:avLst/>
          </a:prstGeom>
          <a:noFill/>
          <a:ln>
            <a:noFill/>
          </a:ln>
        </p:spPr>
      </p:pic>
    </p:spTree>
    <p:extLst>
      <p:ext uri="{BB962C8B-B14F-4D97-AF65-F5344CB8AC3E}">
        <p14:creationId xmlns:p14="http://schemas.microsoft.com/office/powerpoint/2010/main" val="1901722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DFB834-FFCA-4D74-BC33-559E75C5C156}"/>
              </a:ext>
            </a:extLst>
          </p:cNvPr>
          <p:cNvSpPr>
            <a:spLocks noGrp="1"/>
          </p:cNvSpPr>
          <p:nvPr>
            <p:ph type="title"/>
          </p:nvPr>
        </p:nvSpPr>
        <p:spPr>
          <a:xfrm>
            <a:off x="1674452" y="256949"/>
            <a:ext cx="8250641" cy="1116565"/>
          </a:xfrm>
          <a:solidFill>
            <a:srgbClr val="FDFEDA"/>
          </a:solidFill>
          <a:ln>
            <a:solidFill>
              <a:schemeClr val="accent1"/>
            </a:solidFill>
          </a:ln>
        </p:spPr>
        <p:txBody>
          <a:bodyPr/>
          <a:lstStyle/>
          <a:p>
            <a:pPr algn="ctr"/>
            <a:r>
              <a:rPr lang="en-GB" dirty="0">
                <a:latin typeface="+mn-lt"/>
              </a:rPr>
              <a:t>What is a subject?</a:t>
            </a:r>
          </a:p>
        </p:txBody>
      </p:sp>
      <p:pic>
        <p:nvPicPr>
          <p:cNvPr id="13" name="Picture 12">
            <a:extLst>
              <a:ext uri="{FF2B5EF4-FFF2-40B4-BE49-F238E27FC236}">
                <a16:creationId xmlns:a16="http://schemas.microsoft.com/office/drawing/2014/main" xmlns="" id="{A454AAC1-F064-4470-8651-768B9D2DCCB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2079" y="133350"/>
            <a:ext cx="1111250"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xmlns="" id="{E8D02B3B-85BF-4C82-BC32-8BED0C5336F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266216" y="212725"/>
            <a:ext cx="1703705" cy="1160789"/>
          </a:xfrm>
          <a:prstGeom prst="rect">
            <a:avLst/>
          </a:prstGeom>
          <a:noFill/>
          <a:ln>
            <a:noFill/>
          </a:ln>
        </p:spPr>
      </p:pic>
      <p:pic>
        <p:nvPicPr>
          <p:cNvPr id="3" name="Picture 2">
            <a:extLst>
              <a:ext uri="{FF2B5EF4-FFF2-40B4-BE49-F238E27FC236}">
                <a16:creationId xmlns:a16="http://schemas.microsoft.com/office/drawing/2014/main" xmlns="" id="{9CC71A0C-D916-4B33-B3A5-289DDED4C1A8}"/>
              </a:ext>
            </a:extLst>
          </p:cNvPr>
          <p:cNvPicPr>
            <a:picLocks noChangeAspect="1"/>
          </p:cNvPicPr>
          <p:nvPr/>
        </p:nvPicPr>
        <p:blipFill rotWithShape="1">
          <a:blip r:embed="rId4"/>
          <a:srcRect r="50131"/>
          <a:stretch/>
        </p:blipFill>
        <p:spPr>
          <a:xfrm>
            <a:off x="6392230" y="2169418"/>
            <a:ext cx="5063573" cy="3552825"/>
          </a:xfrm>
          <a:prstGeom prst="rect">
            <a:avLst/>
          </a:prstGeom>
        </p:spPr>
      </p:pic>
      <p:sp>
        <p:nvSpPr>
          <p:cNvPr id="5" name="Oval 4">
            <a:extLst>
              <a:ext uri="{FF2B5EF4-FFF2-40B4-BE49-F238E27FC236}">
                <a16:creationId xmlns:a16="http://schemas.microsoft.com/office/drawing/2014/main" xmlns="" id="{9A1E5C4D-8D7E-4FB3-B8AD-F749152C248E}"/>
              </a:ext>
            </a:extLst>
          </p:cNvPr>
          <p:cNvSpPr/>
          <p:nvPr/>
        </p:nvSpPr>
        <p:spPr>
          <a:xfrm>
            <a:off x="8100779" y="4611757"/>
            <a:ext cx="715617" cy="38762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xmlns="" id="{E5E29B0D-591E-4A7B-8B9E-F240821196A5}"/>
              </a:ext>
            </a:extLst>
          </p:cNvPr>
          <p:cNvPicPr>
            <a:picLocks noChangeAspect="1"/>
          </p:cNvPicPr>
          <p:nvPr/>
        </p:nvPicPr>
        <p:blipFill rotWithShape="1">
          <a:blip r:embed="rId4"/>
          <a:srcRect l="50131"/>
          <a:stretch/>
        </p:blipFill>
        <p:spPr>
          <a:xfrm>
            <a:off x="736199" y="2169419"/>
            <a:ext cx="5063573" cy="3552825"/>
          </a:xfrm>
          <a:prstGeom prst="rect">
            <a:avLst/>
          </a:prstGeom>
        </p:spPr>
      </p:pic>
    </p:spTree>
    <p:extLst>
      <p:ext uri="{BB962C8B-B14F-4D97-AF65-F5344CB8AC3E}">
        <p14:creationId xmlns:p14="http://schemas.microsoft.com/office/powerpoint/2010/main" val="2517911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AC979648-5947-4711-A1BA-5948240211AE}"/>
              </a:ext>
            </a:extLst>
          </p:cNvPr>
          <p:cNvSpPr txBox="1"/>
          <p:nvPr/>
        </p:nvSpPr>
        <p:spPr>
          <a:xfrm>
            <a:off x="222079" y="2113681"/>
            <a:ext cx="6845608" cy="4247317"/>
          </a:xfrm>
          <a:prstGeom prst="rect">
            <a:avLst/>
          </a:prstGeom>
          <a:noFill/>
        </p:spPr>
        <p:txBody>
          <a:bodyPr wrap="square" rtlCol="0">
            <a:spAutoFit/>
          </a:bodyPr>
          <a:lstStyle/>
          <a:p>
            <a:endParaRPr lang="en-GB" dirty="0"/>
          </a:p>
          <a:p>
            <a:r>
              <a:rPr lang="en-GB" sz="2800" dirty="0"/>
              <a:t>London was burning.</a:t>
            </a:r>
          </a:p>
          <a:p>
            <a:endParaRPr lang="en-GB" sz="2800" dirty="0"/>
          </a:p>
          <a:p>
            <a:r>
              <a:rPr lang="en-GB" sz="2800" dirty="0"/>
              <a:t>The baker left glowing embers in the oven. </a:t>
            </a:r>
          </a:p>
          <a:p>
            <a:endParaRPr lang="en-GB" sz="2800" dirty="0"/>
          </a:p>
          <a:p>
            <a:r>
              <a:rPr lang="en-GB" sz="2800" dirty="0"/>
              <a:t>The brave townsfolk frantically fought the raging fire.</a:t>
            </a:r>
          </a:p>
          <a:p>
            <a:endParaRPr lang="en-GB" sz="2800" dirty="0"/>
          </a:p>
          <a:p>
            <a:r>
              <a:rPr lang="en-GB" sz="2800" dirty="0"/>
              <a:t>Within a few hours, houses were smothered in billowing smoke.</a:t>
            </a:r>
            <a:endParaRPr lang="en-GB" dirty="0"/>
          </a:p>
        </p:txBody>
      </p:sp>
      <p:sp>
        <p:nvSpPr>
          <p:cNvPr id="2" name="Title 1">
            <a:extLst>
              <a:ext uri="{FF2B5EF4-FFF2-40B4-BE49-F238E27FC236}">
                <a16:creationId xmlns:a16="http://schemas.microsoft.com/office/drawing/2014/main" xmlns="" id="{3DDFB834-FFCA-4D74-BC33-559E75C5C156}"/>
              </a:ext>
            </a:extLst>
          </p:cNvPr>
          <p:cNvSpPr>
            <a:spLocks noGrp="1"/>
          </p:cNvSpPr>
          <p:nvPr>
            <p:ph type="title"/>
          </p:nvPr>
        </p:nvSpPr>
        <p:spPr>
          <a:xfrm>
            <a:off x="1674452" y="256949"/>
            <a:ext cx="8250641" cy="1116565"/>
          </a:xfrm>
          <a:solidFill>
            <a:srgbClr val="FDFEDA"/>
          </a:solidFill>
          <a:ln>
            <a:solidFill>
              <a:schemeClr val="accent1"/>
            </a:solidFill>
          </a:ln>
        </p:spPr>
        <p:txBody>
          <a:bodyPr/>
          <a:lstStyle/>
          <a:p>
            <a:pPr algn="ctr"/>
            <a:r>
              <a:rPr lang="en-GB" dirty="0">
                <a:latin typeface="+mn-lt"/>
              </a:rPr>
              <a:t>Circle the subject</a:t>
            </a:r>
          </a:p>
        </p:txBody>
      </p:sp>
      <p:pic>
        <p:nvPicPr>
          <p:cNvPr id="13" name="Picture 12">
            <a:extLst>
              <a:ext uri="{FF2B5EF4-FFF2-40B4-BE49-F238E27FC236}">
                <a16:creationId xmlns:a16="http://schemas.microsoft.com/office/drawing/2014/main" xmlns="" id="{A454AAC1-F064-4470-8651-768B9D2DCCB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2079" y="173945"/>
            <a:ext cx="1111250"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xmlns="" id="{E8D02B3B-85BF-4C82-BC32-8BED0C5336F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266216" y="212725"/>
            <a:ext cx="1703705" cy="1160789"/>
          </a:xfrm>
          <a:prstGeom prst="rect">
            <a:avLst/>
          </a:prstGeom>
          <a:noFill/>
          <a:ln>
            <a:noFill/>
          </a:ln>
        </p:spPr>
      </p:pic>
      <p:sp>
        <p:nvSpPr>
          <p:cNvPr id="5" name="Oval 4">
            <a:extLst>
              <a:ext uri="{FF2B5EF4-FFF2-40B4-BE49-F238E27FC236}">
                <a16:creationId xmlns:a16="http://schemas.microsoft.com/office/drawing/2014/main" xmlns="" id="{9A1E5C4D-8D7E-4FB3-B8AD-F749152C248E}"/>
              </a:ext>
            </a:extLst>
          </p:cNvPr>
          <p:cNvSpPr/>
          <p:nvPr/>
        </p:nvSpPr>
        <p:spPr>
          <a:xfrm>
            <a:off x="872777" y="3232086"/>
            <a:ext cx="877956" cy="57370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building on fire&#10;&#10;Description generated with very high confidence">
            <a:extLst>
              <a:ext uri="{FF2B5EF4-FFF2-40B4-BE49-F238E27FC236}">
                <a16:creationId xmlns:a16="http://schemas.microsoft.com/office/drawing/2014/main" xmlns="" id="{97425190-10E8-46A6-8CDD-F03547486E82}"/>
              </a:ext>
            </a:extLst>
          </p:cNvPr>
          <p:cNvPicPr>
            <a:picLocks noChangeAspect="1"/>
          </p:cNvPicPr>
          <p:nvPr/>
        </p:nvPicPr>
        <p:blipFill>
          <a:blip r:embed="rId4"/>
          <a:stretch>
            <a:fillRect/>
          </a:stretch>
        </p:blipFill>
        <p:spPr>
          <a:xfrm>
            <a:off x="7348553" y="2546262"/>
            <a:ext cx="4426897" cy="3231878"/>
          </a:xfrm>
          <a:prstGeom prst="rect">
            <a:avLst/>
          </a:prstGeom>
        </p:spPr>
      </p:pic>
      <p:sp>
        <p:nvSpPr>
          <p:cNvPr id="11" name="Oval 10">
            <a:extLst>
              <a:ext uri="{FF2B5EF4-FFF2-40B4-BE49-F238E27FC236}">
                <a16:creationId xmlns:a16="http://schemas.microsoft.com/office/drawing/2014/main" xmlns="" id="{A9E68FF7-62E5-479D-A0BC-943BD68569F6}"/>
              </a:ext>
            </a:extLst>
          </p:cNvPr>
          <p:cNvSpPr/>
          <p:nvPr/>
        </p:nvSpPr>
        <p:spPr>
          <a:xfrm>
            <a:off x="222079" y="2368489"/>
            <a:ext cx="1237323" cy="65094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xmlns="" id="{7813CF50-D0A9-49FA-ACAC-B42BDCB9705B}"/>
              </a:ext>
            </a:extLst>
          </p:cNvPr>
          <p:cNvSpPr/>
          <p:nvPr/>
        </p:nvSpPr>
        <p:spPr>
          <a:xfrm>
            <a:off x="1775784" y="4018445"/>
            <a:ext cx="1500418" cy="65094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xmlns="" id="{87E24F60-4DA8-47F4-ACDB-537022A39FAE}"/>
              </a:ext>
            </a:extLst>
          </p:cNvPr>
          <p:cNvSpPr/>
          <p:nvPr/>
        </p:nvSpPr>
        <p:spPr>
          <a:xfrm>
            <a:off x="3158082" y="5366541"/>
            <a:ext cx="1111946" cy="55673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itle 1">
            <a:extLst>
              <a:ext uri="{FF2B5EF4-FFF2-40B4-BE49-F238E27FC236}">
                <a16:creationId xmlns:a16="http://schemas.microsoft.com/office/drawing/2014/main" xmlns="" id="{B5370C19-FF09-4632-963A-EE7A00C6DC45}"/>
              </a:ext>
            </a:extLst>
          </p:cNvPr>
          <p:cNvSpPr txBox="1">
            <a:spLocks/>
          </p:cNvSpPr>
          <p:nvPr/>
        </p:nvSpPr>
        <p:spPr>
          <a:xfrm>
            <a:off x="1674452" y="1572739"/>
            <a:ext cx="8571627" cy="517329"/>
          </a:xfrm>
          <a:prstGeom prst="roundRect">
            <a:avLst/>
          </a:prstGeom>
          <a:solidFill>
            <a:srgbClr val="FDFEDA"/>
          </a:solidFill>
          <a:ln>
            <a:solidFill>
              <a:schemeClr val="accent1"/>
            </a:solidFill>
          </a:ln>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dirty="0">
                <a:latin typeface="+mn-lt"/>
              </a:rPr>
              <a:t>Tip: To find the subject, ask who or what is doing the action.  </a:t>
            </a:r>
          </a:p>
        </p:txBody>
      </p:sp>
    </p:spTree>
    <p:extLst>
      <p:ext uri="{BB962C8B-B14F-4D97-AF65-F5344CB8AC3E}">
        <p14:creationId xmlns:p14="http://schemas.microsoft.com/office/powerpoint/2010/main" val="419887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2"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6657F58-8DFF-4DF8-BA92-0BB20D807AD9}"/>
              </a:ext>
            </a:extLst>
          </p:cNvPr>
          <p:cNvPicPr>
            <a:picLocks noChangeAspect="1"/>
          </p:cNvPicPr>
          <p:nvPr/>
        </p:nvPicPr>
        <p:blipFill rotWithShape="1">
          <a:blip r:embed="rId2"/>
          <a:srcRect l="50353" r="-706"/>
          <a:stretch/>
        </p:blipFill>
        <p:spPr>
          <a:xfrm>
            <a:off x="2529670" y="1652527"/>
            <a:ext cx="7132660" cy="4948524"/>
          </a:xfrm>
          <a:prstGeom prst="rect">
            <a:avLst/>
          </a:prstGeom>
        </p:spPr>
      </p:pic>
      <p:sp>
        <p:nvSpPr>
          <p:cNvPr id="2" name="Title 1">
            <a:extLst>
              <a:ext uri="{FF2B5EF4-FFF2-40B4-BE49-F238E27FC236}">
                <a16:creationId xmlns:a16="http://schemas.microsoft.com/office/drawing/2014/main" xmlns="" id="{3DDFB834-FFCA-4D74-BC33-559E75C5C156}"/>
              </a:ext>
            </a:extLst>
          </p:cNvPr>
          <p:cNvSpPr>
            <a:spLocks noGrp="1"/>
          </p:cNvSpPr>
          <p:nvPr>
            <p:ph type="title"/>
          </p:nvPr>
        </p:nvSpPr>
        <p:spPr>
          <a:xfrm>
            <a:off x="1674452" y="256949"/>
            <a:ext cx="8250641" cy="1116565"/>
          </a:xfrm>
          <a:solidFill>
            <a:srgbClr val="FDFEDA"/>
          </a:solidFill>
          <a:ln>
            <a:solidFill>
              <a:schemeClr val="accent1"/>
            </a:solidFill>
          </a:ln>
        </p:spPr>
        <p:txBody>
          <a:bodyPr/>
          <a:lstStyle/>
          <a:p>
            <a:pPr algn="ctr"/>
            <a:r>
              <a:rPr lang="en-GB" dirty="0">
                <a:latin typeface="+mn-lt"/>
              </a:rPr>
              <a:t>What is a verb?</a:t>
            </a:r>
          </a:p>
        </p:txBody>
      </p:sp>
      <p:pic>
        <p:nvPicPr>
          <p:cNvPr id="13" name="Picture 12">
            <a:extLst>
              <a:ext uri="{FF2B5EF4-FFF2-40B4-BE49-F238E27FC236}">
                <a16:creationId xmlns:a16="http://schemas.microsoft.com/office/drawing/2014/main" xmlns="" id="{A454AAC1-F064-4470-8651-768B9D2DCCB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2079" y="133350"/>
            <a:ext cx="1111250"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xmlns="" id="{E8D02B3B-85BF-4C82-BC32-8BED0C5336F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266216" y="212725"/>
            <a:ext cx="1703705" cy="1160789"/>
          </a:xfrm>
          <a:prstGeom prst="rect">
            <a:avLst/>
          </a:prstGeom>
          <a:noFill/>
          <a:ln>
            <a:noFill/>
          </a:ln>
        </p:spPr>
      </p:pic>
      <p:sp>
        <p:nvSpPr>
          <p:cNvPr id="5" name="Oval 4">
            <a:extLst>
              <a:ext uri="{FF2B5EF4-FFF2-40B4-BE49-F238E27FC236}">
                <a16:creationId xmlns:a16="http://schemas.microsoft.com/office/drawing/2014/main" xmlns="" id="{9A1E5C4D-8D7E-4FB3-B8AD-F749152C248E}"/>
              </a:ext>
            </a:extLst>
          </p:cNvPr>
          <p:cNvSpPr/>
          <p:nvPr/>
        </p:nvSpPr>
        <p:spPr>
          <a:xfrm>
            <a:off x="4214191" y="4981771"/>
            <a:ext cx="298174" cy="34786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xmlns="" id="{F4D698D2-B5A7-42D3-9BB6-9262E9A84C95}"/>
              </a:ext>
            </a:extLst>
          </p:cNvPr>
          <p:cNvSpPr/>
          <p:nvPr/>
        </p:nvSpPr>
        <p:spPr>
          <a:xfrm>
            <a:off x="6373906" y="4987945"/>
            <a:ext cx="424460" cy="4350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xmlns="" id="{1B5D53F2-577A-48F7-8224-8522797BE9D4}"/>
              </a:ext>
            </a:extLst>
          </p:cNvPr>
          <p:cNvSpPr/>
          <p:nvPr/>
        </p:nvSpPr>
        <p:spPr>
          <a:xfrm>
            <a:off x="5397922" y="5331977"/>
            <a:ext cx="625191" cy="34786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6296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DFB834-FFCA-4D74-BC33-559E75C5C156}"/>
              </a:ext>
            </a:extLst>
          </p:cNvPr>
          <p:cNvSpPr>
            <a:spLocks noGrp="1"/>
          </p:cNvSpPr>
          <p:nvPr>
            <p:ph type="title"/>
          </p:nvPr>
        </p:nvSpPr>
        <p:spPr>
          <a:xfrm>
            <a:off x="1674452" y="256949"/>
            <a:ext cx="8250641" cy="1116565"/>
          </a:xfrm>
          <a:solidFill>
            <a:srgbClr val="FDFEDA"/>
          </a:solidFill>
          <a:ln>
            <a:solidFill>
              <a:schemeClr val="accent1"/>
            </a:solidFill>
          </a:ln>
        </p:spPr>
        <p:txBody>
          <a:bodyPr/>
          <a:lstStyle/>
          <a:p>
            <a:pPr algn="ctr"/>
            <a:r>
              <a:rPr lang="en-GB" dirty="0">
                <a:latin typeface="+mn-lt"/>
              </a:rPr>
              <a:t>Circle the verb</a:t>
            </a:r>
          </a:p>
        </p:txBody>
      </p:sp>
      <p:pic>
        <p:nvPicPr>
          <p:cNvPr id="13" name="Picture 12">
            <a:extLst>
              <a:ext uri="{FF2B5EF4-FFF2-40B4-BE49-F238E27FC236}">
                <a16:creationId xmlns:a16="http://schemas.microsoft.com/office/drawing/2014/main" xmlns="" id="{A454AAC1-F064-4470-8651-768B9D2DCCB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2079" y="173945"/>
            <a:ext cx="1111250"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xmlns="" id="{E8D02B3B-85BF-4C82-BC32-8BED0C5336F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266216" y="212725"/>
            <a:ext cx="1703705" cy="1160789"/>
          </a:xfrm>
          <a:prstGeom prst="rect">
            <a:avLst/>
          </a:prstGeom>
          <a:noFill/>
          <a:ln>
            <a:noFill/>
          </a:ln>
        </p:spPr>
      </p:pic>
      <p:sp>
        <p:nvSpPr>
          <p:cNvPr id="15" name="Title 1">
            <a:extLst>
              <a:ext uri="{FF2B5EF4-FFF2-40B4-BE49-F238E27FC236}">
                <a16:creationId xmlns:a16="http://schemas.microsoft.com/office/drawing/2014/main" xmlns="" id="{B5370C19-FF09-4632-963A-EE7A00C6DC45}"/>
              </a:ext>
            </a:extLst>
          </p:cNvPr>
          <p:cNvSpPr txBox="1">
            <a:spLocks/>
          </p:cNvSpPr>
          <p:nvPr/>
        </p:nvSpPr>
        <p:spPr>
          <a:xfrm>
            <a:off x="1674452" y="1662191"/>
            <a:ext cx="8571627" cy="517329"/>
          </a:xfrm>
          <a:prstGeom prst="roundRect">
            <a:avLst/>
          </a:prstGeom>
          <a:solidFill>
            <a:srgbClr val="FDFEDA"/>
          </a:solidFill>
          <a:ln>
            <a:solidFill>
              <a:schemeClr val="accent1"/>
            </a:solidFill>
          </a:ln>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dirty="0">
                <a:latin typeface="+mn-lt"/>
              </a:rPr>
              <a:t>Tip: To find the verb, ask what is the subject doing or feeling.  </a:t>
            </a:r>
          </a:p>
        </p:txBody>
      </p:sp>
      <p:sp>
        <p:nvSpPr>
          <p:cNvPr id="16" name="TextBox 15">
            <a:extLst>
              <a:ext uri="{FF2B5EF4-FFF2-40B4-BE49-F238E27FC236}">
                <a16:creationId xmlns:a16="http://schemas.microsoft.com/office/drawing/2014/main" xmlns="" id="{BC4914F7-7225-45C0-9ACC-96E79B0343BB}"/>
              </a:ext>
            </a:extLst>
          </p:cNvPr>
          <p:cNvSpPr txBox="1"/>
          <p:nvPr/>
        </p:nvSpPr>
        <p:spPr>
          <a:xfrm>
            <a:off x="222079" y="2289293"/>
            <a:ext cx="6845608" cy="4247317"/>
          </a:xfrm>
          <a:prstGeom prst="rect">
            <a:avLst/>
          </a:prstGeom>
          <a:noFill/>
        </p:spPr>
        <p:txBody>
          <a:bodyPr wrap="square" rtlCol="0">
            <a:spAutoFit/>
          </a:bodyPr>
          <a:lstStyle/>
          <a:p>
            <a:endParaRPr lang="en-GB" dirty="0"/>
          </a:p>
          <a:p>
            <a:r>
              <a:rPr lang="en-GB" sz="2800" dirty="0"/>
              <a:t>Pandas live in the mountains and forests of China.</a:t>
            </a:r>
          </a:p>
          <a:p>
            <a:endParaRPr lang="en-GB" sz="2800" dirty="0"/>
          </a:p>
          <a:p>
            <a:r>
              <a:rPr lang="en-GB" sz="2800" dirty="0"/>
              <a:t>The panda nibbled on the bamboo. </a:t>
            </a:r>
          </a:p>
          <a:p>
            <a:endParaRPr lang="en-GB" sz="2800" dirty="0"/>
          </a:p>
          <a:p>
            <a:r>
              <a:rPr lang="en-US" sz="2800" dirty="0"/>
              <a:t>Pandas eat bamboo for about 12 hours a day.</a:t>
            </a:r>
          </a:p>
          <a:p>
            <a:endParaRPr lang="en-US" sz="2800" dirty="0"/>
          </a:p>
          <a:p>
            <a:r>
              <a:rPr lang="en-GB" sz="2800" dirty="0"/>
              <a:t>Giant pandas don’t hibernate.</a:t>
            </a:r>
          </a:p>
          <a:p>
            <a:endParaRPr lang="en-GB" sz="2800" dirty="0"/>
          </a:p>
        </p:txBody>
      </p:sp>
      <p:pic>
        <p:nvPicPr>
          <p:cNvPr id="6" name="Picture 5" descr="A panda lying on a pile of hay&#10;&#10;Description generated with very high confidence">
            <a:extLst>
              <a:ext uri="{FF2B5EF4-FFF2-40B4-BE49-F238E27FC236}">
                <a16:creationId xmlns:a16="http://schemas.microsoft.com/office/drawing/2014/main" xmlns="" id="{65F6A815-E090-4654-936E-AE0990891DA7}"/>
              </a:ext>
            </a:extLst>
          </p:cNvPr>
          <p:cNvPicPr>
            <a:picLocks noChangeAspect="1"/>
          </p:cNvPicPr>
          <p:nvPr/>
        </p:nvPicPr>
        <p:blipFill>
          <a:blip r:embed="rId4"/>
          <a:stretch>
            <a:fillRect/>
          </a:stretch>
        </p:blipFill>
        <p:spPr>
          <a:xfrm>
            <a:off x="7067687" y="2784060"/>
            <a:ext cx="4501461" cy="3070088"/>
          </a:xfrm>
          <a:prstGeom prst="rect">
            <a:avLst/>
          </a:prstGeom>
        </p:spPr>
      </p:pic>
      <p:sp>
        <p:nvSpPr>
          <p:cNvPr id="17" name="Oval 16">
            <a:extLst>
              <a:ext uri="{FF2B5EF4-FFF2-40B4-BE49-F238E27FC236}">
                <a16:creationId xmlns:a16="http://schemas.microsoft.com/office/drawing/2014/main" xmlns="" id="{D34A2ECA-BB0A-4FF6-B1BD-16B6C43CC163}"/>
              </a:ext>
            </a:extLst>
          </p:cNvPr>
          <p:cNvSpPr/>
          <p:nvPr/>
        </p:nvSpPr>
        <p:spPr>
          <a:xfrm>
            <a:off x="1333329" y="2556842"/>
            <a:ext cx="654497" cy="53845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xmlns="" id="{B7848D32-ADF4-4179-BA60-64BEE9BCB67B}"/>
              </a:ext>
            </a:extLst>
          </p:cNvPr>
          <p:cNvSpPr/>
          <p:nvPr/>
        </p:nvSpPr>
        <p:spPr>
          <a:xfrm>
            <a:off x="1812977" y="3874494"/>
            <a:ext cx="1248275" cy="53845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xmlns="" id="{1933A600-A087-4AC6-910D-237977E4E3DA}"/>
              </a:ext>
            </a:extLst>
          </p:cNvPr>
          <p:cNvSpPr/>
          <p:nvPr/>
        </p:nvSpPr>
        <p:spPr>
          <a:xfrm>
            <a:off x="1363688" y="4682046"/>
            <a:ext cx="544625" cy="53845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xmlns="" id="{EA19077F-7B73-483C-9DC3-F5151558007B}"/>
              </a:ext>
            </a:extLst>
          </p:cNvPr>
          <p:cNvSpPr/>
          <p:nvPr/>
        </p:nvSpPr>
        <p:spPr>
          <a:xfrm>
            <a:off x="2273490" y="5584919"/>
            <a:ext cx="2427719" cy="53845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71313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DFB834-FFCA-4D74-BC33-559E75C5C156}"/>
              </a:ext>
            </a:extLst>
          </p:cNvPr>
          <p:cNvSpPr>
            <a:spLocks noGrp="1"/>
          </p:cNvSpPr>
          <p:nvPr>
            <p:ph type="title"/>
          </p:nvPr>
        </p:nvSpPr>
        <p:spPr>
          <a:xfrm>
            <a:off x="1879015" y="212725"/>
            <a:ext cx="8250641" cy="1116565"/>
          </a:xfrm>
          <a:solidFill>
            <a:srgbClr val="FDFEDA"/>
          </a:solidFill>
          <a:ln>
            <a:solidFill>
              <a:schemeClr val="accent1"/>
            </a:solidFill>
          </a:ln>
        </p:spPr>
        <p:txBody>
          <a:bodyPr>
            <a:normAutofit/>
          </a:bodyPr>
          <a:lstStyle/>
          <a:p>
            <a:pPr algn="ctr"/>
            <a:r>
              <a:rPr lang="en-GB" dirty="0">
                <a:latin typeface="+mn-lt"/>
              </a:rPr>
              <a:t>Practise</a:t>
            </a:r>
          </a:p>
        </p:txBody>
      </p:sp>
      <p:pic>
        <p:nvPicPr>
          <p:cNvPr id="13" name="Picture 12">
            <a:extLst>
              <a:ext uri="{FF2B5EF4-FFF2-40B4-BE49-F238E27FC236}">
                <a16:creationId xmlns:a16="http://schemas.microsoft.com/office/drawing/2014/main" xmlns="" id="{A454AAC1-F064-4470-8651-768B9D2DCCB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2079" y="133350"/>
            <a:ext cx="1111250"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xmlns="" id="{E8D02B3B-85BF-4C82-BC32-8BED0C5336F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266216" y="212725"/>
            <a:ext cx="1703705" cy="1160789"/>
          </a:xfrm>
          <a:prstGeom prst="rect">
            <a:avLst/>
          </a:prstGeom>
          <a:noFill/>
          <a:ln>
            <a:noFill/>
          </a:ln>
        </p:spPr>
      </p:pic>
      <p:sp>
        <p:nvSpPr>
          <p:cNvPr id="14" name="AutoShape 5">
            <a:extLst>
              <a:ext uri="{FF2B5EF4-FFF2-40B4-BE49-F238E27FC236}">
                <a16:creationId xmlns:a16="http://schemas.microsoft.com/office/drawing/2014/main" xmlns="" id="{9515FE3D-C4BC-4261-B3EC-6B492DE29F6A}"/>
              </a:ext>
            </a:extLst>
          </p:cNvPr>
          <p:cNvSpPr>
            <a:spLocks noChangeArrowheads="1"/>
          </p:cNvSpPr>
          <p:nvPr/>
        </p:nvSpPr>
        <p:spPr bwMode="auto">
          <a:xfrm>
            <a:off x="658434" y="2610973"/>
            <a:ext cx="6664618" cy="3629930"/>
          </a:xfrm>
          <a:prstGeom prst="roundRect">
            <a:avLst>
              <a:gd name="adj" fmla="val 16667"/>
            </a:avLst>
          </a:prstGeom>
          <a:solidFill>
            <a:schemeClr val="accent4">
              <a:lumMod val="60000"/>
              <a:lumOff val="40000"/>
            </a:schemeClr>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514350" indent="-514350">
              <a:buFont typeface="+mj-lt"/>
              <a:buAutoNum type="arabicPeriod"/>
            </a:pPr>
            <a:r>
              <a:rPr lang="en-GB" sz="2800" dirty="0">
                <a:latin typeface="+mn-lt"/>
              </a:rPr>
              <a:t>Once the fuse was lit, sparks spluttered at the end of the rope. </a:t>
            </a:r>
          </a:p>
          <a:p>
            <a:pPr marL="514350" indent="-514350">
              <a:buFont typeface="+mj-lt"/>
              <a:buAutoNum type="arabicPeriod"/>
            </a:pPr>
            <a:r>
              <a:rPr lang="en-GB" sz="2800" dirty="0">
                <a:latin typeface="+mn-lt"/>
              </a:rPr>
              <a:t>The stuntman shot out of the cannon in a cloud of smoke.</a:t>
            </a:r>
          </a:p>
          <a:p>
            <a:pPr marL="514350" indent="-514350">
              <a:buFont typeface="+mj-lt"/>
              <a:buAutoNum type="arabicPeriod"/>
            </a:pPr>
            <a:r>
              <a:rPr lang="en-GB" sz="2800" dirty="0">
                <a:latin typeface="+mn-lt"/>
              </a:rPr>
              <a:t>Following a moment of stunned silence, the audience broke out in rapturous applause.</a:t>
            </a:r>
          </a:p>
        </p:txBody>
      </p:sp>
      <p:sp>
        <p:nvSpPr>
          <p:cNvPr id="6" name="Title 1">
            <a:extLst>
              <a:ext uri="{FF2B5EF4-FFF2-40B4-BE49-F238E27FC236}">
                <a16:creationId xmlns:a16="http://schemas.microsoft.com/office/drawing/2014/main" xmlns="" id="{AB3A3379-09FD-4D6F-A20A-B83F1AB59B00}"/>
              </a:ext>
            </a:extLst>
          </p:cNvPr>
          <p:cNvSpPr txBox="1">
            <a:spLocks/>
          </p:cNvSpPr>
          <p:nvPr/>
        </p:nvSpPr>
        <p:spPr>
          <a:xfrm>
            <a:off x="1694589" y="1589577"/>
            <a:ext cx="8571627" cy="812652"/>
          </a:xfrm>
          <a:prstGeom prst="roundRect">
            <a:avLst/>
          </a:prstGeom>
          <a:solidFill>
            <a:srgbClr val="FDFEDA"/>
          </a:solidFill>
          <a:ln>
            <a:solidFill>
              <a:schemeClr val="accent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dirty="0">
                <a:latin typeface="+mn-lt"/>
              </a:rPr>
              <a:t>Now circle the subject and underline the verb in each sentence.</a:t>
            </a:r>
          </a:p>
        </p:txBody>
      </p:sp>
      <p:pic>
        <p:nvPicPr>
          <p:cNvPr id="4" name="Picture 3" descr="A picture containing clipart&#10;&#10;Description generated with very high confidence">
            <a:extLst>
              <a:ext uri="{FF2B5EF4-FFF2-40B4-BE49-F238E27FC236}">
                <a16:creationId xmlns:a16="http://schemas.microsoft.com/office/drawing/2014/main" xmlns="" id="{6DC5E2CB-264B-404D-B84D-C4DBADD3C6E0}"/>
              </a:ext>
            </a:extLst>
          </p:cNvPr>
          <p:cNvPicPr>
            <a:picLocks noChangeAspect="1"/>
          </p:cNvPicPr>
          <p:nvPr/>
        </p:nvPicPr>
        <p:blipFill>
          <a:blip r:embed="rId4"/>
          <a:stretch>
            <a:fillRect/>
          </a:stretch>
        </p:blipFill>
        <p:spPr>
          <a:xfrm>
            <a:off x="7841975" y="2764229"/>
            <a:ext cx="3962872" cy="3323418"/>
          </a:xfrm>
          <a:prstGeom prst="rect">
            <a:avLst/>
          </a:prstGeom>
        </p:spPr>
      </p:pic>
    </p:spTree>
    <p:extLst>
      <p:ext uri="{BB962C8B-B14F-4D97-AF65-F5344CB8AC3E}">
        <p14:creationId xmlns:p14="http://schemas.microsoft.com/office/powerpoint/2010/main" val="8105206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DFB834-FFCA-4D74-BC33-559E75C5C156}"/>
              </a:ext>
            </a:extLst>
          </p:cNvPr>
          <p:cNvSpPr>
            <a:spLocks noGrp="1"/>
          </p:cNvSpPr>
          <p:nvPr>
            <p:ph type="title"/>
          </p:nvPr>
        </p:nvSpPr>
        <p:spPr>
          <a:xfrm>
            <a:off x="1779624" y="212725"/>
            <a:ext cx="8250641" cy="1116565"/>
          </a:xfrm>
          <a:solidFill>
            <a:srgbClr val="FDFEDA"/>
          </a:solidFill>
          <a:ln>
            <a:solidFill>
              <a:schemeClr val="accent1"/>
            </a:solidFill>
          </a:ln>
        </p:spPr>
        <p:txBody>
          <a:bodyPr>
            <a:normAutofit fontScale="90000"/>
          </a:bodyPr>
          <a:lstStyle/>
          <a:p>
            <a:pPr algn="ctr"/>
            <a:r>
              <a:rPr lang="en-GB" dirty="0">
                <a:latin typeface="+mn-lt"/>
              </a:rPr>
              <a:t>Every sentence has two parts: the subject and the predicate.</a:t>
            </a:r>
          </a:p>
        </p:txBody>
      </p:sp>
      <p:pic>
        <p:nvPicPr>
          <p:cNvPr id="13" name="Picture 12">
            <a:extLst>
              <a:ext uri="{FF2B5EF4-FFF2-40B4-BE49-F238E27FC236}">
                <a16:creationId xmlns:a16="http://schemas.microsoft.com/office/drawing/2014/main" xmlns="" id="{A454AAC1-F064-4470-8651-768B9D2DCCB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2079" y="133350"/>
            <a:ext cx="1111250"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xmlns="" id="{E8D02B3B-85BF-4C82-BC32-8BED0C5336F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266216" y="212725"/>
            <a:ext cx="1703705" cy="1160789"/>
          </a:xfrm>
          <a:prstGeom prst="rect">
            <a:avLst/>
          </a:prstGeom>
          <a:noFill/>
          <a:ln>
            <a:noFill/>
          </a:ln>
        </p:spPr>
      </p:pic>
      <p:sp>
        <p:nvSpPr>
          <p:cNvPr id="8" name="TextBox 7">
            <a:extLst>
              <a:ext uri="{FF2B5EF4-FFF2-40B4-BE49-F238E27FC236}">
                <a16:creationId xmlns:a16="http://schemas.microsoft.com/office/drawing/2014/main" xmlns="" id="{172EA40D-CB61-41B1-882C-C067D4D13792}"/>
              </a:ext>
            </a:extLst>
          </p:cNvPr>
          <p:cNvSpPr txBox="1"/>
          <p:nvPr/>
        </p:nvSpPr>
        <p:spPr>
          <a:xfrm>
            <a:off x="3048000" y="1886989"/>
            <a:ext cx="6499472" cy="707886"/>
          </a:xfrm>
          <a:prstGeom prst="rect">
            <a:avLst/>
          </a:prstGeom>
          <a:noFill/>
        </p:spPr>
        <p:txBody>
          <a:bodyPr wrap="none" rtlCol="0">
            <a:spAutoFit/>
          </a:bodyPr>
          <a:lstStyle/>
          <a:p>
            <a:r>
              <a:rPr lang="en-GB" sz="4000" dirty="0"/>
              <a:t>sentence = </a:t>
            </a:r>
            <a:r>
              <a:rPr lang="en-GB" sz="4000" dirty="0">
                <a:solidFill>
                  <a:srgbClr val="0070C0"/>
                </a:solidFill>
              </a:rPr>
              <a:t>subject</a:t>
            </a:r>
            <a:r>
              <a:rPr lang="en-GB" sz="4000" dirty="0"/>
              <a:t> + </a:t>
            </a:r>
            <a:r>
              <a:rPr lang="en-GB" sz="4000" dirty="0">
                <a:solidFill>
                  <a:srgbClr val="7030A0"/>
                </a:solidFill>
              </a:rPr>
              <a:t>predicate</a:t>
            </a:r>
          </a:p>
        </p:txBody>
      </p:sp>
      <p:sp>
        <p:nvSpPr>
          <p:cNvPr id="9" name="Arrow: Left 8">
            <a:extLst>
              <a:ext uri="{FF2B5EF4-FFF2-40B4-BE49-F238E27FC236}">
                <a16:creationId xmlns:a16="http://schemas.microsoft.com/office/drawing/2014/main" xmlns="" id="{DCB601B9-CC28-4B9C-B28E-C8A5C559BD6F}"/>
              </a:ext>
            </a:extLst>
          </p:cNvPr>
          <p:cNvSpPr/>
          <p:nvPr/>
        </p:nvSpPr>
        <p:spPr>
          <a:xfrm rot="18731349">
            <a:off x="4175653" y="3043748"/>
            <a:ext cx="1828703" cy="542235"/>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Left 11">
            <a:extLst>
              <a:ext uri="{FF2B5EF4-FFF2-40B4-BE49-F238E27FC236}">
                <a16:creationId xmlns:a16="http://schemas.microsoft.com/office/drawing/2014/main" xmlns="" id="{D36C4B9B-2511-4799-8B3E-079903C70758}"/>
              </a:ext>
            </a:extLst>
          </p:cNvPr>
          <p:cNvSpPr/>
          <p:nvPr/>
        </p:nvSpPr>
        <p:spPr>
          <a:xfrm rot="2868651" flipH="1">
            <a:off x="7687478" y="3080364"/>
            <a:ext cx="1828703" cy="542235"/>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xmlns="" id="{044EEA98-7175-4970-AB59-EE0A37524AD3}"/>
              </a:ext>
            </a:extLst>
          </p:cNvPr>
          <p:cNvSpPr txBox="1"/>
          <p:nvPr/>
        </p:nvSpPr>
        <p:spPr>
          <a:xfrm>
            <a:off x="2304361" y="4134678"/>
            <a:ext cx="3317658" cy="954107"/>
          </a:xfrm>
          <a:prstGeom prst="rect">
            <a:avLst/>
          </a:prstGeom>
          <a:noFill/>
        </p:spPr>
        <p:txBody>
          <a:bodyPr wrap="square" rtlCol="0">
            <a:spAutoFit/>
          </a:bodyPr>
          <a:lstStyle/>
          <a:p>
            <a:r>
              <a:rPr lang="en-GB" sz="2800" dirty="0">
                <a:solidFill>
                  <a:srgbClr val="0070C0"/>
                </a:solidFill>
              </a:rPr>
              <a:t>Who or what the sentence is about.</a:t>
            </a:r>
          </a:p>
        </p:txBody>
      </p:sp>
      <p:sp>
        <p:nvSpPr>
          <p:cNvPr id="16" name="TextBox 15">
            <a:extLst>
              <a:ext uri="{FF2B5EF4-FFF2-40B4-BE49-F238E27FC236}">
                <a16:creationId xmlns:a16="http://schemas.microsoft.com/office/drawing/2014/main" xmlns="" id="{B6CD784C-B617-459A-963F-6B1AA1D6EF15}"/>
              </a:ext>
            </a:extLst>
          </p:cNvPr>
          <p:cNvSpPr txBox="1"/>
          <p:nvPr/>
        </p:nvSpPr>
        <p:spPr>
          <a:xfrm>
            <a:off x="7737462" y="4134677"/>
            <a:ext cx="3970834" cy="1384995"/>
          </a:xfrm>
          <a:prstGeom prst="rect">
            <a:avLst/>
          </a:prstGeom>
          <a:noFill/>
        </p:spPr>
        <p:txBody>
          <a:bodyPr wrap="square" rtlCol="0">
            <a:spAutoFit/>
          </a:bodyPr>
          <a:lstStyle/>
          <a:p>
            <a:r>
              <a:rPr lang="en-GB" sz="2800" dirty="0">
                <a:solidFill>
                  <a:srgbClr val="7030A0"/>
                </a:solidFill>
              </a:rPr>
              <a:t>What the subject is, has or does. Predicates begin with a verb.</a:t>
            </a:r>
          </a:p>
        </p:txBody>
      </p:sp>
      <p:sp>
        <p:nvSpPr>
          <p:cNvPr id="17" name="TextBox 16">
            <a:extLst>
              <a:ext uri="{FF2B5EF4-FFF2-40B4-BE49-F238E27FC236}">
                <a16:creationId xmlns:a16="http://schemas.microsoft.com/office/drawing/2014/main" xmlns="" id="{F4DCB650-01F2-49A5-9504-8FD38B10B3D7}"/>
              </a:ext>
            </a:extLst>
          </p:cNvPr>
          <p:cNvSpPr txBox="1"/>
          <p:nvPr/>
        </p:nvSpPr>
        <p:spPr>
          <a:xfrm>
            <a:off x="3145898" y="5714217"/>
            <a:ext cx="6800131" cy="707886"/>
          </a:xfrm>
          <a:prstGeom prst="rect">
            <a:avLst/>
          </a:prstGeom>
          <a:noFill/>
        </p:spPr>
        <p:txBody>
          <a:bodyPr wrap="none" rtlCol="0">
            <a:spAutoFit/>
          </a:bodyPr>
          <a:lstStyle/>
          <a:p>
            <a:r>
              <a:rPr lang="en-GB" sz="4000" dirty="0"/>
              <a:t>The </a:t>
            </a:r>
            <a:r>
              <a:rPr lang="en-GB" sz="4000" dirty="0">
                <a:solidFill>
                  <a:srgbClr val="0070C0"/>
                </a:solidFill>
              </a:rPr>
              <a:t>band</a:t>
            </a:r>
            <a:r>
              <a:rPr lang="en-GB" sz="4000" dirty="0"/>
              <a:t> </a:t>
            </a:r>
            <a:r>
              <a:rPr lang="en-GB" sz="4000" dirty="0">
                <a:solidFill>
                  <a:srgbClr val="7030A0"/>
                </a:solidFill>
              </a:rPr>
              <a:t>rocked at the concert.</a:t>
            </a:r>
          </a:p>
        </p:txBody>
      </p:sp>
    </p:spTree>
    <p:extLst>
      <p:ext uri="{BB962C8B-B14F-4D97-AF65-F5344CB8AC3E}">
        <p14:creationId xmlns:p14="http://schemas.microsoft.com/office/powerpoint/2010/main" val="23022222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DFB834-FFCA-4D74-BC33-559E75C5C156}"/>
              </a:ext>
            </a:extLst>
          </p:cNvPr>
          <p:cNvSpPr>
            <a:spLocks noGrp="1"/>
          </p:cNvSpPr>
          <p:nvPr>
            <p:ph type="title"/>
          </p:nvPr>
        </p:nvSpPr>
        <p:spPr>
          <a:xfrm>
            <a:off x="1779624" y="212725"/>
            <a:ext cx="8250641" cy="1116565"/>
          </a:xfrm>
          <a:solidFill>
            <a:srgbClr val="FDFEDA"/>
          </a:solidFill>
          <a:ln>
            <a:solidFill>
              <a:schemeClr val="accent1"/>
            </a:solidFill>
          </a:ln>
        </p:spPr>
        <p:txBody>
          <a:bodyPr>
            <a:normAutofit/>
          </a:bodyPr>
          <a:lstStyle/>
          <a:p>
            <a:pPr algn="ctr"/>
            <a:r>
              <a:rPr lang="en-GB" dirty="0">
                <a:latin typeface="+mn-lt"/>
              </a:rPr>
              <a:t>Practise</a:t>
            </a:r>
          </a:p>
        </p:txBody>
      </p:sp>
      <p:pic>
        <p:nvPicPr>
          <p:cNvPr id="13" name="Picture 12">
            <a:extLst>
              <a:ext uri="{FF2B5EF4-FFF2-40B4-BE49-F238E27FC236}">
                <a16:creationId xmlns:a16="http://schemas.microsoft.com/office/drawing/2014/main" xmlns="" id="{A454AAC1-F064-4470-8651-768B9D2DCCB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2079" y="133351"/>
            <a:ext cx="1111250" cy="1342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xmlns="" id="{E8D02B3B-85BF-4C82-BC32-8BED0C5336F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266216" y="212725"/>
            <a:ext cx="1703705" cy="1160789"/>
          </a:xfrm>
          <a:prstGeom prst="rect">
            <a:avLst/>
          </a:prstGeom>
          <a:noFill/>
          <a:ln>
            <a:noFill/>
          </a:ln>
        </p:spPr>
      </p:pic>
      <p:sp>
        <p:nvSpPr>
          <p:cNvPr id="8" name="AutoShape 5">
            <a:extLst>
              <a:ext uri="{FF2B5EF4-FFF2-40B4-BE49-F238E27FC236}">
                <a16:creationId xmlns:a16="http://schemas.microsoft.com/office/drawing/2014/main" xmlns="" id="{28639FF1-FD84-4DF6-9216-7D67D7B65A73}"/>
              </a:ext>
            </a:extLst>
          </p:cNvPr>
          <p:cNvSpPr>
            <a:spLocks noChangeArrowheads="1"/>
          </p:cNvSpPr>
          <p:nvPr/>
        </p:nvSpPr>
        <p:spPr bwMode="auto">
          <a:xfrm>
            <a:off x="165705" y="2481181"/>
            <a:ext cx="11860590" cy="1627680"/>
          </a:xfrm>
          <a:prstGeom prst="roundRect">
            <a:avLst>
              <a:gd name="adj" fmla="val 16667"/>
            </a:avLst>
          </a:prstGeom>
          <a:solidFill>
            <a:schemeClr val="accent4">
              <a:lumMod val="60000"/>
              <a:lumOff val="40000"/>
            </a:schemeClr>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514350" indent="-514350">
              <a:buFont typeface="+mj-lt"/>
              <a:buAutoNum type="arabicPeriod"/>
            </a:pPr>
            <a:r>
              <a:rPr lang="en-GB" sz="2800" dirty="0">
                <a:latin typeface="+mn-lt"/>
              </a:rPr>
              <a:t>__________ , ____________, and __________ were selected for the swimming team. </a:t>
            </a:r>
          </a:p>
          <a:p>
            <a:pPr marL="514350" indent="-514350">
              <a:buFont typeface="+mj-lt"/>
              <a:buAutoNum type="arabicPeriod"/>
            </a:pPr>
            <a:r>
              <a:rPr lang="en-GB" sz="2800" dirty="0">
                <a:latin typeface="+mn-lt"/>
              </a:rPr>
              <a:t>Fortunately, ____________, explained the homework to me.</a:t>
            </a:r>
          </a:p>
        </p:txBody>
      </p:sp>
      <p:sp>
        <p:nvSpPr>
          <p:cNvPr id="10" name="Title 1">
            <a:extLst>
              <a:ext uri="{FF2B5EF4-FFF2-40B4-BE49-F238E27FC236}">
                <a16:creationId xmlns:a16="http://schemas.microsoft.com/office/drawing/2014/main" xmlns="" id="{DAD41E02-315C-40CB-9744-8AD3A8221418}"/>
              </a:ext>
            </a:extLst>
          </p:cNvPr>
          <p:cNvSpPr txBox="1">
            <a:spLocks/>
          </p:cNvSpPr>
          <p:nvPr/>
        </p:nvSpPr>
        <p:spPr>
          <a:xfrm>
            <a:off x="165705" y="4255832"/>
            <a:ext cx="11860590" cy="1116565"/>
          </a:xfrm>
          <a:prstGeom prst="roundRect">
            <a:avLst/>
          </a:prstGeom>
          <a:solidFill>
            <a:srgbClr val="FDFEDA"/>
          </a:solidFill>
          <a:ln>
            <a:solidFill>
              <a:schemeClr val="accent1"/>
            </a:solidFill>
          </a:ln>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dirty="0">
                <a:latin typeface="+mn-lt"/>
              </a:rPr>
              <a:t>Complete these sentences by including a predicate. Don’t forget a predicate starts with a verb.</a:t>
            </a:r>
          </a:p>
        </p:txBody>
      </p:sp>
      <p:sp>
        <p:nvSpPr>
          <p:cNvPr id="11" name="AutoShape 5">
            <a:extLst>
              <a:ext uri="{FF2B5EF4-FFF2-40B4-BE49-F238E27FC236}">
                <a16:creationId xmlns:a16="http://schemas.microsoft.com/office/drawing/2014/main" xmlns="" id="{E2F5EDF0-DCD7-4805-B563-85F40EC4FFDA}"/>
              </a:ext>
            </a:extLst>
          </p:cNvPr>
          <p:cNvSpPr>
            <a:spLocks noChangeArrowheads="1"/>
          </p:cNvSpPr>
          <p:nvPr/>
        </p:nvSpPr>
        <p:spPr bwMode="auto">
          <a:xfrm>
            <a:off x="222079" y="5494322"/>
            <a:ext cx="11860590" cy="1150953"/>
          </a:xfrm>
          <a:prstGeom prst="roundRect">
            <a:avLst>
              <a:gd name="adj" fmla="val 16667"/>
            </a:avLst>
          </a:prstGeom>
          <a:solidFill>
            <a:schemeClr val="accent4">
              <a:lumMod val="60000"/>
              <a:lumOff val="40000"/>
            </a:schemeClr>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514350" indent="-514350">
              <a:buFont typeface="+mj-lt"/>
              <a:buAutoNum type="arabicPeriod"/>
            </a:pPr>
            <a:r>
              <a:rPr lang="en-GB" sz="2800" dirty="0">
                <a:latin typeface="+mn-lt"/>
              </a:rPr>
              <a:t>The joker _____________________________________________ .</a:t>
            </a:r>
          </a:p>
          <a:p>
            <a:pPr marL="514350" indent="-514350">
              <a:buFont typeface="+mj-lt"/>
              <a:buAutoNum type="arabicPeriod"/>
            </a:pPr>
            <a:r>
              <a:rPr lang="en-GB" sz="2800" dirty="0">
                <a:latin typeface="+mn-lt"/>
              </a:rPr>
              <a:t>The suitcase ___________________________________________ .</a:t>
            </a:r>
          </a:p>
        </p:txBody>
      </p:sp>
      <p:sp>
        <p:nvSpPr>
          <p:cNvPr id="9" name="Title 1">
            <a:extLst>
              <a:ext uri="{FF2B5EF4-FFF2-40B4-BE49-F238E27FC236}">
                <a16:creationId xmlns:a16="http://schemas.microsoft.com/office/drawing/2014/main" xmlns="" id="{71052B3D-1C78-49D7-A58D-F464D8440936}"/>
              </a:ext>
            </a:extLst>
          </p:cNvPr>
          <p:cNvSpPr txBox="1">
            <a:spLocks/>
          </p:cNvSpPr>
          <p:nvPr/>
        </p:nvSpPr>
        <p:spPr>
          <a:xfrm>
            <a:off x="165705" y="1535194"/>
            <a:ext cx="11804216" cy="784307"/>
          </a:xfrm>
          <a:prstGeom prst="roundRect">
            <a:avLst/>
          </a:prstGeom>
          <a:solidFill>
            <a:srgbClr val="FDFEDA"/>
          </a:solidFill>
          <a:ln>
            <a:solidFill>
              <a:schemeClr val="accent1"/>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latin typeface="+mn-lt"/>
              </a:rPr>
              <a:t>Complete these sentences by adding a subject.</a:t>
            </a:r>
          </a:p>
        </p:txBody>
      </p:sp>
    </p:spTree>
    <p:extLst>
      <p:ext uri="{BB962C8B-B14F-4D97-AF65-F5344CB8AC3E}">
        <p14:creationId xmlns:p14="http://schemas.microsoft.com/office/powerpoint/2010/main" val="221672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DFB834-FFCA-4D74-BC33-559E75C5C156}"/>
              </a:ext>
            </a:extLst>
          </p:cNvPr>
          <p:cNvSpPr>
            <a:spLocks noGrp="1"/>
          </p:cNvSpPr>
          <p:nvPr>
            <p:ph type="title"/>
          </p:nvPr>
        </p:nvSpPr>
        <p:spPr>
          <a:xfrm>
            <a:off x="1779624" y="212725"/>
            <a:ext cx="8250641" cy="1116565"/>
          </a:xfrm>
          <a:solidFill>
            <a:srgbClr val="FDFEDA"/>
          </a:solidFill>
          <a:ln>
            <a:solidFill>
              <a:schemeClr val="accent1"/>
            </a:solidFill>
          </a:ln>
        </p:spPr>
        <p:txBody>
          <a:bodyPr>
            <a:normAutofit/>
          </a:bodyPr>
          <a:lstStyle/>
          <a:p>
            <a:pPr algn="ctr"/>
            <a:r>
              <a:rPr lang="en-GB" dirty="0">
                <a:latin typeface="+mn-lt"/>
              </a:rPr>
              <a:t>Practise</a:t>
            </a:r>
          </a:p>
        </p:txBody>
      </p:sp>
      <p:pic>
        <p:nvPicPr>
          <p:cNvPr id="13" name="Picture 12">
            <a:extLst>
              <a:ext uri="{FF2B5EF4-FFF2-40B4-BE49-F238E27FC236}">
                <a16:creationId xmlns:a16="http://schemas.microsoft.com/office/drawing/2014/main" xmlns="" id="{A454AAC1-F064-4470-8651-768B9D2DCCB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2079" y="133350"/>
            <a:ext cx="1111250"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xmlns="" id="{E8D02B3B-85BF-4C82-BC32-8BED0C5336F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266216" y="212725"/>
            <a:ext cx="1703705" cy="1160789"/>
          </a:xfrm>
          <a:prstGeom prst="rect">
            <a:avLst/>
          </a:prstGeom>
          <a:noFill/>
          <a:ln>
            <a:noFill/>
          </a:ln>
        </p:spPr>
      </p:pic>
      <p:pic>
        <p:nvPicPr>
          <p:cNvPr id="4" name="Picture 3" descr="A person sitting on a rock&#10;&#10;Description generated with high confidence">
            <a:extLst>
              <a:ext uri="{FF2B5EF4-FFF2-40B4-BE49-F238E27FC236}">
                <a16:creationId xmlns:a16="http://schemas.microsoft.com/office/drawing/2014/main" xmlns="" id="{88A4703A-78C9-41DF-AC2D-3F0A4EE7DAD3}"/>
              </a:ext>
            </a:extLst>
          </p:cNvPr>
          <p:cNvPicPr>
            <a:picLocks noChangeAspect="1"/>
          </p:cNvPicPr>
          <p:nvPr/>
        </p:nvPicPr>
        <p:blipFill>
          <a:blip r:embed="rId4"/>
          <a:stretch>
            <a:fillRect/>
          </a:stretch>
        </p:blipFill>
        <p:spPr>
          <a:xfrm>
            <a:off x="1969580" y="1717040"/>
            <a:ext cx="3339392" cy="4744720"/>
          </a:xfrm>
          <a:prstGeom prst="rect">
            <a:avLst/>
          </a:prstGeom>
        </p:spPr>
      </p:pic>
      <p:sp>
        <p:nvSpPr>
          <p:cNvPr id="5" name="TextBox 4">
            <a:extLst>
              <a:ext uri="{FF2B5EF4-FFF2-40B4-BE49-F238E27FC236}">
                <a16:creationId xmlns:a16="http://schemas.microsoft.com/office/drawing/2014/main" xmlns="" id="{7C42477E-5C7A-4660-B22D-E8F5683B55E5}"/>
              </a:ext>
            </a:extLst>
          </p:cNvPr>
          <p:cNvSpPr txBox="1"/>
          <p:nvPr/>
        </p:nvSpPr>
        <p:spPr>
          <a:xfrm>
            <a:off x="6224326" y="2298369"/>
            <a:ext cx="5153923" cy="3439239"/>
          </a:xfrm>
          <a:prstGeom prst="roundRect">
            <a:avLst/>
          </a:prstGeom>
          <a:solidFill>
            <a:schemeClr val="accent4">
              <a:lumMod val="20000"/>
              <a:lumOff val="80000"/>
            </a:schemeClr>
          </a:solidFill>
          <a:ln>
            <a:solidFill>
              <a:srgbClr val="0070C0"/>
            </a:solidFill>
          </a:ln>
        </p:spPr>
        <p:txBody>
          <a:bodyPr wrap="square" rtlCol="0">
            <a:spAutoFit/>
          </a:bodyPr>
          <a:lstStyle/>
          <a:p>
            <a:r>
              <a:rPr lang="en-GB" sz="2800" dirty="0"/>
              <a:t>Write three sentences inspired by this picture. </a:t>
            </a:r>
          </a:p>
          <a:p>
            <a:endParaRPr lang="en-GB" sz="2800" dirty="0"/>
          </a:p>
          <a:p>
            <a:r>
              <a:rPr lang="en-GB" sz="2800" dirty="0"/>
              <a:t>Once you have completed your sentences, circle the subject/s and verb/s in each of your sentences.</a:t>
            </a:r>
          </a:p>
        </p:txBody>
      </p:sp>
    </p:spTree>
    <p:extLst>
      <p:ext uri="{BB962C8B-B14F-4D97-AF65-F5344CB8AC3E}">
        <p14:creationId xmlns:p14="http://schemas.microsoft.com/office/powerpoint/2010/main" val="32198648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1235</TotalTime>
  <Words>458</Words>
  <Application>Microsoft Office PowerPoint</Application>
  <PresentationFormat>Custom</PresentationFormat>
  <Paragraphs>52</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What is a subject?</vt:lpstr>
      <vt:lpstr>Circle the subject</vt:lpstr>
      <vt:lpstr>What is a verb?</vt:lpstr>
      <vt:lpstr>Circle the verb</vt:lpstr>
      <vt:lpstr>Practise</vt:lpstr>
      <vt:lpstr>Every sentence has two parts: the subject and the predicate.</vt:lpstr>
      <vt:lpstr>Practise</vt:lpstr>
      <vt:lpstr>Practise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Resource</dc:title>
  <dc:creator>Microsoft Office User</dc:creator>
  <cp:lastModifiedBy>Nicola Gale</cp:lastModifiedBy>
  <cp:revision>135</cp:revision>
  <dcterms:created xsi:type="dcterms:W3CDTF">2017-03-29T13:14:03Z</dcterms:created>
  <dcterms:modified xsi:type="dcterms:W3CDTF">2020-03-22T15:29:53Z</dcterms:modified>
</cp:coreProperties>
</file>