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65" r:id="rId3"/>
    <p:sldId id="257" r:id="rId4"/>
    <p:sldId id="266" r:id="rId5"/>
    <p:sldId id="258" r:id="rId6"/>
    <p:sldId id="272" r:id="rId7"/>
    <p:sldId id="259" r:id="rId8"/>
    <p:sldId id="273" r:id="rId9"/>
    <p:sldId id="261" r:id="rId10"/>
    <p:sldId id="263" r:id="rId11"/>
    <p:sldId id="262" r:id="rId12"/>
    <p:sldId id="260" r:id="rId13"/>
    <p:sldId id="274" r:id="rId14"/>
    <p:sldId id="267" r:id="rId15"/>
    <p:sldId id="275" r:id="rId16"/>
    <p:sldId id="277" r:id="rId17"/>
    <p:sldId id="278" r:id="rId18"/>
    <p:sldId id="276" r:id="rId19"/>
    <p:sldId id="264" r:id="rId20"/>
    <p:sldId id="269" r:id="rId21"/>
    <p:sldId id="270"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EFD773-2EE0-4BE8-A43B-C38E2E517A5B}" type="datetimeFigureOut">
              <a:rPr lang="en-GB" smtClean="0"/>
              <a:t>13/09/2017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390FD9-8E1C-4297-A2C5-5BE4DB712D65}" type="slidenum">
              <a:rPr lang="en-GB" smtClean="0"/>
              <a:t>‹#›</a:t>
            </a:fld>
            <a:endParaRPr lang="en-GB"/>
          </a:p>
        </p:txBody>
      </p:sp>
    </p:spTree>
    <p:extLst>
      <p:ext uri="{BB962C8B-B14F-4D97-AF65-F5344CB8AC3E}">
        <p14:creationId xmlns:p14="http://schemas.microsoft.com/office/powerpoint/2010/main" val="542133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REAL PE – STAFF TRAINING </a:t>
            </a:r>
            <a:endParaRPr lang="en-GB" dirty="0"/>
          </a:p>
        </p:txBody>
      </p:sp>
      <p:sp>
        <p:nvSpPr>
          <p:cNvPr id="4" name="Slide Number Placeholder 3"/>
          <p:cNvSpPr>
            <a:spLocks noGrp="1"/>
          </p:cNvSpPr>
          <p:nvPr>
            <p:ph type="sldNum" sz="quarter" idx="10"/>
          </p:nvPr>
        </p:nvSpPr>
        <p:spPr/>
        <p:txBody>
          <a:bodyPr/>
          <a:lstStyle/>
          <a:p>
            <a:fld id="{BF390FD9-8E1C-4297-A2C5-5BE4DB712D65}" type="slidenum">
              <a:rPr lang="en-GB" smtClean="0"/>
              <a:t>12</a:t>
            </a:fld>
            <a:endParaRPr lang="en-GB"/>
          </a:p>
        </p:txBody>
      </p:sp>
    </p:spTree>
    <p:extLst>
      <p:ext uri="{BB962C8B-B14F-4D97-AF65-F5344CB8AC3E}">
        <p14:creationId xmlns:p14="http://schemas.microsoft.com/office/powerpoint/2010/main" val="2010676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263673F-75D0-46DB-9C54-1AD7335A3D74}"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19414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63673F-75D0-46DB-9C54-1AD7335A3D74}"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1800290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63673F-75D0-46DB-9C54-1AD7335A3D74}"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4187054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63673F-75D0-46DB-9C54-1AD7335A3D74}"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115294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3673F-75D0-46DB-9C54-1AD7335A3D74}" type="datetimeFigureOut">
              <a:rPr lang="en-GB" smtClean="0"/>
              <a:t>13/09/2017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4293037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63673F-75D0-46DB-9C54-1AD7335A3D74}"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4010080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263673F-75D0-46DB-9C54-1AD7335A3D74}" type="datetimeFigureOut">
              <a:rPr lang="en-GB" smtClean="0"/>
              <a:t>13/09/2017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2997702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63673F-75D0-46DB-9C54-1AD7335A3D74}" type="datetimeFigureOut">
              <a:rPr lang="en-GB" smtClean="0"/>
              <a:t>13/09/2017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273604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3673F-75D0-46DB-9C54-1AD7335A3D74}" type="datetimeFigureOut">
              <a:rPr lang="en-GB" smtClean="0"/>
              <a:t>13/09/2017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1807068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3673F-75D0-46DB-9C54-1AD7335A3D74}"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57345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3673F-75D0-46DB-9C54-1AD7335A3D74}" type="datetimeFigureOut">
              <a:rPr lang="en-GB" smtClean="0"/>
              <a:t>13/09/2017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538462-5B8F-4C46-AC21-0F5646A58D54}" type="slidenum">
              <a:rPr lang="en-GB" smtClean="0"/>
              <a:t>‹#›</a:t>
            </a:fld>
            <a:endParaRPr lang="en-GB"/>
          </a:p>
        </p:txBody>
      </p:sp>
    </p:spTree>
    <p:extLst>
      <p:ext uri="{BB962C8B-B14F-4D97-AF65-F5344CB8AC3E}">
        <p14:creationId xmlns:p14="http://schemas.microsoft.com/office/powerpoint/2010/main" val="49422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3673F-75D0-46DB-9C54-1AD7335A3D74}" type="datetimeFigureOut">
              <a:rPr lang="en-GB" smtClean="0"/>
              <a:t>13/09/2017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38462-5B8F-4C46-AC21-0F5646A58D54}" type="slidenum">
              <a:rPr lang="en-GB" smtClean="0"/>
              <a:t>‹#›</a:t>
            </a:fld>
            <a:endParaRPr lang="en-GB"/>
          </a:p>
        </p:txBody>
      </p:sp>
    </p:spTree>
    <p:extLst>
      <p:ext uri="{BB962C8B-B14F-4D97-AF65-F5344CB8AC3E}">
        <p14:creationId xmlns:p14="http://schemas.microsoft.com/office/powerpoint/2010/main" val="4057124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Year 2 / Little Peppers</a:t>
            </a:r>
            <a:br>
              <a:rPr lang="en-GB" b="1" dirty="0" smtClean="0"/>
            </a:br>
            <a:r>
              <a:rPr lang="en-GB" b="1" dirty="0" smtClean="0"/>
              <a:t>AUTUMN TERM 2017</a:t>
            </a:r>
            <a:endParaRPr lang="en-GB" b="1"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rot="19151982">
            <a:off x="3754127" y="3639451"/>
            <a:ext cx="6596380" cy="2374265"/>
          </a:xfrm>
          <a:prstGeom prst="rect">
            <a:avLst/>
          </a:prstGeom>
        </p:spPr>
      </p:pic>
    </p:spTree>
    <p:extLst>
      <p:ext uri="{BB962C8B-B14F-4D97-AF65-F5344CB8AC3E}">
        <p14:creationId xmlns:p14="http://schemas.microsoft.com/office/powerpoint/2010/main" val="1284393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sp.yimg.com/ib/th?id=JN.recl5QTXrqOfo01ZYXEYQA&amp;pid=15.1&amp;P=0&amp;w=300&amp;h=300"/>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artisticFilmGrain/>
                    </a14:imgEffect>
                  </a14:imgLayer>
                </a14:imgProps>
              </a:ext>
              <a:ext uri="{28A0092B-C50C-407E-A947-70E740481C1C}">
                <a14:useLocalDpi xmlns:a14="http://schemas.microsoft.com/office/drawing/2010/main" val="0"/>
              </a:ext>
            </a:extLst>
          </a:blip>
          <a:srcRect/>
          <a:stretch>
            <a:fillRect/>
          </a:stretch>
        </p:blipFill>
        <p:spPr bwMode="auto">
          <a:xfrm>
            <a:off x="395536" y="548680"/>
            <a:ext cx="8280920" cy="6146602"/>
          </a:xfrm>
          <a:prstGeom prst="rect">
            <a:avLst/>
          </a:prstGeom>
          <a:noFill/>
          <a:effectLst>
            <a:outerShdw blurRad="50800" dist="50800" dir="5400000" algn="ctr" rotWithShape="0">
              <a:srgbClr val="000000">
                <a:alpha val="31000"/>
              </a:srgbClr>
            </a:out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GB" dirty="0" smtClean="0"/>
              <a:t>RE   </a:t>
            </a:r>
            <a:br>
              <a:rPr lang="en-GB" dirty="0" smtClean="0"/>
            </a:br>
            <a:r>
              <a:rPr lang="en-GB" dirty="0" smtClean="0"/>
              <a:t>Christianity and Judaism </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Autumn term: </a:t>
            </a:r>
          </a:p>
          <a:p>
            <a:pPr marL="0" indent="0">
              <a:buNone/>
            </a:pPr>
            <a:r>
              <a:rPr lang="en-GB" dirty="0" smtClean="0"/>
              <a:t>We </a:t>
            </a:r>
            <a:r>
              <a:rPr lang="en-GB" dirty="0"/>
              <a:t>will be exploring two key questions: </a:t>
            </a:r>
            <a:endParaRPr lang="en-GB" dirty="0" smtClean="0"/>
          </a:p>
          <a:p>
            <a:pPr marL="0" indent="0">
              <a:buNone/>
            </a:pPr>
            <a:r>
              <a:rPr lang="en-GB" b="1" dirty="0" smtClean="0"/>
              <a:t>Is </a:t>
            </a:r>
            <a:r>
              <a:rPr lang="en-GB" b="1" dirty="0"/>
              <a:t>everyone special?</a:t>
            </a:r>
            <a:r>
              <a:rPr lang="en-GB" dirty="0"/>
              <a:t> ;What makes your home special? What makes my family special? How is your family same or different from families around the world? </a:t>
            </a:r>
            <a:endParaRPr lang="en-GB" dirty="0" smtClean="0"/>
          </a:p>
          <a:p>
            <a:pPr marL="0" indent="0">
              <a:buNone/>
            </a:pPr>
            <a:r>
              <a:rPr lang="en-GB" b="1" dirty="0" smtClean="0"/>
              <a:t>Should </a:t>
            </a:r>
            <a:r>
              <a:rPr lang="en-GB" b="1" dirty="0"/>
              <a:t>we celebrate Harvest or Christmas?;</a:t>
            </a:r>
            <a:r>
              <a:rPr lang="en-GB" dirty="0"/>
              <a:t> What special times do I celebrate with my family and friends and why? How do special times show what is important to me? </a:t>
            </a:r>
          </a:p>
        </p:txBody>
      </p:sp>
    </p:spTree>
    <p:extLst>
      <p:ext uri="{BB962C8B-B14F-4D97-AF65-F5344CB8AC3E}">
        <p14:creationId xmlns:p14="http://schemas.microsoft.com/office/powerpoint/2010/main" val="913940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PSHE and P4C</a:t>
            </a:r>
            <a:endParaRPr lang="en-GB" dirty="0"/>
          </a:p>
        </p:txBody>
      </p:sp>
      <p:sp>
        <p:nvSpPr>
          <p:cNvPr id="3" name="Content Placeholder 2"/>
          <p:cNvSpPr>
            <a:spLocks noGrp="1"/>
          </p:cNvSpPr>
          <p:nvPr>
            <p:ph idx="1"/>
          </p:nvPr>
        </p:nvSpPr>
        <p:spPr>
          <a:xfrm>
            <a:off x="467544" y="2238519"/>
            <a:ext cx="8496944" cy="4525963"/>
          </a:xfrm>
        </p:spPr>
        <p:txBody>
          <a:bodyPr>
            <a:normAutofit lnSpcReduction="10000"/>
          </a:bodyPr>
          <a:lstStyle/>
          <a:p>
            <a:pPr marL="0" indent="0">
              <a:buNone/>
            </a:pPr>
            <a:r>
              <a:rPr lang="en-GB" dirty="0" smtClean="0"/>
              <a:t>PSHE</a:t>
            </a:r>
          </a:p>
          <a:p>
            <a:pPr marL="0" indent="0">
              <a:buNone/>
            </a:pPr>
            <a:r>
              <a:rPr lang="en-GB" dirty="0" smtClean="0"/>
              <a:t>New </a:t>
            </a:r>
            <a:r>
              <a:rPr lang="en-GB" dirty="0"/>
              <a:t>beginnings is our theme and children will be thinking about what makes a great school or class mate and the responsibilities we need to take on board to make this happen</a:t>
            </a:r>
            <a:r>
              <a:rPr lang="en-GB" dirty="0" smtClean="0"/>
              <a:t>.</a:t>
            </a:r>
          </a:p>
          <a:p>
            <a:pPr marL="0" indent="0">
              <a:buNone/>
            </a:pPr>
            <a:r>
              <a:rPr lang="en-GB" dirty="0" smtClean="0"/>
              <a:t>P4C</a:t>
            </a:r>
          </a:p>
          <a:p>
            <a:pPr marL="0" indent="0">
              <a:buNone/>
            </a:pPr>
            <a:r>
              <a:rPr lang="en-GB" dirty="0"/>
              <a:t>Philosophy for children – in response to thought provoking stimuli children will create and select their own questions to discuss. </a:t>
            </a:r>
            <a:r>
              <a:rPr lang="en-GB" dirty="0" smtClean="0"/>
              <a:t> </a:t>
            </a:r>
            <a:endParaRPr lang="en-GB" dirty="0"/>
          </a:p>
        </p:txBody>
      </p:sp>
      <p:pic>
        <p:nvPicPr>
          <p:cNvPr id="2050" name="Picture 2" descr="https://sp.yimg.com/ib/th?id=JN.xdL5lwe9RKCnQbkX8cNdzA&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48"/>
            <a:ext cx="2267744" cy="2267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4557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 and Games </a:t>
            </a:r>
            <a:endParaRPr lang="en-GB" dirty="0"/>
          </a:p>
        </p:txBody>
      </p:sp>
      <p:sp>
        <p:nvSpPr>
          <p:cNvPr id="3" name="Content Placeholder 2"/>
          <p:cNvSpPr>
            <a:spLocks noGrp="1"/>
          </p:cNvSpPr>
          <p:nvPr>
            <p:ph idx="1"/>
          </p:nvPr>
        </p:nvSpPr>
        <p:spPr/>
        <p:txBody>
          <a:bodyPr/>
          <a:lstStyle/>
          <a:p>
            <a:r>
              <a:rPr lang="en-GB" dirty="0"/>
              <a:t>There will be two sessions each </a:t>
            </a:r>
            <a:r>
              <a:rPr lang="en-GB" dirty="0" smtClean="0"/>
              <a:t>week: </a:t>
            </a:r>
            <a:r>
              <a:rPr lang="en-GB" dirty="0"/>
              <a:t>Core skills </a:t>
            </a:r>
            <a:r>
              <a:rPr lang="en-GB" dirty="0" smtClean="0"/>
              <a:t>(Tuesday) and Games (Wednesday).  </a:t>
            </a:r>
          </a:p>
          <a:p>
            <a:pPr marL="0" indent="0">
              <a:buNone/>
            </a:pPr>
            <a:endParaRPr lang="en-GB" dirty="0" smtClean="0"/>
          </a:p>
          <a:p>
            <a:pPr marL="0" indent="0">
              <a:buNone/>
            </a:pPr>
            <a:r>
              <a:rPr lang="en-GB" dirty="0" smtClean="0"/>
              <a:t>Our </a:t>
            </a:r>
            <a:r>
              <a:rPr lang="en-GB" dirty="0"/>
              <a:t>games sessions will continue to be delivered by a sports specialist. </a:t>
            </a:r>
          </a:p>
        </p:txBody>
      </p:sp>
      <p:pic>
        <p:nvPicPr>
          <p:cNvPr id="4098" name="Picture 2" descr="https://sp.yimg.com/ib/th?id=JN.G4GbZBbMKoWvg4MVugOuAg&amp;pid=15.1&amp;P=0&amp;w=300&amp;h=3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005064"/>
            <a:ext cx="28575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42437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Art and DT</a:t>
            </a:r>
            <a:endParaRPr lang="en-GB" dirty="0"/>
          </a:p>
        </p:txBody>
      </p:sp>
      <p:sp>
        <p:nvSpPr>
          <p:cNvPr id="3" name="Content Placeholder 2"/>
          <p:cNvSpPr>
            <a:spLocks noGrp="1"/>
          </p:cNvSpPr>
          <p:nvPr>
            <p:ph idx="1"/>
          </p:nvPr>
        </p:nvSpPr>
        <p:spPr/>
        <p:txBody>
          <a:bodyPr/>
          <a:lstStyle/>
          <a:p>
            <a:pPr marL="0" indent="0">
              <a:buNone/>
            </a:pPr>
            <a:r>
              <a:rPr lang="en-GB" dirty="0" smtClean="0"/>
              <a:t>Children </a:t>
            </a:r>
            <a:r>
              <a:rPr lang="en-GB" dirty="0"/>
              <a:t>will be using different art techniques to recreate fire effects. Children will also be making 17th century model houses. </a:t>
            </a:r>
            <a:endParaRPr lang="en-GB" dirty="0" smtClean="0"/>
          </a:p>
          <a:p>
            <a:pPr marL="0" indent="0">
              <a:buNone/>
            </a:pPr>
            <a:r>
              <a:rPr lang="en-GB" dirty="0" smtClean="0"/>
              <a:t>We will also be carrying out some cooking throughout the term.  </a:t>
            </a:r>
          </a:p>
          <a:p>
            <a:pPr marL="0" indent="0">
              <a:buNone/>
            </a:pPr>
            <a:endParaRPr lang="en-GB" dirty="0"/>
          </a:p>
          <a:p>
            <a:pPr marL="0" indent="0" algn="ctr">
              <a:buNone/>
            </a:pPr>
            <a:r>
              <a:rPr lang="en-GB" dirty="0" smtClean="0"/>
              <a:t>Skills in cutting, following instructions, assembling and drafting will be our focus.</a:t>
            </a:r>
            <a:endParaRPr lang="en-GB" dirty="0"/>
          </a:p>
        </p:txBody>
      </p:sp>
    </p:spTree>
    <p:extLst>
      <p:ext uri="{BB962C8B-B14F-4D97-AF65-F5344CB8AC3E}">
        <p14:creationId xmlns:p14="http://schemas.microsoft.com/office/powerpoint/2010/main" val="2042244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a:xfrm>
            <a:off x="457200" y="1124744"/>
            <a:ext cx="8229600" cy="5733256"/>
          </a:xfrm>
        </p:spPr>
        <p:txBody>
          <a:bodyPr>
            <a:normAutofit fontScale="62500" lnSpcReduction="20000"/>
          </a:bodyPr>
          <a:lstStyle/>
          <a:p>
            <a:pPr marL="0" indent="0">
              <a:buNone/>
            </a:pPr>
            <a:r>
              <a:rPr lang="en-GB" sz="3600" dirty="0" smtClean="0"/>
              <a:t>Reading 5 x a week</a:t>
            </a:r>
          </a:p>
          <a:p>
            <a:pPr marL="0" indent="0">
              <a:buNone/>
            </a:pPr>
            <a:r>
              <a:rPr lang="en-GB" dirty="0" smtClean="0"/>
              <a:t>Ask your child to :</a:t>
            </a:r>
          </a:p>
          <a:p>
            <a:r>
              <a:rPr lang="en-GB" dirty="0" smtClean="0"/>
              <a:t>Recap/summarise the story in chronological order</a:t>
            </a:r>
          </a:p>
          <a:p>
            <a:r>
              <a:rPr lang="en-GB" dirty="0" smtClean="0"/>
              <a:t>Match the character to the job that they do in the story</a:t>
            </a:r>
          </a:p>
          <a:p>
            <a:r>
              <a:rPr lang="en-GB" dirty="0" smtClean="0"/>
              <a:t>Features e.g.  Point to the title, caption, subheading  etc.</a:t>
            </a:r>
          </a:p>
          <a:p>
            <a:r>
              <a:rPr lang="en-GB" dirty="0" smtClean="0"/>
              <a:t>Find one word that shows what the weather was like in the story</a:t>
            </a:r>
          </a:p>
          <a:p>
            <a:r>
              <a:rPr lang="en-GB" dirty="0" smtClean="0"/>
              <a:t>Comprehension questions like – what does the hedgehog do in winter?</a:t>
            </a:r>
          </a:p>
          <a:p>
            <a:r>
              <a:rPr lang="en-GB" dirty="0" smtClean="0"/>
              <a:t>Open-ended questions, e.g. ‘Why did Lucy write the letter to her grandmother? Give two reasons</a:t>
            </a:r>
          </a:p>
          <a:p>
            <a:endParaRPr lang="en-GB" dirty="0" smtClean="0"/>
          </a:p>
          <a:p>
            <a:pPr marL="0" indent="0">
              <a:buNone/>
            </a:pPr>
            <a:r>
              <a:rPr lang="en-GB" dirty="0" smtClean="0"/>
              <a:t>Spellings will be coming home in log books (will also be typed up for homework)  </a:t>
            </a:r>
          </a:p>
          <a:p>
            <a:pPr marL="0" indent="0">
              <a:buNone/>
            </a:pPr>
            <a:r>
              <a:rPr lang="en-GB" dirty="0" smtClean="0"/>
              <a:t>Tests will be carried out every Monday. The first test children need to prepare for will be after half term.</a:t>
            </a:r>
          </a:p>
          <a:p>
            <a:endParaRPr lang="en-GB" dirty="0" smtClean="0"/>
          </a:p>
          <a:p>
            <a:pPr marL="0" indent="0">
              <a:buNone/>
            </a:pPr>
            <a:r>
              <a:rPr lang="en-GB" dirty="0" smtClean="0"/>
              <a:t>Written homework out on a Friday and back on a Thursday</a:t>
            </a:r>
          </a:p>
          <a:p>
            <a:pPr lvl="1"/>
            <a:r>
              <a:rPr lang="en-GB" dirty="0" smtClean="0"/>
              <a:t>Expected that all children will complete</a:t>
            </a:r>
          </a:p>
          <a:p>
            <a:pPr lvl="1"/>
            <a:r>
              <a:rPr lang="en-GB" dirty="0" smtClean="0"/>
              <a:t>Completed to a high standard (paper can be supplied if needed)</a:t>
            </a:r>
          </a:p>
          <a:p>
            <a:pPr lvl="1"/>
            <a:r>
              <a:rPr lang="en-GB" dirty="0" smtClean="0"/>
              <a:t>Please use this sheet to communicate with us</a:t>
            </a:r>
            <a:endParaRPr lang="en-GB" dirty="0"/>
          </a:p>
        </p:txBody>
      </p:sp>
    </p:spTree>
    <p:extLst>
      <p:ext uri="{BB962C8B-B14F-4D97-AF65-F5344CB8AC3E}">
        <p14:creationId xmlns:p14="http://schemas.microsoft.com/office/powerpoint/2010/main" val="1106753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128438">
            <a:off x="395536" y="2276872"/>
            <a:ext cx="8229600" cy="1143000"/>
          </a:xfrm>
        </p:spPr>
        <p:txBody>
          <a:bodyPr/>
          <a:lstStyle/>
          <a:p>
            <a:r>
              <a:rPr lang="en-GB" dirty="0" smtClean="0"/>
              <a:t>Coming up throughout the year</a:t>
            </a:r>
            <a:endParaRPr lang="en-GB" dirty="0"/>
          </a:p>
        </p:txBody>
      </p:sp>
    </p:spTree>
    <p:extLst>
      <p:ext uri="{BB962C8B-B14F-4D97-AF65-F5344CB8AC3E}">
        <p14:creationId xmlns:p14="http://schemas.microsoft.com/office/powerpoint/2010/main" val="780686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Wellie Wednesday </a:t>
            </a:r>
            <a:endParaRPr lang="en-GB" dirty="0"/>
          </a:p>
        </p:txBody>
      </p:sp>
      <p:sp>
        <p:nvSpPr>
          <p:cNvPr id="3" name="Content Placeholder 2"/>
          <p:cNvSpPr>
            <a:spLocks noGrp="1"/>
          </p:cNvSpPr>
          <p:nvPr>
            <p:ph idx="1"/>
          </p:nvPr>
        </p:nvSpPr>
        <p:spPr/>
        <p:txBody>
          <a:bodyPr/>
          <a:lstStyle/>
          <a:p>
            <a:pPr marL="0" indent="0">
              <a:buNone/>
            </a:pPr>
            <a:r>
              <a:rPr lang="en-GB" dirty="0" smtClean="0"/>
              <a:t>Wellies left at school.  Please ensure your child wears a coat each day.</a:t>
            </a:r>
            <a:endParaRPr lang="en-GB" dirty="0"/>
          </a:p>
        </p:txBody>
      </p:sp>
      <p:pic>
        <p:nvPicPr>
          <p:cNvPr id="1026" name="Picture 2" descr="C:\Users\angie\AppData\Local\Microsoft\Windows\INetCache\IE\LTNZ5XUW\hesfes-the-welli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3488" y="2996952"/>
            <a:ext cx="4718050" cy="2902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94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Wellie Wednesday </a:t>
            </a:r>
            <a:endParaRPr lang="en-GB" dirty="0"/>
          </a:p>
        </p:txBody>
      </p:sp>
      <p:sp>
        <p:nvSpPr>
          <p:cNvPr id="3" name="Content Placeholder 2"/>
          <p:cNvSpPr>
            <a:spLocks noGrp="1"/>
          </p:cNvSpPr>
          <p:nvPr>
            <p:ph idx="1"/>
          </p:nvPr>
        </p:nvSpPr>
        <p:spPr/>
        <p:txBody>
          <a:bodyPr/>
          <a:lstStyle/>
          <a:p>
            <a:pPr marL="0" indent="0">
              <a:buNone/>
            </a:pPr>
            <a:r>
              <a:rPr lang="en-GB" dirty="0" smtClean="0"/>
              <a:t>Wellies in school everyday (and water proof coats)</a:t>
            </a:r>
          </a:p>
          <a:p>
            <a:pPr marL="0" indent="0">
              <a:buNone/>
            </a:pPr>
            <a:r>
              <a:rPr lang="en-GB" dirty="0" smtClean="0"/>
              <a:t>We will try to get outdoors as much as is possible to fit with and enhance the curriculum.  We wont go out every Wednesday and sometimes we might go out on other days of the week.      </a:t>
            </a:r>
          </a:p>
          <a:p>
            <a:pPr marL="0" indent="0">
              <a:buNone/>
            </a:pPr>
            <a:endParaRPr lang="en-GB" dirty="0" smtClean="0"/>
          </a:p>
          <a:p>
            <a:pPr marL="0" indent="0">
              <a:buNone/>
            </a:pPr>
            <a:endParaRPr lang="en-GB" dirty="0"/>
          </a:p>
        </p:txBody>
      </p:sp>
      <p:pic>
        <p:nvPicPr>
          <p:cNvPr id="1026" name="Picture 2" descr="C:\Users\angie\AppData\Local\Microsoft\Windows\INetCache\IE\LTNZ5XUW\hesfes-the-wellies[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8264" y="260648"/>
            <a:ext cx="1616538" cy="1212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779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Enrichment Activities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759999"/>
              </p:ext>
            </p:extLst>
          </p:nvPr>
        </p:nvGraphicFramePr>
        <p:xfrm>
          <a:off x="498376" y="1237492"/>
          <a:ext cx="7931224" cy="4312920"/>
        </p:xfrm>
        <a:graphic>
          <a:graphicData uri="http://schemas.openxmlformats.org/drawingml/2006/table">
            <a:tbl>
              <a:tblPr firstRow="1" bandRow="1">
                <a:tableStyleId>{5C22544A-7EE6-4342-B048-85BDC9FD1C3A}</a:tableStyleId>
              </a:tblPr>
              <a:tblGrid>
                <a:gridCol w="617240"/>
                <a:gridCol w="2561456"/>
                <a:gridCol w="1759024"/>
                <a:gridCol w="1841376"/>
                <a:gridCol w="1152128"/>
              </a:tblGrid>
              <a:tr h="370840">
                <a:tc>
                  <a:txBody>
                    <a:bodyPr/>
                    <a:lstStyle/>
                    <a:p>
                      <a:r>
                        <a:rPr lang="en-GB" dirty="0" smtClean="0"/>
                        <a:t>Term</a:t>
                      </a:r>
                      <a:endParaRPr lang="en-GB" dirty="0"/>
                    </a:p>
                  </a:txBody>
                  <a:tcPr/>
                </a:tc>
                <a:tc>
                  <a:txBody>
                    <a:bodyPr/>
                    <a:lstStyle/>
                    <a:p>
                      <a:r>
                        <a:rPr lang="en-GB" dirty="0" smtClean="0"/>
                        <a:t>Place </a:t>
                      </a:r>
                      <a:endParaRPr lang="en-GB" dirty="0"/>
                    </a:p>
                  </a:txBody>
                  <a:tcPr/>
                </a:tc>
                <a:tc>
                  <a:txBody>
                    <a:bodyPr/>
                    <a:lstStyle/>
                    <a:p>
                      <a:r>
                        <a:rPr lang="en-GB" dirty="0" smtClean="0"/>
                        <a:t>Curriculum area</a:t>
                      </a:r>
                      <a:endParaRPr lang="en-GB" dirty="0"/>
                    </a:p>
                  </a:txBody>
                  <a:tcPr/>
                </a:tc>
                <a:tc>
                  <a:txBody>
                    <a:bodyPr/>
                    <a:lstStyle/>
                    <a:p>
                      <a:r>
                        <a:rPr lang="en-GB" dirty="0" smtClean="0"/>
                        <a:t>Date </a:t>
                      </a:r>
                      <a:endParaRPr lang="en-GB" dirty="0"/>
                    </a:p>
                  </a:txBody>
                  <a:tcPr/>
                </a:tc>
                <a:tc>
                  <a:txBody>
                    <a:bodyPr/>
                    <a:lstStyle/>
                    <a:p>
                      <a:r>
                        <a:rPr lang="en-GB" dirty="0" smtClean="0"/>
                        <a:t>Estimated </a:t>
                      </a:r>
                    </a:p>
                    <a:p>
                      <a:r>
                        <a:rPr lang="en-GB" dirty="0" smtClean="0"/>
                        <a:t>Cost</a:t>
                      </a:r>
                      <a:endParaRPr lang="en-GB" dirty="0"/>
                    </a:p>
                  </a:txBody>
                  <a:tcPr/>
                </a:tc>
              </a:tr>
              <a:tr h="370840">
                <a:tc>
                  <a:txBody>
                    <a:bodyPr/>
                    <a:lstStyle/>
                    <a:p>
                      <a:r>
                        <a:rPr lang="en-GB" dirty="0" err="1" smtClean="0"/>
                        <a:t>Aut</a:t>
                      </a:r>
                      <a:endParaRPr lang="en-GB" dirty="0"/>
                    </a:p>
                  </a:txBody>
                  <a:tcPr/>
                </a:tc>
                <a:tc>
                  <a:txBody>
                    <a:bodyPr/>
                    <a:lstStyle/>
                    <a:p>
                      <a:r>
                        <a:rPr lang="en-GB" dirty="0" smtClean="0"/>
                        <a:t>In</a:t>
                      </a:r>
                      <a:r>
                        <a:rPr lang="en-GB" baseline="0" dirty="0" smtClean="0"/>
                        <a:t> school Fire of London activity day</a:t>
                      </a:r>
                      <a:endParaRPr lang="en-GB" dirty="0"/>
                    </a:p>
                  </a:txBody>
                  <a:tcPr/>
                </a:tc>
                <a:tc>
                  <a:txBody>
                    <a:bodyPr/>
                    <a:lstStyle/>
                    <a:p>
                      <a:r>
                        <a:rPr lang="en-GB" dirty="0" smtClean="0"/>
                        <a:t>History</a:t>
                      </a:r>
                      <a:endParaRPr lang="en-GB" dirty="0"/>
                    </a:p>
                  </a:txBody>
                  <a:tcPr/>
                </a:tc>
                <a:tc>
                  <a:txBody>
                    <a:bodyPr/>
                    <a:lstStyle/>
                    <a:p>
                      <a:r>
                        <a:rPr lang="en-GB" dirty="0" smtClean="0"/>
                        <a:t>1</a:t>
                      </a:r>
                      <a:r>
                        <a:rPr lang="en-GB" baseline="30000" dirty="0" smtClean="0"/>
                        <a:t>st</a:t>
                      </a:r>
                      <a:r>
                        <a:rPr lang="en-GB" dirty="0" smtClean="0"/>
                        <a:t> November</a:t>
                      </a:r>
                      <a:r>
                        <a:rPr lang="en-GB" baseline="0" dirty="0" smtClean="0"/>
                        <a:t> 2017</a:t>
                      </a:r>
                      <a:endParaRPr lang="en-GB" dirty="0"/>
                    </a:p>
                  </a:txBody>
                  <a:tcPr/>
                </a:tc>
                <a:tc>
                  <a:txBody>
                    <a:bodyPr/>
                    <a:lstStyle/>
                    <a:p>
                      <a:r>
                        <a:rPr lang="en-GB" dirty="0" smtClean="0"/>
                        <a:t>£8</a:t>
                      </a:r>
                      <a:endParaRPr lang="en-GB" dirty="0"/>
                    </a:p>
                  </a:txBody>
                  <a:tcPr/>
                </a:tc>
              </a:tr>
              <a:tr h="370840">
                <a:tc>
                  <a:txBody>
                    <a:bodyPr/>
                    <a:lstStyle/>
                    <a:p>
                      <a:r>
                        <a:rPr lang="en-GB" dirty="0" err="1" smtClean="0"/>
                        <a:t>Aut</a:t>
                      </a:r>
                      <a:endParaRPr lang="en-GB" dirty="0"/>
                    </a:p>
                  </a:txBody>
                  <a:tcPr/>
                </a:tc>
                <a:tc>
                  <a:txBody>
                    <a:bodyPr/>
                    <a:lstStyle/>
                    <a:p>
                      <a:r>
                        <a:rPr lang="en-GB" dirty="0" smtClean="0"/>
                        <a:t>Synagogue</a:t>
                      </a:r>
                      <a:r>
                        <a:rPr lang="en-GB" baseline="0" dirty="0" smtClean="0"/>
                        <a:t> </a:t>
                      </a:r>
                      <a:endParaRPr lang="en-GB" dirty="0"/>
                    </a:p>
                  </a:txBody>
                  <a:tcPr/>
                </a:tc>
                <a:tc>
                  <a:txBody>
                    <a:bodyPr/>
                    <a:lstStyle/>
                    <a:p>
                      <a:r>
                        <a:rPr lang="en-GB" dirty="0" smtClean="0"/>
                        <a:t>RE</a:t>
                      </a:r>
                      <a:endParaRPr lang="en-GB" dirty="0"/>
                    </a:p>
                  </a:txBody>
                  <a:tcPr/>
                </a:tc>
                <a:tc>
                  <a:txBody>
                    <a:bodyPr/>
                    <a:lstStyle/>
                    <a:p>
                      <a:r>
                        <a:rPr lang="en-GB" dirty="0" smtClean="0"/>
                        <a:t>Autumn term</a:t>
                      </a:r>
                      <a:endParaRPr lang="en-GB" dirty="0"/>
                    </a:p>
                  </a:txBody>
                  <a:tcPr/>
                </a:tc>
                <a:tc>
                  <a:txBody>
                    <a:bodyPr/>
                    <a:lstStyle/>
                    <a:p>
                      <a:r>
                        <a:rPr lang="en-GB" dirty="0" smtClean="0"/>
                        <a:t>£xx</a:t>
                      </a:r>
                      <a:endParaRPr lang="en-GB" dirty="0"/>
                    </a:p>
                  </a:txBody>
                  <a:tcPr/>
                </a:tc>
              </a:tr>
              <a:tr h="370840">
                <a:tc>
                  <a:txBody>
                    <a:bodyPr/>
                    <a:lstStyle/>
                    <a:p>
                      <a:r>
                        <a:rPr lang="en-GB" dirty="0" err="1" smtClean="0"/>
                        <a:t>Spr</a:t>
                      </a:r>
                      <a:endParaRPr lang="en-GB" dirty="0"/>
                    </a:p>
                  </a:txBody>
                  <a:tcPr/>
                </a:tc>
                <a:tc>
                  <a:txBody>
                    <a:bodyPr/>
                    <a:lstStyle/>
                    <a:p>
                      <a:r>
                        <a:rPr lang="en-GB" dirty="0" err="1" smtClean="0"/>
                        <a:t>MountFitchet</a:t>
                      </a:r>
                      <a:r>
                        <a:rPr lang="en-GB" baseline="0" dirty="0" smtClean="0"/>
                        <a:t>  Castle</a:t>
                      </a:r>
                      <a:endParaRPr lang="en-GB" dirty="0"/>
                    </a:p>
                  </a:txBody>
                  <a:tcPr/>
                </a:tc>
                <a:tc>
                  <a:txBody>
                    <a:bodyPr/>
                    <a:lstStyle/>
                    <a:p>
                      <a:r>
                        <a:rPr lang="en-GB" dirty="0" smtClean="0"/>
                        <a:t>History </a:t>
                      </a:r>
                      <a:endParaRPr lang="en-GB" dirty="0"/>
                    </a:p>
                  </a:txBody>
                  <a:tcPr/>
                </a:tc>
                <a:tc>
                  <a:txBody>
                    <a:bodyPr/>
                    <a:lstStyle/>
                    <a:p>
                      <a:r>
                        <a:rPr lang="en-GB" dirty="0" smtClean="0"/>
                        <a:t>14</a:t>
                      </a:r>
                      <a:r>
                        <a:rPr lang="en-GB" baseline="30000" dirty="0" smtClean="0"/>
                        <a:t>th</a:t>
                      </a:r>
                      <a:r>
                        <a:rPr lang="en-GB" baseline="0" dirty="0" smtClean="0"/>
                        <a:t> </a:t>
                      </a:r>
                      <a:r>
                        <a:rPr lang="en-GB" dirty="0" smtClean="0"/>
                        <a:t>March 2018</a:t>
                      </a:r>
                      <a:endParaRPr lang="en-GB" dirty="0"/>
                    </a:p>
                  </a:txBody>
                  <a:tcPr/>
                </a:tc>
                <a:tc>
                  <a:txBody>
                    <a:bodyPr/>
                    <a:lstStyle/>
                    <a:p>
                      <a:r>
                        <a:rPr lang="en-GB" dirty="0" smtClean="0"/>
                        <a:t>£25</a:t>
                      </a:r>
                      <a:endParaRPr lang="en-GB" dirty="0"/>
                    </a:p>
                  </a:txBody>
                  <a:tcPr/>
                </a:tc>
              </a:tr>
              <a:tr h="370840">
                <a:tc>
                  <a:txBody>
                    <a:bodyPr/>
                    <a:lstStyle/>
                    <a:p>
                      <a:r>
                        <a:rPr lang="en-GB" dirty="0" err="1" smtClean="0"/>
                        <a:t>Spr</a:t>
                      </a:r>
                      <a:endParaRPr lang="en-GB" dirty="0"/>
                    </a:p>
                  </a:txBody>
                  <a:tcPr/>
                </a:tc>
                <a:tc>
                  <a:txBody>
                    <a:bodyPr/>
                    <a:lstStyle/>
                    <a:p>
                      <a:r>
                        <a:rPr lang="en-GB" dirty="0" smtClean="0"/>
                        <a:t>Restore</a:t>
                      </a:r>
                      <a:r>
                        <a:rPr lang="en-GB" baseline="0" dirty="0" smtClean="0"/>
                        <a:t> Hope, Latimer Park,  Trout release </a:t>
                      </a:r>
                      <a:endParaRPr lang="en-GB" dirty="0"/>
                    </a:p>
                  </a:txBody>
                  <a:tcPr/>
                </a:tc>
                <a:tc>
                  <a:txBody>
                    <a:bodyPr/>
                    <a:lstStyle/>
                    <a:p>
                      <a:r>
                        <a:rPr lang="en-GB" baseline="0" dirty="0" smtClean="0"/>
                        <a:t>Science</a:t>
                      </a:r>
                      <a:endParaRPr lang="en-GB" dirty="0"/>
                    </a:p>
                  </a:txBody>
                  <a:tcPr/>
                </a:tc>
                <a:tc>
                  <a:txBody>
                    <a:bodyPr/>
                    <a:lstStyle/>
                    <a:p>
                      <a:r>
                        <a:rPr lang="en-GB" dirty="0" smtClean="0"/>
                        <a:t>w/c  26</a:t>
                      </a:r>
                      <a:r>
                        <a:rPr lang="en-GB" baseline="30000" dirty="0" smtClean="0"/>
                        <a:t>th</a:t>
                      </a:r>
                      <a:r>
                        <a:rPr lang="en-GB" dirty="0" smtClean="0"/>
                        <a:t> March</a:t>
                      </a:r>
                      <a:r>
                        <a:rPr lang="en-GB" baseline="0" dirty="0" smtClean="0"/>
                        <a:t> 2018</a:t>
                      </a:r>
                      <a:endParaRPr lang="en-GB" dirty="0"/>
                    </a:p>
                  </a:txBody>
                  <a:tcPr/>
                </a:tc>
                <a:tc>
                  <a:txBody>
                    <a:bodyPr/>
                    <a:lstStyle/>
                    <a:p>
                      <a:r>
                        <a:rPr lang="en-GB" dirty="0" smtClean="0"/>
                        <a:t>£5-10</a:t>
                      </a:r>
                      <a:endParaRPr lang="en-GB" dirty="0"/>
                    </a:p>
                  </a:txBody>
                  <a:tcPr/>
                </a:tc>
              </a:tr>
              <a:tr h="370840">
                <a:tc>
                  <a:txBody>
                    <a:bodyPr/>
                    <a:lstStyle/>
                    <a:p>
                      <a:r>
                        <a:rPr lang="en-GB" dirty="0" smtClean="0"/>
                        <a:t>Sum</a:t>
                      </a:r>
                      <a:endParaRPr lang="en-GB" dirty="0"/>
                    </a:p>
                  </a:txBody>
                  <a:tcPr/>
                </a:tc>
                <a:tc>
                  <a:txBody>
                    <a:bodyPr/>
                    <a:lstStyle/>
                    <a:p>
                      <a:r>
                        <a:rPr lang="en-GB" dirty="0" smtClean="0"/>
                        <a:t>Dr Challoner’s dance festival</a:t>
                      </a:r>
                      <a:endParaRPr lang="en-GB" dirty="0"/>
                    </a:p>
                  </a:txBody>
                  <a:tcPr/>
                </a:tc>
                <a:tc>
                  <a:txBody>
                    <a:bodyPr/>
                    <a:lstStyle/>
                    <a:p>
                      <a:r>
                        <a:rPr lang="en-GB" dirty="0" smtClean="0"/>
                        <a:t>PE</a:t>
                      </a:r>
                      <a:endParaRPr lang="en-GB" dirty="0"/>
                    </a:p>
                  </a:txBody>
                  <a:tcPr/>
                </a:tc>
                <a:tc>
                  <a:txBody>
                    <a:bodyPr/>
                    <a:lstStyle/>
                    <a:p>
                      <a:r>
                        <a:rPr lang="en-GB" dirty="0" smtClean="0"/>
                        <a:t>24</a:t>
                      </a:r>
                      <a:r>
                        <a:rPr lang="en-GB" baseline="30000" dirty="0" smtClean="0"/>
                        <a:t>th</a:t>
                      </a:r>
                      <a:r>
                        <a:rPr lang="en-GB" dirty="0" smtClean="0"/>
                        <a:t> April </a:t>
                      </a:r>
                      <a:r>
                        <a:rPr lang="en-GB" baseline="0" dirty="0" smtClean="0"/>
                        <a:t>2018</a:t>
                      </a:r>
                      <a:endParaRPr lang="en-GB" dirty="0"/>
                    </a:p>
                  </a:txBody>
                  <a:tcPr/>
                </a:tc>
                <a:tc>
                  <a:txBody>
                    <a:bodyPr/>
                    <a:lstStyle/>
                    <a:p>
                      <a:r>
                        <a:rPr lang="en-GB" dirty="0" smtClean="0"/>
                        <a:t>£5-10</a:t>
                      </a:r>
                    </a:p>
                  </a:txBody>
                  <a:tcPr/>
                </a:tc>
              </a:tr>
              <a:tr h="370840">
                <a:tc>
                  <a:txBody>
                    <a:bodyPr/>
                    <a:lstStyle/>
                    <a:p>
                      <a:r>
                        <a:rPr lang="en-GB" dirty="0" smtClean="0"/>
                        <a:t>Sum </a:t>
                      </a:r>
                      <a:endParaRPr lang="en-GB" dirty="0"/>
                    </a:p>
                  </a:txBody>
                  <a:tcPr/>
                </a:tc>
                <a:tc>
                  <a:txBody>
                    <a:bodyPr/>
                    <a:lstStyle/>
                    <a:p>
                      <a:r>
                        <a:rPr lang="en-GB" dirty="0" smtClean="0"/>
                        <a:t>Tring Tesco Farm</a:t>
                      </a:r>
                      <a:r>
                        <a:rPr lang="en-GB" baseline="0" dirty="0" smtClean="0"/>
                        <a:t> to Fork</a:t>
                      </a:r>
                      <a:endParaRPr lang="en-GB" dirty="0"/>
                    </a:p>
                  </a:txBody>
                  <a:tcPr/>
                </a:tc>
                <a:tc>
                  <a:txBody>
                    <a:bodyPr/>
                    <a:lstStyle/>
                    <a:p>
                      <a:r>
                        <a:rPr lang="en-GB" dirty="0" smtClean="0"/>
                        <a:t>PSHE and Science</a:t>
                      </a:r>
                      <a:endParaRPr lang="en-GB" dirty="0"/>
                    </a:p>
                  </a:txBody>
                  <a:tcPr/>
                </a:tc>
                <a:tc>
                  <a:txBody>
                    <a:bodyPr/>
                    <a:lstStyle/>
                    <a:p>
                      <a:r>
                        <a:rPr lang="en-GB" dirty="0" smtClean="0"/>
                        <a:t>20</a:t>
                      </a:r>
                      <a:r>
                        <a:rPr lang="en-GB" baseline="30000" dirty="0" smtClean="0"/>
                        <a:t>th</a:t>
                      </a:r>
                      <a:r>
                        <a:rPr lang="en-GB" dirty="0" smtClean="0"/>
                        <a:t> June 2018 (tbc)</a:t>
                      </a:r>
                      <a:endParaRPr lang="en-GB" dirty="0"/>
                    </a:p>
                  </a:txBody>
                  <a:tcPr/>
                </a:tc>
                <a:tc>
                  <a:txBody>
                    <a:bodyPr/>
                    <a:lstStyle/>
                    <a:p>
                      <a:r>
                        <a:rPr lang="en-GB" dirty="0" smtClean="0"/>
                        <a:t>£5-10</a:t>
                      </a:r>
                      <a:endParaRPr lang="en-GB" dirty="0"/>
                    </a:p>
                  </a:txBody>
                  <a:tcPr/>
                </a:tc>
              </a:tr>
              <a:tr h="370840">
                <a:tc>
                  <a:txBody>
                    <a:bodyPr/>
                    <a:lstStyle/>
                    <a:p>
                      <a:r>
                        <a:rPr lang="en-GB" dirty="0" smtClean="0"/>
                        <a:t>Sum</a:t>
                      </a:r>
                      <a:endParaRPr lang="en-GB" dirty="0"/>
                    </a:p>
                  </a:txBody>
                  <a:tcPr/>
                </a:tc>
                <a:tc>
                  <a:txBody>
                    <a:bodyPr/>
                    <a:lstStyle/>
                    <a:p>
                      <a:r>
                        <a:rPr lang="en-GB" dirty="0" smtClean="0"/>
                        <a:t>CHA Y2 games</a:t>
                      </a:r>
                      <a:endParaRPr lang="en-GB" dirty="0"/>
                    </a:p>
                  </a:txBody>
                  <a:tcPr/>
                </a:tc>
                <a:tc>
                  <a:txBody>
                    <a:bodyPr/>
                    <a:lstStyle/>
                    <a:p>
                      <a:r>
                        <a:rPr lang="en-GB" dirty="0" smtClean="0"/>
                        <a:t>PE</a:t>
                      </a:r>
                      <a:endParaRPr lang="en-GB" dirty="0"/>
                    </a:p>
                  </a:txBody>
                  <a:tcPr/>
                </a:tc>
                <a:tc>
                  <a:txBody>
                    <a:bodyPr/>
                    <a:lstStyle/>
                    <a:p>
                      <a:r>
                        <a:rPr lang="en-GB" dirty="0" smtClean="0"/>
                        <a:t>7</a:t>
                      </a:r>
                      <a:r>
                        <a:rPr lang="en-GB" baseline="30000" dirty="0" smtClean="0"/>
                        <a:t>th</a:t>
                      </a:r>
                      <a:r>
                        <a:rPr lang="en-GB" baseline="0" dirty="0" smtClean="0"/>
                        <a:t> June  2018</a:t>
                      </a:r>
                      <a:endParaRPr lang="en-GB" dirty="0"/>
                    </a:p>
                  </a:txBody>
                  <a:tcPr/>
                </a:tc>
                <a:tc>
                  <a:txBody>
                    <a:bodyPr/>
                    <a:lstStyle/>
                    <a:p>
                      <a:r>
                        <a:rPr lang="en-GB" dirty="0" smtClean="0"/>
                        <a:t>£5-10</a:t>
                      </a:r>
                      <a:endParaRPr lang="en-GB" dirty="0"/>
                    </a:p>
                  </a:txBody>
                  <a:tcPr/>
                </a:tc>
              </a:tr>
            </a:tbl>
          </a:graphicData>
        </a:graphic>
      </p:graphicFrame>
      <p:sp>
        <p:nvSpPr>
          <p:cNvPr id="3" name="TextBox 2"/>
          <p:cNvSpPr txBox="1"/>
          <p:nvPr/>
        </p:nvSpPr>
        <p:spPr>
          <a:xfrm>
            <a:off x="395536" y="5555492"/>
            <a:ext cx="8352928" cy="646331"/>
          </a:xfrm>
          <a:prstGeom prst="rect">
            <a:avLst/>
          </a:prstGeom>
          <a:noFill/>
        </p:spPr>
        <p:txBody>
          <a:bodyPr wrap="square" rtlCol="0">
            <a:spAutoFit/>
          </a:bodyPr>
          <a:lstStyle/>
          <a:p>
            <a:r>
              <a:rPr lang="en-GB" dirty="0" smtClean="0"/>
              <a:t>Volunteers will be needed for some of these trips and we will request this when we send out individual letters detailing  each trip. </a:t>
            </a:r>
            <a:endParaRPr lang="en-GB" dirty="0"/>
          </a:p>
        </p:txBody>
      </p:sp>
    </p:spTree>
    <p:extLst>
      <p:ext uri="{BB962C8B-B14F-4D97-AF65-F5344CB8AC3E}">
        <p14:creationId xmlns:p14="http://schemas.microsoft.com/office/powerpoint/2010/main" val="30384766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Standard </a:t>
            </a:r>
            <a:r>
              <a:rPr lang="en-GB" dirty="0"/>
              <a:t>A</a:t>
            </a:r>
            <a:r>
              <a:rPr lang="en-GB" dirty="0" smtClean="0"/>
              <a:t>ttainment </a:t>
            </a:r>
            <a:r>
              <a:rPr lang="en-GB" dirty="0"/>
              <a:t>T</a:t>
            </a:r>
            <a:r>
              <a:rPr lang="en-GB" dirty="0" smtClean="0"/>
              <a:t>ests (SATS)</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READING</a:t>
            </a:r>
          </a:p>
          <a:p>
            <a:r>
              <a:rPr lang="en-GB" dirty="0"/>
              <a:t>The new reading test for Year 2 pupils will involve two separate papers:</a:t>
            </a:r>
          </a:p>
          <a:p>
            <a:r>
              <a:rPr lang="en-GB" dirty="0"/>
              <a:t>Paper 1 consists of a selection of texts totalling 400 to 700 words, with questions interspersed</a:t>
            </a:r>
          </a:p>
          <a:p>
            <a:r>
              <a:rPr lang="en-GB" dirty="0"/>
              <a:t>Paper 2 comprises a reading booklet of a selection of passages totalling 800 to 1100 words. Children will write their answers in a separate booklet</a:t>
            </a:r>
          </a:p>
          <a:p>
            <a:r>
              <a:rPr lang="en-GB" b="1" dirty="0" smtClean="0"/>
              <a:t>The </a:t>
            </a:r>
            <a:r>
              <a:rPr lang="en-GB" b="1" dirty="0"/>
              <a:t>texts in the reading papers will cover a range of fiction, non-fiction and poetry</a:t>
            </a:r>
            <a:r>
              <a:rPr lang="en-GB" dirty="0"/>
              <a:t>, and will get progressively more difficult towards the end of the test. </a:t>
            </a:r>
          </a:p>
          <a:p>
            <a:r>
              <a:rPr lang="en-GB" dirty="0"/>
              <a:t>There will be a variety of question </a:t>
            </a:r>
            <a:r>
              <a:rPr lang="en-GB" dirty="0" smtClean="0"/>
              <a:t>types</a:t>
            </a:r>
            <a:r>
              <a:rPr lang="en-GB" dirty="0"/>
              <a:t>.</a:t>
            </a:r>
          </a:p>
        </p:txBody>
      </p:sp>
    </p:spTree>
    <p:extLst>
      <p:ext uri="{BB962C8B-B14F-4D97-AF65-F5344CB8AC3E}">
        <p14:creationId xmlns:p14="http://schemas.microsoft.com/office/powerpoint/2010/main" val="2744594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 for Little Peppers </a:t>
            </a:r>
            <a:endParaRPr lang="en-GB" dirty="0"/>
          </a:p>
        </p:txBody>
      </p:sp>
      <p:sp>
        <p:nvSpPr>
          <p:cNvPr id="3" name="Content Placeholder 2"/>
          <p:cNvSpPr>
            <a:spLocks noGrp="1"/>
          </p:cNvSpPr>
          <p:nvPr>
            <p:ph idx="1"/>
          </p:nvPr>
        </p:nvSpPr>
        <p:spPr/>
        <p:txBody>
          <a:bodyPr/>
          <a:lstStyle/>
          <a:p>
            <a:pPr marL="0" indent="0">
              <a:buNone/>
            </a:pPr>
            <a:r>
              <a:rPr lang="en-GB" dirty="0" smtClean="0"/>
              <a:t>Mrs Hughes: Monday, Tuesday and Wednesday am </a:t>
            </a:r>
          </a:p>
          <a:p>
            <a:pPr marL="0" indent="0">
              <a:buNone/>
            </a:pPr>
            <a:endParaRPr lang="en-GB" dirty="0" smtClean="0"/>
          </a:p>
          <a:p>
            <a:pPr marL="0" indent="0">
              <a:buNone/>
            </a:pPr>
            <a:r>
              <a:rPr lang="en-GB" dirty="0" smtClean="0"/>
              <a:t>Mrs White: Wednesday pm, Thursday and Friday</a:t>
            </a:r>
          </a:p>
          <a:p>
            <a:pPr marL="0" indent="0">
              <a:buNone/>
            </a:pPr>
            <a:endParaRPr lang="en-GB" dirty="0"/>
          </a:p>
          <a:p>
            <a:pPr marL="0" indent="0">
              <a:buNone/>
            </a:pPr>
            <a:r>
              <a:rPr lang="en-GB" dirty="0" smtClean="0"/>
              <a:t>Miss Moore: Monday – Friday </a:t>
            </a:r>
            <a:endParaRPr lang="en-GB" dirty="0"/>
          </a:p>
        </p:txBody>
      </p:sp>
    </p:spTree>
    <p:extLst>
      <p:ext uri="{BB962C8B-B14F-4D97-AF65-F5344CB8AC3E}">
        <p14:creationId xmlns:p14="http://schemas.microsoft.com/office/powerpoint/2010/main" val="3126012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Standard </a:t>
            </a:r>
            <a:r>
              <a:rPr lang="en-GB" dirty="0"/>
              <a:t>A</a:t>
            </a:r>
            <a:r>
              <a:rPr lang="en-GB" dirty="0" smtClean="0"/>
              <a:t>ttainment </a:t>
            </a:r>
            <a:r>
              <a:rPr lang="en-GB" dirty="0"/>
              <a:t>T</a:t>
            </a:r>
            <a:r>
              <a:rPr lang="en-GB" dirty="0" smtClean="0"/>
              <a:t>ests (SATS)</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SPELLING, PUNCTAUATION AND GRAMMAR</a:t>
            </a:r>
          </a:p>
          <a:p>
            <a:pPr marL="0" indent="0">
              <a:buNone/>
            </a:pPr>
            <a:endParaRPr lang="en-GB" dirty="0"/>
          </a:p>
          <a:p>
            <a:r>
              <a:rPr lang="en-GB" dirty="0"/>
              <a:t>Paper 1: a grammar and punctuation written task, taking approximately 20 minutes, and worth 15 marks. Children will be provided with a prompt and stimulus for a short piece of writing, with a clear text type, audience and purpose. Handwriting will be worth four per cent of the marks.</a:t>
            </a:r>
          </a:p>
          <a:p>
            <a:r>
              <a:rPr lang="en-GB" dirty="0"/>
              <a:t>Paper 2: a grammar, punctuation and vocabulary test, in two sections of around 10 minutes each (with a break between, if necessary), worth 20 marks. This will involve a mixture of selecting the right answers e.g. through multiple choice, and writing short answers.</a:t>
            </a:r>
          </a:p>
          <a:p>
            <a:r>
              <a:rPr lang="en-GB" dirty="0"/>
              <a:t>Paper 3: a 20-word spelling test taking approximately 15 minutes and worth 10 marks.</a:t>
            </a:r>
          </a:p>
        </p:txBody>
      </p:sp>
    </p:spTree>
    <p:extLst>
      <p:ext uri="{BB962C8B-B14F-4D97-AF65-F5344CB8AC3E}">
        <p14:creationId xmlns:p14="http://schemas.microsoft.com/office/powerpoint/2010/main" val="12406660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Standard </a:t>
            </a:r>
            <a:r>
              <a:rPr lang="en-GB" dirty="0"/>
              <a:t>A</a:t>
            </a:r>
            <a:r>
              <a:rPr lang="en-GB" dirty="0" smtClean="0"/>
              <a:t>ttainment </a:t>
            </a:r>
            <a:r>
              <a:rPr lang="en-GB" dirty="0"/>
              <a:t>T</a:t>
            </a:r>
            <a:r>
              <a:rPr lang="en-GB" dirty="0" smtClean="0"/>
              <a:t>ests (SATS)</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MATHS </a:t>
            </a:r>
          </a:p>
          <a:p>
            <a:pPr marL="0" indent="0">
              <a:buNone/>
            </a:pPr>
            <a:r>
              <a:rPr lang="en-GB" dirty="0"/>
              <a:t>The new Key Stage 1 maths test will comprise two papers:</a:t>
            </a:r>
          </a:p>
          <a:p>
            <a:r>
              <a:rPr lang="en-GB" dirty="0"/>
              <a:t>Paper 1: arithmetic, worth 25 marks and taking around 15 minutes.</a:t>
            </a:r>
          </a:p>
          <a:p>
            <a:r>
              <a:rPr lang="en-GB" dirty="0"/>
              <a:t>Paper 2: mathematical fluency, problem-solving and reasoning, worth 35 marks and taking 35 minutes, with a break if necessary. There will be a variety of question types: multiple choice, matching, true/false, constrained (e.g. completing a chart or table; drawing a shape) and less constrained (e.g. where children have to show or explain their method).</a:t>
            </a:r>
          </a:p>
        </p:txBody>
      </p:sp>
    </p:spTree>
    <p:extLst>
      <p:ext uri="{BB962C8B-B14F-4D97-AF65-F5344CB8AC3E}">
        <p14:creationId xmlns:p14="http://schemas.microsoft.com/office/powerpoint/2010/main" val="2405690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sz="8000" dirty="0" smtClean="0"/>
              <a:t>ANY QUESTIONS?</a:t>
            </a:r>
            <a:endParaRPr lang="en-GB" sz="8000" dirty="0"/>
          </a:p>
        </p:txBody>
      </p:sp>
    </p:spTree>
    <p:extLst>
      <p:ext uri="{BB962C8B-B14F-4D97-AF65-F5344CB8AC3E}">
        <p14:creationId xmlns:p14="http://schemas.microsoft.com/office/powerpoint/2010/main" val="4240178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ngie\AppData\Local\Microsoft\Windows\INetCache\IE\5KIWCUVS\fire[1].png"/>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37000"/>
                    </a14:imgEffect>
                    <a14:imgEffect>
                      <a14:saturation sat="85000"/>
                    </a14:imgEffect>
                    <a14:imgEffect>
                      <a14:brightnessContrast bright="-28000"/>
                    </a14:imgEffect>
                  </a14:imgLayer>
                </a14:imgProps>
              </a:ext>
              <a:ext uri="{28A0092B-C50C-407E-A947-70E740481C1C}">
                <a14:useLocalDpi xmlns:a14="http://schemas.microsoft.com/office/drawing/2010/main" val="0"/>
              </a:ext>
            </a:extLst>
          </a:blip>
          <a:srcRect/>
          <a:stretch>
            <a:fillRect/>
          </a:stretch>
        </p:blipFill>
        <p:spPr bwMode="auto">
          <a:xfrm>
            <a:off x="304800" y="-2969"/>
            <a:ext cx="8515671" cy="6867476"/>
          </a:xfrm>
          <a:prstGeom prst="rect">
            <a:avLst/>
          </a:prstGeom>
          <a:noFill/>
          <a:effectLst>
            <a:outerShdw blurRad="50800" dist="50800" dir="5400000" algn="ctr" rotWithShape="0">
              <a:srgbClr val="000000">
                <a:alpha val="11000"/>
              </a:srgbClr>
            </a:out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b="1" dirty="0" smtClean="0">
                <a:solidFill>
                  <a:schemeClr val="bg1"/>
                </a:solidFill>
              </a:rPr>
              <a:t>Our Topic</a:t>
            </a:r>
            <a:endParaRPr lang="en-GB" b="1" dirty="0">
              <a:solidFill>
                <a:schemeClr val="bg1"/>
              </a:solidFill>
            </a:endParaRPr>
          </a:p>
        </p:txBody>
      </p:sp>
      <p:sp>
        <p:nvSpPr>
          <p:cNvPr id="3" name="Content Placeholder 2"/>
          <p:cNvSpPr>
            <a:spLocks noGrp="1"/>
          </p:cNvSpPr>
          <p:nvPr>
            <p:ph idx="1"/>
          </p:nvPr>
        </p:nvSpPr>
        <p:spPr/>
        <p:txBody>
          <a:bodyPr>
            <a:normAutofit/>
          </a:bodyPr>
          <a:lstStyle/>
          <a:p>
            <a:r>
              <a:rPr lang="en-GB" dirty="0">
                <a:solidFill>
                  <a:schemeClr val="bg1"/>
                </a:solidFill>
              </a:rPr>
              <a:t>Our first topic in Year 2 will be </a:t>
            </a:r>
            <a:r>
              <a:rPr lang="en-GB" dirty="0" smtClean="0">
                <a:solidFill>
                  <a:schemeClr val="bg1"/>
                </a:solidFill>
              </a:rPr>
              <a:t>the Fire of London.  </a:t>
            </a:r>
            <a:r>
              <a:rPr lang="en-GB" dirty="0">
                <a:solidFill>
                  <a:schemeClr val="bg1"/>
                </a:solidFill>
              </a:rPr>
              <a:t>Although primarily a history topic, with foci on The Great Fire of London and The Gun Powder plot, we will look at new and old ways of dealing with fire and how London has changed as a result.  </a:t>
            </a:r>
            <a:endParaRPr lang="en-GB" dirty="0" smtClean="0">
              <a:solidFill>
                <a:schemeClr val="bg1"/>
              </a:solidFill>
            </a:endParaRPr>
          </a:p>
          <a:p>
            <a:r>
              <a:rPr lang="en-GB" dirty="0" smtClean="0">
                <a:solidFill>
                  <a:srgbClr val="FF0000"/>
                </a:solidFill>
              </a:rPr>
              <a:t>Fire of London Day – baking bread, felt picture making, quill writing </a:t>
            </a:r>
            <a:r>
              <a:rPr lang="en-GB" dirty="0" err="1" smtClean="0">
                <a:solidFill>
                  <a:srgbClr val="FF0000"/>
                </a:solidFill>
              </a:rPr>
              <a:t>etc</a:t>
            </a:r>
            <a:r>
              <a:rPr lang="en-GB" dirty="0" smtClean="0">
                <a:solidFill>
                  <a:srgbClr val="FF0000"/>
                </a:solidFill>
              </a:rPr>
              <a:t> </a:t>
            </a:r>
          </a:p>
        </p:txBody>
      </p:sp>
      <p:sp>
        <p:nvSpPr>
          <p:cNvPr id="4" name="AutoShape 2" descr="Image result for tower of london"/>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637975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English </a:t>
            </a:r>
            <a:endParaRPr lang="en-GB" dirty="0"/>
          </a:p>
        </p:txBody>
      </p:sp>
      <p:sp>
        <p:nvSpPr>
          <p:cNvPr id="3" name="Content Placeholder 2"/>
          <p:cNvSpPr>
            <a:spLocks noGrp="1"/>
          </p:cNvSpPr>
          <p:nvPr>
            <p:ph idx="1"/>
          </p:nvPr>
        </p:nvSpPr>
        <p:spPr/>
        <p:txBody>
          <a:bodyPr>
            <a:normAutofit fontScale="85000" lnSpcReduction="20000"/>
          </a:bodyPr>
          <a:lstStyle/>
          <a:p>
            <a:r>
              <a:rPr lang="en-GB" b="1" dirty="0" smtClean="0"/>
              <a:t>Reading:</a:t>
            </a:r>
          </a:p>
          <a:p>
            <a:pPr marL="0" indent="0">
              <a:buNone/>
            </a:pPr>
            <a:r>
              <a:rPr lang="en-GB" sz="2600" dirty="0" smtClean="0"/>
              <a:t>1. Individual reading books home every day.  Reading record books completed at home and school. Children must read </a:t>
            </a:r>
            <a:r>
              <a:rPr lang="en-GB" sz="2600" b="1" dirty="0" smtClean="0"/>
              <a:t>5 times or more</a:t>
            </a:r>
            <a:r>
              <a:rPr lang="en-GB" sz="2600" dirty="0" smtClean="0"/>
              <a:t> each week</a:t>
            </a:r>
            <a:r>
              <a:rPr lang="en-GB" sz="2600" dirty="0"/>
              <a:t>. </a:t>
            </a:r>
            <a:r>
              <a:rPr lang="en-GB" sz="2600" i="1" dirty="0"/>
              <a:t>Reading club will continue this year.  </a:t>
            </a:r>
          </a:p>
          <a:p>
            <a:pPr marL="0" indent="0">
              <a:buNone/>
            </a:pPr>
            <a:r>
              <a:rPr lang="en-GB" sz="2600" dirty="0" smtClean="0"/>
              <a:t>2. Guided reading in groups.</a:t>
            </a:r>
          </a:p>
          <a:p>
            <a:pPr marL="0" indent="0">
              <a:buNone/>
            </a:pPr>
            <a:endParaRPr lang="en-GB" sz="2600" dirty="0" smtClean="0"/>
          </a:p>
          <a:p>
            <a:pPr marL="0" indent="0">
              <a:buNone/>
            </a:pPr>
            <a:r>
              <a:rPr lang="en-GB" sz="2600" i="1" dirty="0" smtClean="0"/>
              <a:t>Don’t forget story start everyday at 8:00 (£4)</a:t>
            </a:r>
          </a:p>
          <a:p>
            <a:pPr marL="0" indent="0">
              <a:buNone/>
            </a:pPr>
            <a:endParaRPr lang="en-GB" sz="2600" i="1" dirty="0" smtClean="0"/>
          </a:p>
          <a:p>
            <a:r>
              <a:rPr lang="en-GB" b="1" dirty="0" smtClean="0"/>
              <a:t>Writing</a:t>
            </a:r>
          </a:p>
          <a:p>
            <a:pPr marL="0" indent="0">
              <a:buNone/>
            </a:pPr>
            <a:r>
              <a:rPr lang="en-GB" sz="2600" dirty="0"/>
              <a:t>We will draw from events that took place in historical London as stimuli for our writing this term, such as: Instruction writing when we make </a:t>
            </a:r>
            <a:r>
              <a:rPr lang="en-GB" sz="2600" dirty="0" smtClean="0"/>
              <a:t>bread; </a:t>
            </a:r>
            <a:r>
              <a:rPr lang="en-GB" sz="2600" dirty="0"/>
              <a:t>Recounts to experience how Samuel Pepys, the diarist, felt; Repetitive songs and Poetry such as London’s Burning and </a:t>
            </a:r>
            <a:r>
              <a:rPr lang="en-GB" sz="2600" dirty="0" smtClean="0"/>
              <a:t>letter writing.</a:t>
            </a:r>
          </a:p>
        </p:txBody>
      </p:sp>
      <p:pic>
        <p:nvPicPr>
          <p:cNvPr id="4" name="Picture 2" descr="C:\Users\angie\AppData\Local\Microsoft\Windows\INetCache\IE\8IZP35RB\writing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0"/>
            <a:ext cx="1904981" cy="1844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019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English </a:t>
            </a:r>
            <a:endParaRPr lang="en-GB" dirty="0"/>
          </a:p>
        </p:txBody>
      </p:sp>
      <p:sp>
        <p:nvSpPr>
          <p:cNvPr id="3" name="Content Placeholder 2"/>
          <p:cNvSpPr>
            <a:spLocks noGrp="1"/>
          </p:cNvSpPr>
          <p:nvPr>
            <p:ph idx="1"/>
          </p:nvPr>
        </p:nvSpPr>
        <p:spPr>
          <a:xfrm>
            <a:off x="457200" y="1600200"/>
            <a:ext cx="8229600" cy="4525963"/>
          </a:xfrm>
        </p:spPr>
        <p:txBody>
          <a:bodyPr>
            <a:normAutofit fontScale="77500" lnSpcReduction="20000"/>
          </a:bodyPr>
          <a:lstStyle/>
          <a:p>
            <a:r>
              <a:rPr lang="en-GB" b="1" dirty="0" smtClean="0"/>
              <a:t>Phonics/ Spelling  </a:t>
            </a:r>
          </a:p>
          <a:p>
            <a:pPr marL="514350" indent="-514350">
              <a:buAutoNum type="arabicPeriod"/>
            </a:pPr>
            <a:r>
              <a:rPr lang="en-GB" dirty="0" smtClean="0"/>
              <a:t>Phonics taught discretely daily but will also be built into English lessons.</a:t>
            </a:r>
          </a:p>
          <a:p>
            <a:pPr marL="514350" indent="-514350">
              <a:buAutoNum type="arabicPeriod"/>
            </a:pPr>
            <a:r>
              <a:rPr lang="en-GB" dirty="0" smtClean="0"/>
              <a:t>Spelling programme will start after half term.</a:t>
            </a:r>
          </a:p>
          <a:p>
            <a:pPr marL="0" indent="0">
              <a:buNone/>
            </a:pPr>
            <a:endParaRPr lang="en-GB" dirty="0" smtClean="0"/>
          </a:p>
          <a:p>
            <a:r>
              <a:rPr lang="en-GB" b="1" dirty="0" smtClean="0"/>
              <a:t>Handwriting  </a:t>
            </a:r>
          </a:p>
          <a:p>
            <a:pPr marL="0" indent="0">
              <a:buNone/>
            </a:pPr>
            <a:r>
              <a:rPr lang="en-GB" dirty="0" smtClean="0"/>
              <a:t>Will be taught in class and continue to be a focus within books.  Spelling and written homework should also be seen as an opportunity for children to practise their handwriting.  </a:t>
            </a:r>
          </a:p>
          <a:p>
            <a:pPr marL="0" indent="0">
              <a:buNone/>
            </a:pPr>
            <a:endParaRPr lang="en-GB" dirty="0" smtClean="0"/>
          </a:p>
          <a:p>
            <a:pPr marL="0" indent="0">
              <a:buNone/>
            </a:pPr>
            <a:r>
              <a:rPr lang="en-GB" dirty="0" smtClean="0"/>
              <a:t>Pencil grip and correct letter formation really important at this early stage</a:t>
            </a:r>
            <a:r>
              <a:rPr lang="en-GB" dirty="0"/>
              <a:t> </a:t>
            </a:r>
            <a:r>
              <a:rPr lang="en-GB" dirty="0" smtClean="0"/>
              <a:t>of children's development. </a:t>
            </a:r>
            <a:endParaRPr lang="en-GB" dirty="0"/>
          </a:p>
        </p:txBody>
      </p:sp>
      <p:pic>
        <p:nvPicPr>
          <p:cNvPr id="4098" name="Picture 2" descr="C:\Users\angie\AppData\Local\Microsoft\Windows\INetCache\IE\8IZP35RB\writing_clipar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0"/>
            <a:ext cx="2181299" cy="1844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841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home you could…</a:t>
            </a:r>
            <a:endParaRPr lang="en-GB" dirty="0"/>
          </a:p>
        </p:txBody>
      </p:sp>
      <p:sp>
        <p:nvSpPr>
          <p:cNvPr id="3" name="Content Placeholder 2"/>
          <p:cNvSpPr>
            <a:spLocks noGrp="1"/>
          </p:cNvSpPr>
          <p:nvPr>
            <p:ph idx="1"/>
          </p:nvPr>
        </p:nvSpPr>
        <p:spPr/>
        <p:txBody>
          <a:bodyPr/>
          <a:lstStyle/>
          <a:p>
            <a:r>
              <a:rPr lang="en-GB" dirty="0" smtClean="0"/>
              <a:t>Check that your child is using capital letters and full stops when they write</a:t>
            </a:r>
          </a:p>
          <a:p>
            <a:r>
              <a:rPr lang="en-GB" dirty="0" smtClean="0"/>
              <a:t>Practising handwriting when learning new spellings</a:t>
            </a:r>
          </a:p>
          <a:p>
            <a:r>
              <a:rPr lang="en-GB" dirty="0" smtClean="0"/>
              <a:t>Reading to an adult and discussing the book at least 5 times each week </a:t>
            </a:r>
            <a:endParaRPr lang="en-GB" dirty="0"/>
          </a:p>
        </p:txBody>
      </p:sp>
      <p:pic>
        <p:nvPicPr>
          <p:cNvPr id="3074" name="Picture 2" descr="C:\Users\angie\AppData\Local\Microsoft\Windows\INetCache\IE\5KIWCUVS\large-book-on-its-side-166.6-15421[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1738" y="4869160"/>
            <a:ext cx="2208566" cy="107996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angie\AppData\Local\Microsoft\Windows\INetCache\IE\8IZP35RB\the_alphabet_in_bubble_letters[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44208" y="2021276"/>
            <a:ext cx="893122" cy="86409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angie\AppData\Local\Microsoft\Windows\INetCache\IE\5KIWCUVS\Spelling-Test[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47388" y="3138235"/>
            <a:ext cx="792088"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3668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Maths  </a:t>
            </a:r>
            <a:endParaRPr lang="en-GB" sz="1600" dirty="0"/>
          </a:p>
        </p:txBody>
      </p:sp>
      <p:sp>
        <p:nvSpPr>
          <p:cNvPr id="5" name="Content Placeholder 4"/>
          <p:cNvSpPr>
            <a:spLocks noGrp="1"/>
          </p:cNvSpPr>
          <p:nvPr>
            <p:ph idx="1"/>
          </p:nvPr>
        </p:nvSpPr>
        <p:spPr/>
        <p:txBody>
          <a:bodyPr>
            <a:normAutofit/>
          </a:bodyPr>
          <a:lstStyle/>
          <a:p>
            <a:pPr marL="0" indent="0">
              <a:buNone/>
            </a:pPr>
            <a:r>
              <a:rPr lang="en-GB" dirty="0" smtClean="0"/>
              <a:t>Number:</a:t>
            </a:r>
          </a:p>
          <a:p>
            <a:pPr lvl="1"/>
            <a:r>
              <a:rPr lang="en-GB" dirty="0" smtClean="0"/>
              <a:t>Place value </a:t>
            </a:r>
          </a:p>
          <a:p>
            <a:pPr lvl="1"/>
            <a:r>
              <a:rPr lang="en-GB" dirty="0" smtClean="0"/>
              <a:t>Addition and subtraction</a:t>
            </a:r>
          </a:p>
          <a:p>
            <a:pPr lvl="1"/>
            <a:r>
              <a:rPr lang="en-GB" dirty="0" smtClean="0"/>
              <a:t>Multiplication and division</a:t>
            </a:r>
          </a:p>
          <a:p>
            <a:pPr lvl="1"/>
            <a:r>
              <a:rPr lang="en-GB" dirty="0" smtClean="0"/>
              <a:t>Factions</a:t>
            </a:r>
            <a:endParaRPr lang="en-GB" dirty="0"/>
          </a:p>
          <a:p>
            <a:pPr marL="0" lvl="1" indent="0">
              <a:buNone/>
            </a:pPr>
            <a:r>
              <a:rPr lang="en-GB" sz="3200" dirty="0"/>
              <a:t>Measures </a:t>
            </a:r>
            <a:endParaRPr lang="en-GB" sz="3200" dirty="0" smtClean="0"/>
          </a:p>
          <a:p>
            <a:pPr marL="0" lvl="1" indent="0">
              <a:buNone/>
            </a:pPr>
            <a:r>
              <a:rPr lang="en-GB" sz="3200" dirty="0" smtClean="0"/>
              <a:t>Geometry </a:t>
            </a:r>
          </a:p>
          <a:p>
            <a:pPr marL="0" lvl="1" indent="0">
              <a:buNone/>
            </a:pPr>
            <a:r>
              <a:rPr lang="en-GB" sz="3200" dirty="0" smtClean="0"/>
              <a:t>Statistics</a:t>
            </a:r>
            <a:endParaRPr lang="en-GB" sz="3200" dirty="0"/>
          </a:p>
        </p:txBody>
      </p:sp>
      <p:pic>
        <p:nvPicPr>
          <p:cNvPr id="2050" name="Picture 2" descr="C:\Users\angie\AppData\Local\Microsoft\Windows\INetCache\IE\5KIWCUVS\Math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6316" y="2278985"/>
            <a:ext cx="3817684" cy="2807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035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home you could…</a:t>
            </a:r>
            <a:endParaRPr lang="en-GB" dirty="0"/>
          </a:p>
        </p:txBody>
      </p:sp>
      <p:sp>
        <p:nvSpPr>
          <p:cNvPr id="3" name="Content Placeholder 2"/>
          <p:cNvSpPr>
            <a:spLocks noGrp="1"/>
          </p:cNvSpPr>
          <p:nvPr>
            <p:ph idx="1"/>
          </p:nvPr>
        </p:nvSpPr>
        <p:spPr/>
        <p:txBody>
          <a:bodyPr>
            <a:normAutofit lnSpcReduction="10000"/>
          </a:bodyPr>
          <a:lstStyle/>
          <a:p>
            <a:r>
              <a:rPr lang="en-GB" dirty="0" smtClean="0"/>
              <a:t>Practise using coins to pay for items when shopping – working out the change</a:t>
            </a:r>
          </a:p>
          <a:p>
            <a:r>
              <a:rPr lang="en-GB" dirty="0" smtClean="0"/>
              <a:t>Practising telling the time.  Start with o'clock, and half past, move to quarter to and quarter past…Y2 objective to tell the time within 5 minute intervals</a:t>
            </a:r>
          </a:p>
          <a:p>
            <a:r>
              <a:rPr lang="en-GB" dirty="0" smtClean="0"/>
              <a:t>Practise number bonds to and within 50.  Start with 10 then 20 then 30 etc.</a:t>
            </a:r>
          </a:p>
          <a:p>
            <a:r>
              <a:rPr lang="en-GB" dirty="0" smtClean="0"/>
              <a:t>5,10 and 2 times tables.</a:t>
            </a:r>
          </a:p>
          <a:p>
            <a:pPr marL="0" indent="0">
              <a:buNone/>
            </a:pPr>
            <a:endParaRPr lang="en-GB" dirty="0" smtClean="0"/>
          </a:p>
        </p:txBody>
      </p:sp>
      <p:pic>
        <p:nvPicPr>
          <p:cNvPr id="1026" name="Picture 2" descr="C:\Users\angie\AppData\Local\Microsoft\Windows\INetCache\IE\5KIWCUVS\Vanilla-Chocolate-Ice-Cream-Cone-5338-larg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295347">
            <a:off x="7897812" y="1656719"/>
            <a:ext cx="360362" cy="739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 (x86)\Microsoft Office\MEDIA\CAGCAT10\j0234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3717032"/>
            <a:ext cx="835274" cy="8882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ngie\AppData\Local\Microsoft\Windows\INetCache\IE\5KIWCUVS\Math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32801" y="5157192"/>
            <a:ext cx="1908016" cy="14029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782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Science </a:t>
            </a:r>
            <a:endParaRPr lang="en-GB" dirty="0"/>
          </a:p>
        </p:txBody>
      </p:sp>
      <p:sp>
        <p:nvSpPr>
          <p:cNvPr id="3" name="Content Placeholder 2"/>
          <p:cNvSpPr>
            <a:spLocks noGrp="1"/>
          </p:cNvSpPr>
          <p:nvPr>
            <p:ph idx="1"/>
          </p:nvPr>
        </p:nvSpPr>
        <p:spPr/>
        <p:txBody>
          <a:bodyPr>
            <a:normAutofit/>
          </a:bodyPr>
          <a:lstStyle/>
          <a:p>
            <a:r>
              <a:rPr lang="en-GB" dirty="0" smtClean="0"/>
              <a:t>Autumn </a:t>
            </a:r>
            <a:r>
              <a:rPr lang="en-GB" i="1" dirty="0" smtClean="0"/>
              <a:t>Explore </a:t>
            </a:r>
            <a:r>
              <a:rPr lang="en-GB" i="1" dirty="0"/>
              <a:t>different materials and their properties through a series of investigations and art work. </a:t>
            </a:r>
            <a:r>
              <a:rPr lang="en-GB" i="1" dirty="0" smtClean="0"/>
              <a:t>We will be setting </a:t>
            </a:r>
            <a:r>
              <a:rPr lang="en-GB" i="1" dirty="0"/>
              <a:t>up an experiment to test  materials for </a:t>
            </a:r>
            <a:r>
              <a:rPr lang="en-GB" i="1" dirty="0" smtClean="0"/>
              <a:t>absorbency and suitability for the purpose intended.  We will explore </a:t>
            </a:r>
            <a:r>
              <a:rPr lang="en-GB" i="1" dirty="0"/>
              <a:t>texture and </a:t>
            </a:r>
            <a:r>
              <a:rPr lang="en-GB" i="1" dirty="0" smtClean="0"/>
              <a:t>flexibility of every day materials.  </a:t>
            </a:r>
            <a:endParaRPr lang="en-GB" dirty="0"/>
          </a:p>
        </p:txBody>
      </p:sp>
    </p:spTree>
    <p:extLst>
      <p:ext uri="{BB962C8B-B14F-4D97-AF65-F5344CB8AC3E}">
        <p14:creationId xmlns:p14="http://schemas.microsoft.com/office/powerpoint/2010/main" val="1246103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25101</TotalTime>
  <Words>1383</Words>
  <Application>Microsoft Office PowerPoint</Application>
  <PresentationFormat>On-screen Show (4:3)</PresentationFormat>
  <Paragraphs>156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Year 2 / Little Peppers AUTUMN TERM 2017</vt:lpstr>
      <vt:lpstr>Staff for Little Peppers </vt:lpstr>
      <vt:lpstr>Our Topic</vt:lpstr>
      <vt:lpstr>English </vt:lpstr>
      <vt:lpstr>English </vt:lpstr>
      <vt:lpstr>At home you could…</vt:lpstr>
      <vt:lpstr>Maths  </vt:lpstr>
      <vt:lpstr>At home you could…</vt:lpstr>
      <vt:lpstr>Science </vt:lpstr>
      <vt:lpstr>RE    Christianity and Judaism </vt:lpstr>
      <vt:lpstr> PSHE and P4C</vt:lpstr>
      <vt:lpstr>PE and Games </vt:lpstr>
      <vt:lpstr>Art and DT</vt:lpstr>
      <vt:lpstr>Homework</vt:lpstr>
      <vt:lpstr>Coming up throughout the year</vt:lpstr>
      <vt:lpstr>Wellie Wednesday </vt:lpstr>
      <vt:lpstr>Wellie Wednesday </vt:lpstr>
      <vt:lpstr>Enrichment Activities </vt:lpstr>
      <vt:lpstr>Standard Attainment Tests (SATS)</vt:lpstr>
      <vt:lpstr>Standard Attainment Tests (SATS)</vt:lpstr>
      <vt:lpstr>Standard Attainment Tests (SATS)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 Little Peppers AUTUMN TERM 2015</dc:title>
  <dc:creator>Angie Hughes</dc:creator>
  <cp:lastModifiedBy>Angie Hughes</cp:lastModifiedBy>
  <cp:revision>31</cp:revision>
  <dcterms:created xsi:type="dcterms:W3CDTF">2015-09-05T10:19:05Z</dcterms:created>
  <dcterms:modified xsi:type="dcterms:W3CDTF">2017-09-13T13:42:52Z</dcterms:modified>
</cp:coreProperties>
</file>