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61" r:id="rId5"/>
    <p:sldId id="262" r:id="rId6"/>
    <p:sldId id="263" r:id="rId7"/>
    <p:sldId id="268" r:id="rId8"/>
    <p:sldId id="265" r:id="rId9"/>
    <p:sldId id="266" r:id="rId10"/>
    <p:sldId id="270" r:id="rId11"/>
    <p:sldId id="271" r:id="rId12"/>
    <p:sldId id="264" r:id="rId13"/>
    <p:sldId id="269"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4" autoAdjust="0"/>
    <p:restoredTop sz="94618"/>
  </p:normalViewPr>
  <p:slideViewPr>
    <p:cSldViewPr snapToGrid="0" snapToObjects="1">
      <p:cViewPr>
        <p:scale>
          <a:sx n="76" d="100"/>
          <a:sy n="76" d="100"/>
        </p:scale>
        <p:origin x="-318"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1181687"/>
            <a:ext cx="9144000" cy="1097279"/>
          </a:xfrm>
          <a:solidFill>
            <a:schemeClr val="accent2">
              <a:lumMod val="40000"/>
              <a:lumOff val="60000"/>
            </a:schemeClr>
          </a:solidFill>
          <a:ln>
            <a:solidFill>
              <a:schemeClr val="accent1">
                <a:lumMod val="75000"/>
              </a:schemeClr>
            </a:solidFill>
          </a:ln>
        </p:spPr>
        <p:txBody>
          <a:bodyPr>
            <a:normAutofit/>
          </a:bodyPr>
          <a:lstStyle/>
          <a:p>
            <a:r>
              <a:rPr lang="en-GB" sz="3200" dirty="0">
                <a:latin typeface="+mn-lt"/>
              </a:rPr>
              <a:t>W5f. Is beginning to develop characterisation through describing how characters look, react, talk or behave. </a:t>
            </a:r>
            <a:endParaRPr lang="en-US" sz="3200" dirty="0">
              <a:latin typeface="+mn-lt"/>
            </a:endParaRP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07810-A6C8-4A94-93FC-740FE6E0F4C4}"/>
              </a:ext>
            </a:extLst>
          </p:cNvPr>
          <p:cNvSpPr>
            <a:spLocks noGrp="1"/>
          </p:cNvSpPr>
          <p:nvPr>
            <p:ph type="title"/>
          </p:nvPr>
        </p:nvSpPr>
        <p:spPr>
          <a:xfrm>
            <a:off x="323557" y="365125"/>
            <a:ext cx="11591777" cy="1111983"/>
          </a:xfrm>
          <a:solidFill>
            <a:schemeClr val="accent2">
              <a:lumMod val="40000"/>
              <a:lumOff val="60000"/>
            </a:schemeClr>
          </a:solidFill>
          <a:ln>
            <a:solidFill>
              <a:schemeClr val="tx1"/>
            </a:solidFill>
          </a:ln>
        </p:spPr>
        <p:txBody>
          <a:bodyPr>
            <a:normAutofit/>
          </a:bodyPr>
          <a:lstStyle/>
          <a:p>
            <a:pPr algn="ctr"/>
            <a:r>
              <a:rPr lang="en-GB" sz="2800" dirty="0">
                <a:latin typeface="+mn-lt"/>
              </a:rPr>
              <a:t>If we are good writers, we can show the personality of our characters by the way they act and react. We don’t have to TELL our reader what they are like.</a:t>
            </a:r>
          </a:p>
        </p:txBody>
      </p:sp>
      <p:sp>
        <p:nvSpPr>
          <p:cNvPr id="3" name="Rectangle: Rounded Corners 2">
            <a:extLst>
              <a:ext uri="{FF2B5EF4-FFF2-40B4-BE49-F238E27FC236}">
                <a16:creationId xmlns:a16="http://schemas.microsoft.com/office/drawing/2014/main" xmlns="" id="{DE04F291-1FC8-4CA4-A167-B43581163F93}"/>
              </a:ext>
            </a:extLst>
          </p:cNvPr>
          <p:cNvSpPr/>
          <p:nvPr/>
        </p:nvSpPr>
        <p:spPr>
          <a:xfrm>
            <a:off x="323558" y="1716262"/>
            <a:ext cx="6091310" cy="93549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When Tim heard the news he was sad.</a:t>
            </a:r>
          </a:p>
        </p:txBody>
      </p:sp>
      <p:sp>
        <p:nvSpPr>
          <p:cNvPr id="4" name="Rectangle: Rounded Corners 3">
            <a:extLst>
              <a:ext uri="{FF2B5EF4-FFF2-40B4-BE49-F238E27FC236}">
                <a16:creationId xmlns:a16="http://schemas.microsoft.com/office/drawing/2014/main" xmlns="" id="{F41C0EF9-E962-488F-860B-A7173D524B29}"/>
              </a:ext>
            </a:extLst>
          </p:cNvPr>
          <p:cNvSpPr/>
          <p:nvPr/>
        </p:nvSpPr>
        <p:spPr>
          <a:xfrm>
            <a:off x="6668086" y="1663509"/>
            <a:ext cx="4930283" cy="9882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How do we react when we are sad? </a:t>
            </a:r>
          </a:p>
        </p:txBody>
      </p:sp>
      <p:sp>
        <p:nvSpPr>
          <p:cNvPr id="5" name="Rectangle: Rounded Corners 4">
            <a:extLst>
              <a:ext uri="{FF2B5EF4-FFF2-40B4-BE49-F238E27FC236}">
                <a16:creationId xmlns:a16="http://schemas.microsoft.com/office/drawing/2014/main" xmlns="" id="{4BA4E80C-3D1B-46BE-AE99-A15029F748B1}"/>
              </a:ext>
            </a:extLst>
          </p:cNvPr>
          <p:cNvSpPr/>
          <p:nvPr/>
        </p:nvSpPr>
        <p:spPr>
          <a:xfrm>
            <a:off x="452800" y="2933114"/>
            <a:ext cx="2644726" cy="8721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We cry.</a:t>
            </a:r>
          </a:p>
        </p:txBody>
      </p:sp>
      <p:sp>
        <p:nvSpPr>
          <p:cNvPr id="6" name="Rectangle: Rounded Corners 5">
            <a:extLst>
              <a:ext uri="{FF2B5EF4-FFF2-40B4-BE49-F238E27FC236}">
                <a16:creationId xmlns:a16="http://schemas.microsoft.com/office/drawing/2014/main" xmlns="" id="{AE0109E8-0089-4685-8B93-767E892ABAE8}"/>
              </a:ext>
            </a:extLst>
          </p:cNvPr>
          <p:cNvSpPr/>
          <p:nvPr/>
        </p:nvSpPr>
        <p:spPr>
          <a:xfrm>
            <a:off x="6119445" y="2954218"/>
            <a:ext cx="2644726" cy="8721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Our head goes down.</a:t>
            </a:r>
          </a:p>
        </p:txBody>
      </p:sp>
      <p:sp>
        <p:nvSpPr>
          <p:cNvPr id="7" name="Rectangle: Rounded Corners 6">
            <a:extLst>
              <a:ext uri="{FF2B5EF4-FFF2-40B4-BE49-F238E27FC236}">
                <a16:creationId xmlns:a16="http://schemas.microsoft.com/office/drawing/2014/main" xmlns="" id="{EDE2785A-83E4-405C-A039-E73DEF90D407}"/>
              </a:ext>
            </a:extLst>
          </p:cNvPr>
          <p:cNvSpPr/>
          <p:nvPr/>
        </p:nvSpPr>
        <p:spPr>
          <a:xfrm>
            <a:off x="8976944" y="2982351"/>
            <a:ext cx="2644726" cy="8721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We wipe our eyes.</a:t>
            </a:r>
          </a:p>
        </p:txBody>
      </p:sp>
      <p:sp>
        <p:nvSpPr>
          <p:cNvPr id="8" name="Rectangle: Rounded Corners 7">
            <a:extLst>
              <a:ext uri="{FF2B5EF4-FFF2-40B4-BE49-F238E27FC236}">
                <a16:creationId xmlns:a16="http://schemas.microsoft.com/office/drawing/2014/main" xmlns="" id="{DB17BAFC-66A2-4751-BFBC-C2E2D32C7196}"/>
              </a:ext>
            </a:extLst>
          </p:cNvPr>
          <p:cNvSpPr/>
          <p:nvPr/>
        </p:nvSpPr>
        <p:spPr>
          <a:xfrm>
            <a:off x="3286122" y="2954219"/>
            <a:ext cx="2644726" cy="8721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Our eyes water.</a:t>
            </a:r>
          </a:p>
        </p:txBody>
      </p:sp>
      <p:sp>
        <p:nvSpPr>
          <p:cNvPr id="9" name="Rectangle: Rounded Corners 8">
            <a:extLst>
              <a:ext uri="{FF2B5EF4-FFF2-40B4-BE49-F238E27FC236}">
                <a16:creationId xmlns:a16="http://schemas.microsoft.com/office/drawing/2014/main" xmlns="" id="{5254D12A-33A5-4B7A-B60B-08FE86BA3334}"/>
              </a:ext>
            </a:extLst>
          </p:cNvPr>
          <p:cNvSpPr/>
          <p:nvPr/>
        </p:nvSpPr>
        <p:spPr>
          <a:xfrm>
            <a:off x="717452" y="4086665"/>
            <a:ext cx="10942907" cy="16599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So, it would be much more interesting to write:</a:t>
            </a:r>
          </a:p>
          <a:p>
            <a:r>
              <a:rPr lang="en-GB" sz="2400" dirty="0">
                <a:solidFill>
                  <a:schemeClr val="tx1"/>
                </a:solidFill>
              </a:rPr>
              <a:t>When Tim heard the news, </a:t>
            </a:r>
            <a:r>
              <a:rPr lang="en-GB" sz="2400" b="1" dirty="0">
                <a:solidFill>
                  <a:schemeClr val="tx1"/>
                </a:solidFill>
              </a:rPr>
              <a:t>he burst into tears</a:t>
            </a:r>
            <a:r>
              <a:rPr lang="en-GB" sz="2400" dirty="0">
                <a:solidFill>
                  <a:schemeClr val="tx1"/>
                </a:solidFill>
              </a:rPr>
              <a:t>.</a:t>
            </a:r>
          </a:p>
          <a:p>
            <a:r>
              <a:rPr lang="en-GB" sz="2400" dirty="0">
                <a:solidFill>
                  <a:schemeClr val="tx1"/>
                </a:solidFill>
              </a:rPr>
              <a:t>When Tim heard the news, </a:t>
            </a:r>
            <a:r>
              <a:rPr lang="en-GB" sz="2400" b="1" dirty="0">
                <a:solidFill>
                  <a:schemeClr val="tx1"/>
                </a:solidFill>
              </a:rPr>
              <a:t>his eyes began to water and his head drooped</a:t>
            </a:r>
            <a:r>
              <a:rPr lang="en-GB" sz="2400" dirty="0">
                <a:solidFill>
                  <a:schemeClr val="tx1"/>
                </a:solidFill>
              </a:rPr>
              <a:t>.</a:t>
            </a:r>
          </a:p>
        </p:txBody>
      </p:sp>
      <p:sp>
        <p:nvSpPr>
          <p:cNvPr id="10" name="Rectangle 9">
            <a:extLst>
              <a:ext uri="{FF2B5EF4-FFF2-40B4-BE49-F238E27FC236}">
                <a16:creationId xmlns:a16="http://schemas.microsoft.com/office/drawing/2014/main" xmlns="" id="{76460E29-D33D-4698-BF1E-5F5434F754AA}"/>
              </a:ext>
            </a:extLst>
          </p:cNvPr>
          <p:cNvSpPr/>
          <p:nvPr/>
        </p:nvSpPr>
        <p:spPr>
          <a:xfrm>
            <a:off x="717452" y="5852159"/>
            <a:ext cx="10733650" cy="83702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We don’t have to TELL our reader how the character is feeling, we can suggest it by describing our character acting or reacting in a certain way.</a:t>
            </a:r>
          </a:p>
        </p:txBody>
      </p:sp>
    </p:spTree>
    <p:extLst>
      <p:ext uri="{BB962C8B-B14F-4D97-AF65-F5344CB8AC3E}">
        <p14:creationId xmlns:p14="http://schemas.microsoft.com/office/powerpoint/2010/main" val="264528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8C5D4-FE8B-4C3A-AFD6-E1BF207A7C62}"/>
              </a:ext>
            </a:extLst>
          </p:cNvPr>
          <p:cNvSpPr>
            <a:spLocks noGrp="1"/>
          </p:cNvSpPr>
          <p:nvPr>
            <p:ph type="title"/>
          </p:nvPr>
        </p:nvSpPr>
        <p:spPr>
          <a:xfrm>
            <a:off x="2019886" y="365125"/>
            <a:ext cx="6730218" cy="1013509"/>
          </a:xfrm>
          <a:solidFill>
            <a:schemeClr val="accent2">
              <a:lumMod val="40000"/>
              <a:lumOff val="60000"/>
            </a:schemeClr>
          </a:solidFill>
          <a:ln>
            <a:solidFill>
              <a:schemeClr val="tx1"/>
            </a:solidFill>
          </a:ln>
        </p:spPr>
        <p:txBody>
          <a:bodyPr>
            <a:normAutofit/>
          </a:bodyPr>
          <a:lstStyle/>
          <a:p>
            <a:pPr algn="ctr"/>
            <a:r>
              <a:rPr lang="en-GB" sz="2800" b="1" dirty="0">
                <a:latin typeface="+mn-lt"/>
                <a:cs typeface="Arial" panose="020B0604020202020204" pitchFamily="34" charset="0"/>
              </a:rPr>
              <a:t>Your turn</a:t>
            </a:r>
            <a:r>
              <a:rPr lang="en-GB" sz="2800" dirty="0">
                <a:latin typeface="+mn-lt"/>
                <a:cs typeface="Arial" panose="020B0604020202020204" pitchFamily="34" charset="0"/>
              </a:rPr>
              <a:t>: match the action to the emotion.</a:t>
            </a:r>
          </a:p>
        </p:txBody>
      </p:sp>
      <p:sp>
        <p:nvSpPr>
          <p:cNvPr id="4" name="Rectangle 3">
            <a:extLst>
              <a:ext uri="{FF2B5EF4-FFF2-40B4-BE49-F238E27FC236}">
                <a16:creationId xmlns:a16="http://schemas.microsoft.com/office/drawing/2014/main" xmlns="" id="{1D2B01E7-9F29-47C1-8BEB-166E1F3F896A}"/>
              </a:ext>
            </a:extLst>
          </p:cNvPr>
          <p:cNvSpPr/>
          <p:nvPr/>
        </p:nvSpPr>
        <p:spPr>
          <a:xfrm>
            <a:off x="590843" y="1772527"/>
            <a:ext cx="502216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raised his arms up in triumph.</a:t>
            </a:r>
          </a:p>
        </p:txBody>
      </p:sp>
      <p:sp>
        <p:nvSpPr>
          <p:cNvPr id="5" name="Rectangle 4">
            <a:extLst>
              <a:ext uri="{FF2B5EF4-FFF2-40B4-BE49-F238E27FC236}">
                <a16:creationId xmlns:a16="http://schemas.microsoft.com/office/drawing/2014/main" xmlns="" id="{F75A1A83-F570-45CC-9C05-AD0ECC2B4186}"/>
              </a:ext>
            </a:extLst>
          </p:cNvPr>
          <p:cNvSpPr/>
          <p:nvPr/>
        </p:nvSpPr>
        <p:spPr>
          <a:xfrm>
            <a:off x="590843" y="3048588"/>
            <a:ext cx="502216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Jane’s hands went to her mouth and her eyes widened.</a:t>
            </a:r>
          </a:p>
        </p:txBody>
      </p:sp>
      <p:sp>
        <p:nvSpPr>
          <p:cNvPr id="6" name="Rectangle 5">
            <a:extLst>
              <a:ext uri="{FF2B5EF4-FFF2-40B4-BE49-F238E27FC236}">
                <a16:creationId xmlns:a16="http://schemas.microsoft.com/office/drawing/2014/main" xmlns="" id="{8A131300-8F7D-4122-BCD5-25B189FE20D8}"/>
              </a:ext>
            </a:extLst>
          </p:cNvPr>
          <p:cNvSpPr/>
          <p:nvPr/>
        </p:nvSpPr>
        <p:spPr>
          <a:xfrm>
            <a:off x="590843" y="4379153"/>
            <a:ext cx="502216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err="1">
                <a:solidFill>
                  <a:schemeClr val="tx1"/>
                </a:solidFill>
              </a:rPr>
              <a:t>Moheen</a:t>
            </a:r>
            <a:r>
              <a:rPr lang="en-GB" sz="2400" dirty="0">
                <a:solidFill>
                  <a:schemeClr val="tx1"/>
                </a:solidFill>
              </a:rPr>
              <a:t> frowned and stared hard at the maths problem.</a:t>
            </a:r>
          </a:p>
        </p:txBody>
      </p:sp>
      <p:sp>
        <p:nvSpPr>
          <p:cNvPr id="7" name="Rectangle 6">
            <a:extLst>
              <a:ext uri="{FF2B5EF4-FFF2-40B4-BE49-F238E27FC236}">
                <a16:creationId xmlns:a16="http://schemas.microsoft.com/office/drawing/2014/main" xmlns="" id="{885167CC-8125-4438-9192-4E551CB1EA1B}"/>
              </a:ext>
            </a:extLst>
          </p:cNvPr>
          <p:cNvSpPr/>
          <p:nvPr/>
        </p:nvSpPr>
        <p:spPr>
          <a:xfrm>
            <a:off x="590843" y="5647006"/>
            <a:ext cx="5022166" cy="9284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Alison tiptoed down the stairs, biting her finger nails as she went.</a:t>
            </a:r>
          </a:p>
        </p:txBody>
      </p:sp>
      <p:sp>
        <p:nvSpPr>
          <p:cNvPr id="8" name="Rectangle 7">
            <a:extLst>
              <a:ext uri="{FF2B5EF4-FFF2-40B4-BE49-F238E27FC236}">
                <a16:creationId xmlns:a16="http://schemas.microsoft.com/office/drawing/2014/main" xmlns="" id="{F7619D54-1A5F-4CED-AFA4-0101D1C1B2C5}"/>
              </a:ext>
            </a:extLst>
          </p:cNvPr>
          <p:cNvSpPr/>
          <p:nvPr/>
        </p:nvSpPr>
        <p:spPr>
          <a:xfrm>
            <a:off x="6581336" y="1846971"/>
            <a:ext cx="5022166" cy="9284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puzzled</a:t>
            </a:r>
          </a:p>
        </p:txBody>
      </p:sp>
      <p:sp>
        <p:nvSpPr>
          <p:cNvPr id="9" name="Rectangle 8">
            <a:extLst>
              <a:ext uri="{FF2B5EF4-FFF2-40B4-BE49-F238E27FC236}">
                <a16:creationId xmlns:a16="http://schemas.microsoft.com/office/drawing/2014/main" xmlns="" id="{B4EC334D-7E0E-4B48-9C9D-616696CE299E}"/>
              </a:ext>
            </a:extLst>
          </p:cNvPr>
          <p:cNvSpPr/>
          <p:nvPr/>
        </p:nvSpPr>
        <p:spPr>
          <a:xfrm>
            <a:off x="6581336" y="3079356"/>
            <a:ext cx="5022166" cy="9284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excited</a:t>
            </a:r>
          </a:p>
        </p:txBody>
      </p:sp>
      <p:sp>
        <p:nvSpPr>
          <p:cNvPr id="10" name="Rectangle 9">
            <a:extLst>
              <a:ext uri="{FF2B5EF4-FFF2-40B4-BE49-F238E27FC236}">
                <a16:creationId xmlns:a16="http://schemas.microsoft.com/office/drawing/2014/main" xmlns="" id="{31B8E161-2930-412F-BBBA-220DA5DFF07F}"/>
              </a:ext>
            </a:extLst>
          </p:cNvPr>
          <p:cNvSpPr/>
          <p:nvPr/>
        </p:nvSpPr>
        <p:spPr>
          <a:xfrm>
            <a:off x="6581336" y="5647006"/>
            <a:ext cx="5022166" cy="9284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shocked</a:t>
            </a:r>
          </a:p>
        </p:txBody>
      </p:sp>
      <p:sp>
        <p:nvSpPr>
          <p:cNvPr id="11" name="Rectangle 10">
            <a:extLst>
              <a:ext uri="{FF2B5EF4-FFF2-40B4-BE49-F238E27FC236}">
                <a16:creationId xmlns:a16="http://schemas.microsoft.com/office/drawing/2014/main" xmlns="" id="{8E8A85E1-2DDA-476F-809F-8E50D9D0A8D4}"/>
              </a:ext>
            </a:extLst>
          </p:cNvPr>
          <p:cNvSpPr/>
          <p:nvPr/>
        </p:nvSpPr>
        <p:spPr>
          <a:xfrm>
            <a:off x="6581336" y="4379153"/>
            <a:ext cx="5022166" cy="9284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nervous</a:t>
            </a:r>
          </a:p>
        </p:txBody>
      </p:sp>
      <p:cxnSp>
        <p:nvCxnSpPr>
          <p:cNvPr id="13" name="Straight Arrow Connector 12">
            <a:extLst>
              <a:ext uri="{FF2B5EF4-FFF2-40B4-BE49-F238E27FC236}">
                <a16:creationId xmlns:a16="http://schemas.microsoft.com/office/drawing/2014/main" xmlns="" id="{0DE8E645-E8B9-4C4F-BFC8-ED15CC005E96}"/>
              </a:ext>
            </a:extLst>
          </p:cNvPr>
          <p:cNvCxnSpPr>
            <a:stCxn id="4" idx="3"/>
            <a:endCxn id="9" idx="1"/>
          </p:cNvCxnSpPr>
          <p:nvPr/>
        </p:nvCxnSpPr>
        <p:spPr>
          <a:xfrm>
            <a:off x="5613009" y="2236761"/>
            <a:ext cx="968327" cy="1306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C71146E7-BC89-40D3-84CD-87D032F5795A}"/>
              </a:ext>
            </a:extLst>
          </p:cNvPr>
          <p:cNvCxnSpPr>
            <a:stCxn id="5" idx="3"/>
            <a:endCxn id="10" idx="1"/>
          </p:cNvCxnSpPr>
          <p:nvPr/>
        </p:nvCxnSpPr>
        <p:spPr>
          <a:xfrm>
            <a:off x="5613009" y="3512822"/>
            <a:ext cx="968327" cy="2598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47C69B22-43EB-4C3B-8290-E24496859B24}"/>
              </a:ext>
            </a:extLst>
          </p:cNvPr>
          <p:cNvCxnSpPr>
            <a:stCxn id="6" idx="3"/>
            <a:endCxn id="8" idx="1"/>
          </p:cNvCxnSpPr>
          <p:nvPr/>
        </p:nvCxnSpPr>
        <p:spPr>
          <a:xfrm flipV="1">
            <a:off x="5613009" y="2311205"/>
            <a:ext cx="968327" cy="2532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60B9657F-47DE-4DD5-BE5B-99673D630CC2}"/>
              </a:ext>
            </a:extLst>
          </p:cNvPr>
          <p:cNvCxnSpPr>
            <a:stCxn id="7" idx="3"/>
            <a:endCxn id="11" idx="1"/>
          </p:cNvCxnSpPr>
          <p:nvPr/>
        </p:nvCxnSpPr>
        <p:spPr>
          <a:xfrm flipV="1">
            <a:off x="5613009" y="4843387"/>
            <a:ext cx="968327" cy="1267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EEBFC5B-1D0D-421C-977E-4547D8807A9C}"/>
              </a:ext>
            </a:extLst>
          </p:cNvPr>
          <p:cNvSpPr>
            <a:spLocks noGrp="1"/>
          </p:cNvSpPr>
          <p:nvPr>
            <p:ph type="title"/>
          </p:nvPr>
        </p:nvSpPr>
        <p:spPr>
          <a:xfrm>
            <a:off x="2504050" y="161779"/>
            <a:ext cx="7737229" cy="822960"/>
          </a:xfrm>
          <a:solidFill>
            <a:schemeClr val="accent2">
              <a:lumMod val="40000"/>
              <a:lumOff val="60000"/>
            </a:schemeClr>
          </a:solidFill>
          <a:ln>
            <a:solidFill>
              <a:schemeClr val="accent1"/>
            </a:solidFill>
          </a:ln>
        </p:spPr>
        <p:txBody>
          <a:bodyPr>
            <a:normAutofit/>
          </a:bodyPr>
          <a:lstStyle/>
          <a:p>
            <a:r>
              <a:rPr lang="en-GB" sz="2400" b="1" dirty="0">
                <a:latin typeface="+mn-lt"/>
              </a:rPr>
              <a:t>Read this extract</a:t>
            </a:r>
            <a:r>
              <a:rPr lang="en-GB" sz="2400" dirty="0">
                <a:latin typeface="+mn-lt"/>
              </a:rPr>
              <a:t>. What do we know about Kate from this?</a:t>
            </a:r>
          </a:p>
        </p:txBody>
      </p:sp>
      <p:sp>
        <p:nvSpPr>
          <p:cNvPr id="8" name="Rectangle: Rounded Corners 7">
            <a:extLst>
              <a:ext uri="{FF2B5EF4-FFF2-40B4-BE49-F238E27FC236}">
                <a16:creationId xmlns:a16="http://schemas.microsoft.com/office/drawing/2014/main" xmlns="" id="{EBE4A8CC-BC0E-4414-963F-36F54EE8E411}"/>
              </a:ext>
            </a:extLst>
          </p:cNvPr>
          <p:cNvSpPr/>
          <p:nvPr/>
        </p:nvSpPr>
        <p:spPr>
          <a:xfrm>
            <a:off x="135989" y="1118383"/>
            <a:ext cx="11859065" cy="5493432"/>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Kate settled down to watch her favourite programme on television. Everyone was out and she had the whole house to herself. Great! She folded her long legs underneath her and snuggled up on the cushions. Her blonde, curly hair, as usual, seemed to have a life of its own!</a:t>
            </a:r>
          </a:p>
          <a:p>
            <a:endParaRPr lang="en-GB" sz="2400" dirty="0">
              <a:solidFill>
                <a:schemeClr val="tx1"/>
              </a:solidFill>
            </a:endParaRPr>
          </a:p>
          <a:p>
            <a:r>
              <a:rPr lang="en-GB" sz="2400" dirty="0">
                <a:solidFill>
                  <a:schemeClr val="tx1"/>
                </a:solidFill>
              </a:rPr>
              <a:t>Just as she had settled down, she heard a strange noise upstairs. She listened carefully, thinking she had imagined it. There seemed to be some odd scratching noises on the floorboards above her. What could it be?</a:t>
            </a:r>
          </a:p>
          <a:p>
            <a:r>
              <a:rPr lang="en-GB" sz="2400" dirty="0">
                <a:solidFill>
                  <a:schemeClr val="tx1"/>
                </a:solidFill>
              </a:rPr>
              <a:t>“Is anyone there?” she shouted. There was no answer so she decided to go upstairs and investigate. Climbing up the stairs, she could feel her heart beating loudly in her chest. Should she call someone rather than going up? No. She was determined to sort it out herself.  </a:t>
            </a:r>
          </a:p>
          <a:p>
            <a:endParaRPr lang="en-GB" sz="2400" dirty="0">
              <a:solidFill>
                <a:schemeClr val="tx1"/>
              </a:solidFill>
            </a:endParaRPr>
          </a:p>
          <a:p>
            <a:r>
              <a:rPr lang="en-GB" sz="2400" dirty="0">
                <a:solidFill>
                  <a:schemeClr val="tx1"/>
                </a:solidFill>
              </a:rPr>
              <a:t>As she reached the landing, she burst out laughing. Sitting outside her bedroom door was next door’s cat! </a:t>
            </a:r>
          </a:p>
        </p:txBody>
      </p:sp>
    </p:spTree>
    <p:extLst>
      <p:ext uri="{BB962C8B-B14F-4D97-AF65-F5344CB8AC3E}">
        <p14:creationId xmlns:p14="http://schemas.microsoft.com/office/powerpoint/2010/main" val="199266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EBE4A8CC-BC0E-4414-963F-36F54EE8E411}"/>
              </a:ext>
            </a:extLst>
          </p:cNvPr>
          <p:cNvSpPr/>
          <p:nvPr/>
        </p:nvSpPr>
        <p:spPr>
          <a:xfrm>
            <a:off x="135989" y="316524"/>
            <a:ext cx="6095999" cy="6267155"/>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Kate settled down to watch her favourite programme on television. Everyone was out and </a:t>
            </a:r>
            <a:r>
              <a:rPr lang="en-GB" sz="2000" dirty="0">
                <a:solidFill>
                  <a:schemeClr val="tx1"/>
                </a:solidFill>
                <a:highlight>
                  <a:srgbClr val="00FFFF"/>
                </a:highlight>
              </a:rPr>
              <a:t>she had the whole</a:t>
            </a:r>
            <a:r>
              <a:rPr lang="en-GB" dirty="0"/>
              <a:t> </a:t>
            </a:r>
            <a:r>
              <a:rPr lang="en-GB" sz="2000" dirty="0">
                <a:solidFill>
                  <a:schemeClr val="tx1"/>
                </a:solidFill>
                <a:highlight>
                  <a:srgbClr val="00FFFF"/>
                </a:highlight>
              </a:rPr>
              <a:t>house to herself. Great</a:t>
            </a:r>
            <a:r>
              <a:rPr lang="en-GB" sz="2000" dirty="0">
                <a:solidFill>
                  <a:schemeClr val="tx1"/>
                </a:solidFill>
              </a:rPr>
              <a:t>! She folded her </a:t>
            </a:r>
            <a:r>
              <a:rPr lang="en-GB" sz="2000" dirty="0">
                <a:solidFill>
                  <a:schemeClr val="tx1"/>
                </a:solidFill>
                <a:highlight>
                  <a:srgbClr val="FFFF00"/>
                </a:highlight>
              </a:rPr>
              <a:t>long legs</a:t>
            </a:r>
            <a:r>
              <a:rPr lang="en-GB" dirty="0"/>
              <a:t> </a:t>
            </a:r>
            <a:r>
              <a:rPr lang="en-GB" sz="2000" dirty="0">
                <a:solidFill>
                  <a:schemeClr val="tx1"/>
                </a:solidFill>
              </a:rPr>
              <a:t>underneath her and snuggled up on the cushions. Her </a:t>
            </a:r>
            <a:r>
              <a:rPr lang="en-GB" sz="2000" dirty="0">
                <a:solidFill>
                  <a:schemeClr val="tx1"/>
                </a:solidFill>
                <a:highlight>
                  <a:srgbClr val="FFFF00"/>
                </a:highlight>
              </a:rPr>
              <a:t>blonde, curly hair</a:t>
            </a:r>
            <a:r>
              <a:rPr lang="en-GB" sz="2000" dirty="0">
                <a:solidFill>
                  <a:schemeClr val="tx1"/>
                </a:solidFill>
              </a:rPr>
              <a:t>, as usual, seemed to have a life of its own!</a:t>
            </a:r>
          </a:p>
          <a:p>
            <a:endParaRPr lang="en-GB" sz="2000" dirty="0">
              <a:solidFill>
                <a:schemeClr val="tx1"/>
              </a:solidFill>
            </a:endParaRPr>
          </a:p>
          <a:p>
            <a:r>
              <a:rPr lang="en-GB" sz="2000" dirty="0">
                <a:solidFill>
                  <a:schemeClr val="tx1"/>
                </a:solidFill>
              </a:rPr>
              <a:t>Just as she had settled down, she heard a strange noise upstairs. She listened carefully, thinking she had imagined it. There seemed to be some odd scratching noises on the floor boards above her. What could it be?</a:t>
            </a:r>
          </a:p>
          <a:p>
            <a:r>
              <a:rPr lang="en-GB" sz="2000" dirty="0">
                <a:solidFill>
                  <a:schemeClr val="tx1"/>
                </a:solidFill>
              </a:rPr>
              <a:t>“Is anyone there?” she shouted. There was no answer so </a:t>
            </a:r>
            <a:r>
              <a:rPr lang="en-GB" sz="2000" dirty="0">
                <a:solidFill>
                  <a:schemeClr val="tx1"/>
                </a:solidFill>
                <a:highlight>
                  <a:srgbClr val="FF00FF"/>
                </a:highlight>
              </a:rPr>
              <a:t>she decided to go upstairs</a:t>
            </a:r>
            <a:r>
              <a:rPr lang="en-GB" dirty="0"/>
              <a:t> </a:t>
            </a:r>
            <a:r>
              <a:rPr lang="en-GB" sz="2000" dirty="0">
                <a:solidFill>
                  <a:schemeClr val="tx1"/>
                </a:solidFill>
              </a:rPr>
              <a:t>and investigate. Climbing up the stairs, she could feel her heart beating loudly in her chest. Should she call someone rather than going up? No. She was determined to sort it out herself.  </a:t>
            </a:r>
          </a:p>
          <a:p>
            <a:endParaRPr lang="en-GB" sz="2000" dirty="0">
              <a:solidFill>
                <a:schemeClr val="tx1"/>
              </a:solidFill>
            </a:endParaRPr>
          </a:p>
          <a:p>
            <a:r>
              <a:rPr lang="en-GB" sz="2000" dirty="0">
                <a:solidFill>
                  <a:schemeClr val="tx1"/>
                </a:solidFill>
              </a:rPr>
              <a:t>As she reached the landing, she burst out laughing. Sitting outside her bedroom door was next door’s cat! </a:t>
            </a:r>
          </a:p>
        </p:txBody>
      </p:sp>
      <p:sp>
        <p:nvSpPr>
          <p:cNvPr id="4" name="Rectangle 3">
            <a:extLst>
              <a:ext uri="{FF2B5EF4-FFF2-40B4-BE49-F238E27FC236}">
                <a16:creationId xmlns:a16="http://schemas.microsoft.com/office/drawing/2014/main" xmlns="" id="{11304B51-BAF1-48AE-BB81-00DA36EC053E}"/>
              </a:ext>
            </a:extLst>
          </p:cNvPr>
          <p:cNvSpPr/>
          <p:nvPr/>
        </p:nvSpPr>
        <p:spPr>
          <a:xfrm>
            <a:off x="6400800" y="316524"/>
            <a:ext cx="5444197" cy="138566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We are </a:t>
            </a:r>
            <a:r>
              <a:rPr lang="en-GB" sz="2400" dirty="0">
                <a:solidFill>
                  <a:schemeClr val="tx1"/>
                </a:solidFill>
                <a:highlight>
                  <a:srgbClr val="FFFF00"/>
                </a:highlight>
              </a:rPr>
              <a:t>told by the author</a:t>
            </a:r>
            <a:r>
              <a:rPr lang="en-GB" dirty="0"/>
              <a:t> </a:t>
            </a:r>
            <a:r>
              <a:rPr lang="en-GB" sz="2400" dirty="0">
                <a:solidFill>
                  <a:schemeClr val="tx1"/>
                </a:solidFill>
              </a:rPr>
              <a:t>that Kate has:</a:t>
            </a:r>
          </a:p>
          <a:p>
            <a:pPr marL="342900" indent="-342900">
              <a:buFont typeface="Arial" panose="020B0604020202020204" pitchFamily="34" charset="0"/>
              <a:buChar char="•"/>
            </a:pPr>
            <a:r>
              <a:rPr lang="en-GB" sz="2400" dirty="0">
                <a:solidFill>
                  <a:schemeClr val="tx1"/>
                </a:solidFill>
              </a:rPr>
              <a:t>Long legs</a:t>
            </a:r>
          </a:p>
          <a:p>
            <a:pPr marL="342900" indent="-342900">
              <a:buFont typeface="Arial" panose="020B0604020202020204" pitchFamily="34" charset="0"/>
              <a:buChar char="•"/>
            </a:pPr>
            <a:r>
              <a:rPr lang="en-GB" sz="2400" dirty="0">
                <a:solidFill>
                  <a:schemeClr val="tx1"/>
                </a:solidFill>
              </a:rPr>
              <a:t>Blonde, curly hair</a:t>
            </a:r>
          </a:p>
        </p:txBody>
      </p:sp>
      <p:sp>
        <p:nvSpPr>
          <p:cNvPr id="7" name="Rectangle 6">
            <a:extLst>
              <a:ext uri="{FF2B5EF4-FFF2-40B4-BE49-F238E27FC236}">
                <a16:creationId xmlns:a16="http://schemas.microsoft.com/office/drawing/2014/main" xmlns="" id="{7283C710-1F4C-4F5F-9BA4-8A509802AB13}"/>
              </a:ext>
            </a:extLst>
          </p:cNvPr>
          <p:cNvSpPr/>
          <p:nvPr/>
        </p:nvSpPr>
        <p:spPr>
          <a:xfrm>
            <a:off x="6400800" y="1854591"/>
            <a:ext cx="5444197" cy="13856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However, we can be reading detectives and work out what we </a:t>
            </a:r>
            <a:r>
              <a:rPr lang="en-GB" sz="2400" b="1" dirty="0">
                <a:solidFill>
                  <a:schemeClr val="tx1"/>
                </a:solidFill>
              </a:rPr>
              <a:t>think</a:t>
            </a:r>
            <a:r>
              <a:rPr lang="en-GB" sz="2400" dirty="0">
                <a:solidFill>
                  <a:schemeClr val="tx1"/>
                </a:solidFill>
              </a:rPr>
              <a:t> Kate is like by her ACTIONS and REACTIONS.</a:t>
            </a:r>
          </a:p>
        </p:txBody>
      </p:sp>
      <p:sp>
        <p:nvSpPr>
          <p:cNvPr id="9" name="Rectangle 8">
            <a:extLst>
              <a:ext uri="{FF2B5EF4-FFF2-40B4-BE49-F238E27FC236}">
                <a16:creationId xmlns:a16="http://schemas.microsoft.com/office/drawing/2014/main" xmlns="" id="{3EE5926D-D967-4C11-AA82-85276BCCB3C4}"/>
              </a:ext>
            </a:extLst>
          </p:cNvPr>
          <p:cNvSpPr/>
          <p:nvPr/>
        </p:nvSpPr>
        <p:spPr>
          <a:xfrm>
            <a:off x="6400800" y="3383279"/>
            <a:ext cx="5444197" cy="13856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Answer</a:t>
            </a:r>
            <a:r>
              <a:rPr lang="en-GB" sz="2400" dirty="0">
                <a:solidFill>
                  <a:schemeClr val="tx1"/>
                </a:solidFill>
              </a:rPr>
              <a:t>: she appears to be </a:t>
            </a:r>
            <a:r>
              <a:rPr lang="en-GB" sz="2400" b="1" dirty="0">
                <a:solidFill>
                  <a:schemeClr val="tx1"/>
                </a:solidFill>
              </a:rPr>
              <a:t>brave.</a:t>
            </a:r>
          </a:p>
          <a:p>
            <a:r>
              <a:rPr lang="en-GB" sz="2400" b="1" dirty="0">
                <a:solidFill>
                  <a:schemeClr val="tx1"/>
                </a:solidFill>
              </a:rPr>
              <a:t>Evidence</a:t>
            </a:r>
            <a:r>
              <a:rPr lang="en-GB" sz="2400" dirty="0">
                <a:solidFill>
                  <a:schemeClr val="tx1"/>
                </a:solidFill>
              </a:rPr>
              <a:t>: </a:t>
            </a:r>
            <a:r>
              <a:rPr lang="en-GB" sz="2400" dirty="0">
                <a:solidFill>
                  <a:schemeClr val="tx1"/>
                </a:solidFill>
                <a:highlight>
                  <a:srgbClr val="FF00FF"/>
                </a:highlight>
              </a:rPr>
              <a:t>she went upstairs</a:t>
            </a:r>
            <a:r>
              <a:rPr lang="en-GB" sz="2400" dirty="0">
                <a:solidFill>
                  <a:schemeClr val="tx1"/>
                </a:solidFill>
              </a:rPr>
              <a:t>, even though she thought there might be an intruder.</a:t>
            </a:r>
          </a:p>
        </p:txBody>
      </p:sp>
      <p:sp>
        <p:nvSpPr>
          <p:cNvPr id="10" name="Rectangle 9">
            <a:extLst>
              <a:ext uri="{FF2B5EF4-FFF2-40B4-BE49-F238E27FC236}">
                <a16:creationId xmlns:a16="http://schemas.microsoft.com/office/drawing/2014/main" xmlns="" id="{11C78CB5-7980-4B10-B7B1-429825CE6C6C}"/>
              </a:ext>
            </a:extLst>
          </p:cNvPr>
          <p:cNvSpPr/>
          <p:nvPr/>
        </p:nvSpPr>
        <p:spPr>
          <a:xfrm>
            <a:off x="6400800" y="4998717"/>
            <a:ext cx="5444197" cy="13856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Answer</a:t>
            </a:r>
            <a:r>
              <a:rPr lang="en-GB" sz="2400" dirty="0">
                <a:solidFill>
                  <a:schemeClr val="tx1"/>
                </a:solidFill>
              </a:rPr>
              <a:t>: she is </a:t>
            </a:r>
            <a:r>
              <a:rPr lang="en-GB" sz="2400" b="1" dirty="0">
                <a:solidFill>
                  <a:schemeClr val="tx1"/>
                </a:solidFill>
              </a:rPr>
              <a:t>independent.</a:t>
            </a:r>
          </a:p>
          <a:p>
            <a:r>
              <a:rPr lang="en-GB" sz="2400" b="1" dirty="0">
                <a:solidFill>
                  <a:schemeClr val="tx1"/>
                </a:solidFill>
              </a:rPr>
              <a:t>Evidence</a:t>
            </a:r>
            <a:r>
              <a:rPr lang="en-GB" sz="2400" dirty="0">
                <a:solidFill>
                  <a:schemeClr val="tx1"/>
                </a:solidFill>
              </a:rPr>
              <a:t>: </a:t>
            </a:r>
            <a:r>
              <a:rPr lang="en-GB" sz="2400" dirty="0">
                <a:solidFill>
                  <a:schemeClr val="tx1"/>
                </a:solidFill>
                <a:highlight>
                  <a:srgbClr val="00FFFF"/>
                </a:highlight>
              </a:rPr>
              <a:t>she seems happy to be in the house on her own</a:t>
            </a:r>
            <a:r>
              <a:rPr lang="en-GB" sz="2400" dirty="0">
                <a:solidFill>
                  <a:schemeClr val="tx1"/>
                </a:solidFill>
              </a:rPr>
              <a:t>.</a:t>
            </a:r>
            <a:endParaRPr lang="en-GB" sz="2400" dirty="0">
              <a:solidFill>
                <a:schemeClr val="tx1"/>
              </a:solidFill>
              <a:highlight>
                <a:srgbClr val="00FFFF"/>
              </a:highlight>
            </a:endParaRPr>
          </a:p>
        </p:txBody>
      </p:sp>
    </p:spTree>
    <p:extLst>
      <p:ext uri="{BB962C8B-B14F-4D97-AF65-F5344CB8AC3E}">
        <p14:creationId xmlns:p14="http://schemas.microsoft.com/office/powerpoint/2010/main" val="340414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EEBFC5B-1D0D-421C-977E-4547D8807A9C}"/>
              </a:ext>
            </a:extLst>
          </p:cNvPr>
          <p:cNvSpPr>
            <a:spLocks noGrp="1"/>
          </p:cNvSpPr>
          <p:nvPr>
            <p:ph type="title"/>
          </p:nvPr>
        </p:nvSpPr>
        <p:spPr>
          <a:xfrm>
            <a:off x="914400" y="161779"/>
            <a:ext cx="10874326" cy="1259058"/>
          </a:xfrm>
          <a:solidFill>
            <a:schemeClr val="accent2">
              <a:lumMod val="40000"/>
              <a:lumOff val="60000"/>
            </a:schemeClr>
          </a:solidFill>
          <a:ln>
            <a:solidFill>
              <a:schemeClr val="accent1"/>
            </a:solidFill>
          </a:ln>
        </p:spPr>
        <p:txBody>
          <a:bodyPr>
            <a:normAutofit/>
          </a:bodyPr>
          <a:lstStyle/>
          <a:p>
            <a:pPr algn="ctr"/>
            <a:r>
              <a:rPr lang="en-GB" sz="2400" b="1" dirty="0">
                <a:latin typeface="+mn-lt"/>
              </a:rPr>
              <a:t>Your turn. </a:t>
            </a:r>
            <a:r>
              <a:rPr lang="en-GB" sz="2400" dirty="0">
                <a:latin typeface="+mn-lt"/>
              </a:rPr>
              <a:t>Choose one of the emotions from the list below and write a short paragraph about a character who is feeling like this. Can your partner guess the emotion from how the character ACTS?</a:t>
            </a:r>
          </a:p>
        </p:txBody>
      </p:sp>
      <p:sp>
        <p:nvSpPr>
          <p:cNvPr id="2" name="Rectangle 1">
            <a:extLst>
              <a:ext uri="{FF2B5EF4-FFF2-40B4-BE49-F238E27FC236}">
                <a16:creationId xmlns:a16="http://schemas.microsoft.com/office/drawing/2014/main" xmlns="" id="{D12613EE-61F0-4C40-8CB0-7824F4D3DC95}"/>
              </a:ext>
            </a:extLst>
          </p:cNvPr>
          <p:cNvSpPr/>
          <p:nvPr/>
        </p:nvSpPr>
        <p:spPr>
          <a:xfrm>
            <a:off x="1322363" y="1730326"/>
            <a:ext cx="4093698" cy="1026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frightened</a:t>
            </a:r>
          </a:p>
        </p:txBody>
      </p:sp>
      <p:sp>
        <p:nvSpPr>
          <p:cNvPr id="7" name="Rectangle 6">
            <a:extLst>
              <a:ext uri="{FF2B5EF4-FFF2-40B4-BE49-F238E27FC236}">
                <a16:creationId xmlns:a16="http://schemas.microsoft.com/office/drawing/2014/main" xmlns="" id="{4D44A844-F4F0-4289-A77F-76983B85EA2E}"/>
              </a:ext>
            </a:extLst>
          </p:cNvPr>
          <p:cNvSpPr/>
          <p:nvPr/>
        </p:nvSpPr>
        <p:spPr>
          <a:xfrm>
            <a:off x="1322363" y="3062068"/>
            <a:ext cx="4093698" cy="1026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pleased</a:t>
            </a:r>
          </a:p>
        </p:txBody>
      </p:sp>
      <p:sp>
        <p:nvSpPr>
          <p:cNvPr id="9" name="Rectangle 8">
            <a:extLst>
              <a:ext uri="{FF2B5EF4-FFF2-40B4-BE49-F238E27FC236}">
                <a16:creationId xmlns:a16="http://schemas.microsoft.com/office/drawing/2014/main" xmlns="" id="{74886E6E-C9AE-4A5B-A742-69E1874A9105}"/>
              </a:ext>
            </a:extLst>
          </p:cNvPr>
          <p:cNvSpPr/>
          <p:nvPr/>
        </p:nvSpPr>
        <p:spPr>
          <a:xfrm>
            <a:off x="6351563" y="3062068"/>
            <a:ext cx="4093698" cy="1026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excited</a:t>
            </a:r>
          </a:p>
        </p:txBody>
      </p:sp>
      <p:sp>
        <p:nvSpPr>
          <p:cNvPr id="10" name="Rectangle 9">
            <a:extLst>
              <a:ext uri="{FF2B5EF4-FFF2-40B4-BE49-F238E27FC236}">
                <a16:creationId xmlns:a16="http://schemas.microsoft.com/office/drawing/2014/main" xmlns="" id="{C3AB5236-231F-4746-9656-F17F658E7D98}"/>
              </a:ext>
            </a:extLst>
          </p:cNvPr>
          <p:cNvSpPr/>
          <p:nvPr/>
        </p:nvSpPr>
        <p:spPr>
          <a:xfrm>
            <a:off x="6351563" y="1730326"/>
            <a:ext cx="4093698" cy="1026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 worried</a:t>
            </a:r>
          </a:p>
        </p:txBody>
      </p:sp>
    </p:spTree>
    <p:extLst>
      <p:ext uri="{BB962C8B-B14F-4D97-AF65-F5344CB8AC3E}">
        <p14:creationId xmlns:p14="http://schemas.microsoft.com/office/powerpoint/2010/main" val="104918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EEBFC5B-1D0D-421C-977E-4547D8807A9C}"/>
              </a:ext>
            </a:extLst>
          </p:cNvPr>
          <p:cNvSpPr>
            <a:spLocks noGrp="1"/>
          </p:cNvSpPr>
          <p:nvPr>
            <p:ph type="title"/>
          </p:nvPr>
        </p:nvSpPr>
        <p:spPr>
          <a:xfrm>
            <a:off x="914400" y="161779"/>
            <a:ext cx="10199077" cy="1132449"/>
          </a:xfrm>
          <a:solidFill>
            <a:schemeClr val="accent2">
              <a:lumMod val="40000"/>
              <a:lumOff val="60000"/>
            </a:schemeClr>
          </a:solidFill>
          <a:ln>
            <a:solidFill>
              <a:schemeClr val="accent1"/>
            </a:solidFill>
          </a:ln>
        </p:spPr>
        <p:txBody>
          <a:bodyPr>
            <a:normAutofit/>
          </a:bodyPr>
          <a:lstStyle/>
          <a:p>
            <a:pPr algn="ctr"/>
            <a:r>
              <a:rPr lang="en-GB" sz="2400" dirty="0">
                <a:latin typeface="+mn-lt"/>
              </a:rPr>
              <a:t>We can also find out about characters from what they SAY and HOW they say it.</a:t>
            </a:r>
          </a:p>
        </p:txBody>
      </p:sp>
      <p:sp>
        <p:nvSpPr>
          <p:cNvPr id="2" name="Rectangle 1">
            <a:extLst>
              <a:ext uri="{FF2B5EF4-FFF2-40B4-BE49-F238E27FC236}">
                <a16:creationId xmlns:a16="http://schemas.microsoft.com/office/drawing/2014/main" xmlns="" id="{D12613EE-61F0-4C40-8CB0-7824F4D3DC95}"/>
              </a:ext>
            </a:extLst>
          </p:cNvPr>
          <p:cNvSpPr/>
          <p:nvPr/>
        </p:nvSpPr>
        <p:spPr>
          <a:xfrm>
            <a:off x="914399" y="1507587"/>
            <a:ext cx="10199077" cy="9612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Discussion</a:t>
            </a:r>
          </a:p>
          <a:p>
            <a:pPr algn="ctr"/>
            <a:r>
              <a:rPr lang="en-GB" sz="2800" dirty="0">
                <a:solidFill>
                  <a:schemeClr val="tx1"/>
                </a:solidFill>
              </a:rPr>
              <a:t>What do you think this character is like? What is your evidence?</a:t>
            </a:r>
          </a:p>
        </p:txBody>
      </p:sp>
      <p:sp>
        <p:nvSpPr>
          <p:cNvPr id="7" name="Rectangle 6">
            <a:extLst>
              <a:ext uri="{FF2B5EF4-FFF2-40B4-BE49-F238E27FC236}">
                <a16:creationId xmlns:a16="http://schemas.microsoft.com/office/drawing/2014/main" xmlns="" id="{4D44A844-F4F0-4289-A77F-76983B85EA2E}"/>
              </a:ext>
            </a:extLst>
          </p:cNvPr>
          <p:cNvSpPr/>
          <p:nvPr/>
        </p:nvSpPr>
        <p:spPr>
          <a:xfrm>
            <a:off x="914401" y="2654104"/>
            <a:ext cx="10199076" cy="10269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“Go away Warren! You’re always pestering us!” shouted Kim, giving him a shove. </a:t>
            </a:r>
          </a:p>
        </p:txBody>
      </p:sp>
      <p:sp>
        <p:nvSpPr>
          <p:cNvPr id="9" name="Rectangle 8">
            <a:extLst>
              <a:ext uri="{FF2B5EF4-FFF2-40B4-BE49-F238E27FC236}">
                <a16:creationId xmlns:a16="http://schemas.microsoft.com/office/drawing/2014/main" xmlns="" id="{74886E6E-C9AE-4A5B-A742-69E1874A9105}"/>
              </a:ext>
            </a:extLst>
          </p:cNvPr>
          <p:cNvSpPr/>
          <p:nvPr/>
        </p:nvSpPr>
        <p:spPr>
          <a:xfrm>
            <a:off x="914401" y="3929577"/>
            <a:ext cx="10199075" cy="137394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Answer</a:t>
            </a:r>
            <a:r>
              <a:rPr lang="en-GB" sz="2800" dirty="0">
                <a:solidFill>
                  <a:schemeClr val="tx1"/>
                </a:solidFill>
              </a:rPr>
              <a:t>: Kim doesn’t appear to be very kind.</a:t>
            </a:r>
          </a:p>
          <a:p>
            <a:r>
              <a:rPr lang="en-GB" sz="2800" b="1" dirty="0">
                <a:solidFill>
                  <a:schemeClr val="tx1"/>
                </a:solidFill>
              </a:rPr>
              <a:t>Evidence</a:t>
            </a:r>
            <a:r>
              <a:rPr lang="en-GB" sz="2800" dirty="0">
                <a:solidFill>
                  <a:schemeClr val="tx1"/>
                </a:solidFill>
              </a:rPr>
              <a:t>: she has told Warren to go away and she has pushed him. Also, she shouted at him, which seems aggressive.</a:t>
            </a:r>
          </a:p>
        </p:txBody>
      </p:sp>
      <p:sp>
        <p:nvSpPr>
          <p:cNvPr id="10" name="Rectangle 9">
            <a:extLst>
              <a:ext uri="{FF2B5EF4-FFF2-40B4-BE49-F238E27FC236}">
                <a16:creationId xmlns:a16="http://schemas.microsoft.com/office/drawing/2014/main" xmlns="" id="{C3AB5236-231F-4746-9656-F17F658E7D98}"/>
              </a:ext>
            </a:extLst>
          </p:cNvPr>
          <p:cNvSpPr/>
          <p:nvPr/>
        </p:nvSpPr>
        <p:spPr>
          <a:xfrm>
            <a:off x="956604" y="5552051"/>
            <a:ext cx="10156872" cy="1026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 We haven’t written the sentence ‘Kim was unkind.’ Instead, we have suggested it by what she has said and how she has said it.</a:t>
            </a:r>
          </a:p>
        </p:txBody>
      </p:sp>
    </p:spTree>
    <p:extLst>
      <p:ext uri="{BB962C8B-B14F-4D97-AF65-F5344CB8AC3E}">
        <p14:creationId xmlns:p14="http://schemas.microsoft.com/office/powerpoint/2010/main" val="27524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EEBFC5B-1D0D-421C-977E-4547D8807A9C}"/>
              </a:ext>
            </a:extLst>
          </p:cNvPr>
          <p:cNvSpPr>
            <a:spLocks noGrp="1"/>
          </p:cNvSpPr>
          <p:nvPr>
            <p:ph type="title"/>
          </p:nvPr>
        </p:nvSpPr>
        <p:spPr>
          <a:xfrm>
            <a:off x="914400" y="161779"/>
            <a:ext cx="10874326" cy="1259058"/>
          </a:xfrm>
          <a:solidFill>
            <a:schemeClr val="accent2">
              <a:lumMod val="40000"/>
              <a:lumOff val="60000"/>
            </a:schemeClr>
          </a:solidFill>
          <a:ln>
            <a:solidFill>
              <a:schemeClr val="accent1"/>
            </a:solidFill>
          </a:ln>
        </p:spPr>
        <p:txBody>
          <a:bodyPr>
            <a:normAutofit/>
          </a:bodyPr>
          <a:lstStyle/>
          <a:p>
            <a:pPr algn="ctr"/>
            <a:r>
              <a:rPr lang="en-GB" sz="2800" b="1" dirty="0">
                <a:latin typeface="+mn-lt"/>
              </a:rPr>
              <a:t>Your turn</a:t>
            </a:r>
            <a:r>
              <a:rPr lang="en-GB" sz="2400" dirty="0">
                <a:latin typeface="+mn-lt"/>
              </a:rPr>
              <a:t>: </a:t>
            </a:r>
            <a:r>
              <a:rPr lang="en-GB" sz="2800" dirty="0">
                <a:latin typeface="+mn-lt"/>
              </a:rPr>
              <a:t>what do you think these characters are like? What is your evidence?</a:t>
            </a:r>
          </a:p>
        </p:txBody>
      </p:sp>
      <p:sp>
        <p:nvSpPr>
          <p:cNvPr id="2" name="Rectangle 1">
            <a:extLst>
              <a:ext uri="{FF2B5EF4-FFF2-40B4-BE49-F238E27FC236}">
                <a16:creationId xmlns:a16="http://schemas.microsoft.com/office/drawing/2014/main" xmlns="" id="{D12613EE-61F0-4C40-8CB0-7824F4D3DC95}"/>
              </a:ext>
            </a:extLst>
          </p:cNvPr>
          <p:cNvSpPr/>
          <p:nvPr/>
        </p:nvSpPr>
        <p:spPr>
          <a:xfrm>
            <a:off x="1237957" y="1622473"/>
            <a:ext cx="10227212" cy="11301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“Did you see that James only got three out of ten in his spelling test?” sneered Tess as she nudged Chloe.</a:t>
            </a:r>
          </a:p>
        </p:txBody>
      </p:sp>
      <p:sp>
        <p:nvSpPr>
          <p:cNvPr id="8" name="Rectangle 7">
            <a:extLst>
              <a:ext uri="{FF2B5EF4-FFF2-40B4-BE49-F238E27FC236}">
                <a16:creationId xmlns:a16="http://schemas.microsoft.com/office/drawing/2014/main" xmlns="" id="{93E2ED20-0527-4859-82F0-C23FDE4247F2}"/>
              </a:ext>
            </a:extLst>
          </p:cNvPr>
          <p:cNvSpPr/>
          <p:nvPr/>
        </p:nvSpPr>
        <p:spPr>
          <a:xfrm>
            <a:off x="1237957" y="4611854"/>
            <a:ext cx="10227212" cy="11301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“Just follow me. Don’t worry. I’ve been here loads of times!” said Mr Caxton calmly.</a:t>
            </a:r>
          </a:p>
        </p:txBody>
      </p:sp>
      <p:sp>
        <p:nvSpPr>
          <p:cNvPr id="11" name="Rectangle 10">
            <a:extLst>
              <a:ext uri="{FF2B5EF4-FFF2-40B4-BE49-F238E27FC236}">
                <a16:creationId xmlns:a16="http://schemas.microsoft.com/office/drawing/2014/main" xmlns="" id="{13DD7E43-A1E1-43AB-9817-998F8160B823}"/>
              </a:ext>
            </a:extLst>
          </p:cNvPr>
          <p:cNvSpPr/>
          <p:nvPr/>
        </p:nvSpPr>
        <p:spPr>
          <a:xfrm>
            <a:off x="1237957" y="3117163"/>
            <a:ext cx="10227212" cy="11301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“Would you like to join in our game?” asked Colin gently.</a:t>
            </a:r>
          </a:p>
        </p:txBody>
      </p:sp>
    </p:spTree>
    <p:extLst>
      <p:ext uri="{BB962C8B-B14F-4D97-AF65-F5344CB8AC3E}">
        <p14:creationId xmlns:p14="http://schemas.microsoft.com/office/powerpoint/2010/main" val="293154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EEBFC5B-1D0D-421C-977E-4547D8807A9C}"/>
              </a:ext>
            </a:extLst>
          </p:cNvPr>
          <p:cNvSpPr>
            <a:spLocks noGrp="1"/>
          </p:cNvSpPr>
          <p:nvPr>
            <p:ph type="title"/>
          </p:nvPr>
        </p:nvSpPr>
        <p:spPr>
          <a:xfrm>
            <a:off x="710419" y="196939"/>
            <a:ext cx="10874326" cy="2215661"/>
          </a:xfrm>
          <a:solidFill>
            <a:schemeClr val="accent2">
              <a:lumMod val="40000"/>
              <a:lumOff val="60000"/>
            </a:schemeClr>
          </a:solidFill>
          <a:ln>
            <a:solidFill>
              <a:schemeClr val="accent1"/>
            </a:solidFill>
          </a:ln>
        </p:spPr>
        <p:txBody>
          <a:bodyPr>
            <a:normAutofit/>
          </a:bodyPr>
          <a:lstStyle/>
          <a:p>
            <a:r>
              <a:rPr lang="en-GB" sz="2800" dirty="0">
                <a:latin typeface="+mn-lt"/>
              </a:rPr>
              <a:t>So, the best writers create interesting characters by:</a:t>
            </a:r>
            <a:r>
              <a:rPr lang="en-GB" sz="2800" u="sng" dirty="0">
                <a:latin typeface="+mn-lt"/>
              </a:rPr>
              <a:t/>
            </a:r>
            <a:br>
              <a:rPr lang="en-GB" sz="2800" u="sng" dirty="0">
                <a:latin typeface="+mn-lt"/>
              </a:rPr>
            </a:br>
            <a:r>
              <a:rPr lang="en-GB" sz="2800" u="sng" dirty="0">
                <a:latin typeface="+mn-lt"/>
              </a:rPr>
              <a:t/>
            </a:r>
            <a:br>
              <a:rPr lang="en-GB" sz="2800" u="sng" dirty="0">
                <a:latin typeface="+mn-lt"/>
              </a:rPr>
            </a:br>
            <a:r>
              <a:rPr lang="en-GB" sz="2800" dirty="0">
                <a:latin typeface="+mn-lt"/>
              </a:rPr>
              <a:t>*Telling us some information (usually about their appearance)</a:t>
            </a:r>
            <a:br>
              <a:rPr lang="en-GB" sz="2800" dirty="0">
                <a:latin typeface="+mn-lt"/>
              </a:rPr>
            </a:br>
            <a:r>
              <a:rPr lang="en-GB" sz="2800" dirty="0">
                <a:latin typeface="+mn-lt"/>
              </a:rPr>
              <a:t>*Suggesting it through their actions and reactions</a:t>
            </a:r>
            <a:br>
              <a:rPr lang="en-GB" sz="2800" dirty="0">
                <a:latin typeface="+mn-lt"/>
              </a:rPr>
            </a:br>
            <a:r>
              <a:rPr lang="en-GB" sz="2800" dirty="0">
                <a:latin typeface="+mn-lt"/>
              </a:rPr>
              <a:t>*Suggesting it by what they say and how they say it</a:t>
            </a:r>
          </a:p>
        </p:txBody>
      </p:sp>
      <p:sp>
        <p:nvSpPr>
          <p:cNvPr id="2" name="Rectangle 1">
            <a:extLst>
              <a:ext uri="{FF2B5EF4-FFF2-40B4-BE49-F238E27FC236}">
                <a16:creationId xmlns:a16="http://schemas.microsoft.com/office/drawing/2014/main" xmlns="" id="{D12613EE-61F0-4C40-8CB0-7824F4D3DC95}"/>
              </a:ext>
            </a:extLst>
          </p:cNvPr>
          <p:cNvSpPr/>
          <p:nvPr/>
        </p:nvSpPr>
        <p:spPr>
          <a:xfrm>
            <a:off x="914400" y="4712671"/>
            <a:ext cx="10466364" cy="18991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Hint:</a:t>
            </a:r>
            <a:r>
              <a:rPr lang="en-GB" sz="2800" dirty="0">
                <a:solidFill>
                  <a:schemeClr val="tx1"/>
                </a:solidFill>
              </a:rPr>
              <a:t> try to make your two characters completely different. For example, one could be brave and confident while the other is much quieter and nervous. Perhaps the brave, confident one got them into trouble in the first place and the quiet, confident one saves them!</a:t>
            </a:r>
          </a:p>
        </p:txBody>
      </p:sp>
      <p:sp>
        <p:nvSpPr>
          <p:cNvPr id="7" name="Rectangle 6">
            <a:extLst>
              <a:ext uri="{FF2B5EF4-FFF2-40B4-BE49-F238E27FC236}">
                <a16:creationId xmlns:a16="http://schemas.microsoft.com/office/drawing/2014/main" xmlns="" id="{4D44A844-F4F0-4289-A77F-76983B85EA2E}"/>
              </a:ext>
            </a:extLst>
          </p:cNvPr>
          <p:cNvSpPr/>
          <p:nvPr/>
        </p:nvSpPr>
        <p:spPr>
          <a:xfrm>
            <a:off x="914400" y="2581415"/>
            <a:ext cx="10466364" cy="19624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Your turn</a:t>
            </a:r>
            <a:r>
              <a:rPr lang="en-GB" sz="2800" dirty="0">
                <a:solidFill>
                  <a:schemeClr val="tx1"/>
                </a:solidFill>
              </a:rPr>
              <a:t>: use the ideas we have explored to write a short extract from a story where two characters are trapped in a cave. Try not to tell us about their personality. Instead, suggest it by what they do and say.</a:t>
            </a:r>
          </a:p>
        </p:txBody>
      </p:sp>
    </p:spTree>
    <p:extLst>
      <p:ext uri="{BB962C8B-B14F-4D97-AF65-F5344CB8AC3E}">
        <p14:creationId xmlns:p14="http://schemas.microsoft.com/office/powerpoint/2010/main" val="346547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sp>
        <p:nvSpPr>
          <p:cNvPr id="6" name="TextBox 5"/>
          <p:cNvSpPr txBox="1"/>
          <p:nvPr/>
        </p:nvSpPr>
        <p:spPr>
          <a:xfrm>
            <a:off x="2681964" y="530085"/>
            <a:ext cx="6669741" cy="707886"/>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000" dirty="0"/>
              <a:t>Teachers’ Notes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3" name="Content Placeholder 2">
            <a:extLst>
              <a:ext uri="{FF2B5EF4-FFF2-40B4-BE49-F238E27FC236}">
                <a16:creationId xmlns:a16="http://schemas.microsoft.com/office/drawing/2014/main" xmlns="" id="{894B3F14-5C65-4BA3-8C48-C5E9B72BC962}"/>
              </a:ext>
            </a:extLst>
          </p:cNvPr>
          <p:cNvSpPr>
            <a:spLocks noGrp="1"/>
          </p:cNvSpPr>
          <p:nvPr>
            <p:ph idx="1"/>
          </p:nvPr>
        </p:nvSpPr>
        <p:spPr>
          <a:solidFill>
            <a:schemeClr val="accent5">
              <a:lumMod val="20000"/>
              <a:lumOff val="80000"/>
            </a:schemeClr>
          </a:solidFill>
          <a:ln>
            <a:solidFill>
              <a:schemeClr val="accent1">
                <a:lumMod val="75000"/>
              </a:schemeClr>
            </a:solidFill>
          </a:ln>
        </p:spPr>
        <p:txBody>
          <a:bodyPr>
            <a:normAutofit/>
          </a:bodyPr>
          <a:lstStyle/>
          <a:p>
            <a:pPr>
              <a:buFont typeface="Wingdings" panose="05000000000000000000" pitchFamily="2" charset="2"/>
              <a:buChar char="q"/>
            </a:pPr>
            <a:r>
              <a:rPr lang="en-GB" dirty="0"/>
              <a:t>This therapy begins by exploring how to describe the appearance of a character. Two levels of difficulty are exemplified.</a:t>
            </a:r>
          </a:p>
          <a:p>
            <a:pPr>
              <a:buFont typeface="Wingdings" panose="05000000000000000000" pitchFamily="2" charset="2"/>
              <a:buChar char="q"/>
            </a:pPr>
            <a:r>
              <a:rPr lang="en-GB" dirty="0"/>
              <a:t>It moves on to model how a character’s actions and reactions can inform the reader about their personality. It isn’t necessary to directly tell the reader that, for instance, a character is nervous. It can be implied through their actions.</a:t>
            </a:r>
          </a:p>
          <a:p>
            <a:pPr>
              <a:buFont typeface="Wingdings" panose="05000000000000000000" pitchFamily="2" charset="2"/>
              <a:buChar char="q"/>
            </a:pPr>
            <a:r>
              <a:rPr lang="en-GB" dirty="0"/>
              <a:t>This is followed by examining how dialogue can reveal information about a person – both what they say and how they say it.</a:t>
            </a:r>
          </a:p>
          <a:p>
            <a:pPr>
              <a:buFont typeface="Wingdings" panose="05000000000000000000" pitchFamily="2" charset="2"/>
              <a:buChar char="q"/>
            </a:pPr>
            <a:r>
              <a:rPr lang="en-GB" dirty="0"/>
              <a:t>Throughout the therapy there are opportunities to practise and apply the taught skills.</a:t>
            </a:r>
          </a:p>
        </p:txBody>
      </p:sp>
    </p:spTree>
    <p:extLst>
      <p:ext uri="{BB962C8B-B14F-4D97-AF65-F5344CB8AC3E}">
        <p14:creationId xmlns:p14="http://schemas.microsoft.com/office/powerpoint/2010/main" val="45246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iling woman listening to headphones in subway : Stock Photo">
            <a:extLst>
              <a:ext uri="{FF2B5EF4-FFF2-40B4-BE49-F238E27FC236}">
                <a16:creationId xmlns:a16="http://schemas.microsoft.com/office/drawing/2014/main" xmlns="" id="{120E082B-E3E5-4E0C-A893-2965BD046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1012873"/>
            <a:ext cx="7333957" cy="48072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xmlns="" id="{4D48F551-F9B1-4893-A780-D5B2C8BE4387}"/>
              </a:ext>
            </a:extLst>
          </p:cNvPr>
          <p:cNvSpPr/>
          <p:nvPr/>
        </p:nvSpPr>
        <p:spPr>
          <a:xfrm>
            <a:off x="8721967" y="225082"/>
            <a:ext cx="3052689" cy="15755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do you KNOW about this character?</a:t>
            </a:r>
          </a:p>
        </p:txBody>
      </p:sp>
      <p:sp>
        <p:nvSpPr>
          <p:cNvPr id="6" name="Rectangle: Rounded Corners 5">
            <a:extLst>
              <a:ext uri="{FF2B5EF4-FFF2-40B4-BE49-F238E27FC236}">
                <a16:creationId xmlns:a16="http://schemas.microsoft.com/office/drawing/2014/main" xmlns="" id="{E8C353E7-D67E-4D96-8D7F-13302455831B}"/>
              </a:ext>
            </a:extLst>
          </p:cNvPr>
          <p:cNvSpPr/>
          <p:nvPr/>
        </p:nvSpPr>
        <p:spPr>
          <a:xfrm>
            <a:off x="8721968" y="2058571"/>
            <a:ext cx="3052689" cy="20538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might you INFER (work out) about this character?</a:t>
            </a:r>
          </a:p>
        </p:txBody>
      </p:sp>
      <p:sp>
        <p:nvSpPr>
          <p:cNvPr id="7" name="Rectangle: Rounded Corners 6">
            <a:extLst>
              <a:ext uri="{FF2B5EF4-FFF2-40B4-BE49-F238E27FC236}">
                <a16:creationId xmlns:a16="http://schemas.microsoft.com/office/drawing/2014/main" xmlns="" id="{E3DA9352-EE87-438E-A7B3-130AA83BA5C9}"/>
              </a:ext>
            </a:extLst>
          </p:cNvPr>
          <p:cNvSpPr/>
          <p:nvPr/>
        </p:nvSpPr>
        <p:spPr>
          <a:xfrm>
            <a:off x="8721969" y="4370362"/>
            <a:ext cx="3052689" cy="20538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DON’T you know about this character?</a:t>
            </a:r>
          </a:p>
        </p:txBody>
      </p:sp>
    </p:spTree>
    <p:extLst>
      <p:ext uri="{BB962C8B-B14F-4D97-AF65-F5344CB8AC3E}">
        <p14:creationId xmlns:p14="http://schemas.microsoft.com/office/powerpoint/2010/main" val="23541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EEBFC5B-1D0D-421C-977E-4547D8807A9C}"/>
              </a:ext>
            </a:extLst>
          </p:cNvPr>
          <p:cNvSpPr>
            <a:spLocks noGrp="1"/>
          </p:cNvSpPr>
          <p:nvPr>
            <p:ph type="title"/>
          </p:nvPr>
        </p:nvSpPr>
        <p:spPr>
          <a:xfrm>
            <a:off x="838200" y="365125"/>
            <a:ext cx="10515600" cy="1325563"/>
          </a:xfrm>
          <a:solidFill>
            <a:schemeClr val="accent2">
              <a:lumMod val="40000"/>
              <a:lumOff val="60000"/>
            </a:schemeClr>
          </a:solidFill>
          <a:ln>
            <a:solidFill>
              <a:schemeClr val="accent1"/>
            </a:solidFill>
          </a:ln>
        </p:spPr>
        <p:txBody>
          <a:bodyPr>
            <a:normAutofit/>
          </a:bodyPr>
          <a:lstStyle/>
          <a:p>
            <a:pPr algn="ctr"/>
            <a:r>
              <a:rPr lang="en-GB" sz="2800" dirty="0">
                <a:latin typeface="+mn-lt"/>
              </a:rPr>
              <a:t>A picture or photograph can quickly tells us a great deal about a character. When we write, we need to communicate this information through words.</a:t>
            </a:r>
          </a:p>
        </p:txBody>
      </p:sp>
      <p:pic>
        <p:nvPicPr>
          <p:cNvPr id="8" name="Picture 2" descr="Smiling woman listening to headphones in subway : Stock Photo">
            <a:extLst>
              <a:ext uri="{FF2B5EF4-FFF2-40B4-BE49-F238E27FC236}">
                <a16:creationId xmlns:a16="http://schemas.microsoft.com/office/drawing/2014/main" xmlns="" id="{05298765-DB44-48D7-8AA5-7E0F990B9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408" y="2926080"/>
            <a:ext cx="4458082" cy="34465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005AAF2-4178-4EC1-A5F5-4BB9518438A8}"/>
              </a:ext>
            </a:extLst>
          </p:cNvPr>
          <p:cNvSpPr/>
          <p:nvPr/>
        </p:nvSpPr>
        <p:spPr>
          <a:xfrm>
            <a:off x="2304757" y="1914182"/>
            <a:ext cx="7582486" cy="7877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do we find out about a character in a story?</a:t>
            </a:r>
          </a:p>
        </p:txBody>
      </p:sp>
      <p:sp>
        <p:nvSpPr>
          <p:cNvPr id="3" name="Rectangle: Rounded Corners 2">
            <a:extLst>
              <a:ext uri="{FF2B5EF4-FFF2-40B4-BE49-F238E27FC236}">
                <a16:creationId xmlns:a16="http://schemas.microsoft.com/office/drawing/2014/main" xmlns="" id="{D80A4095-BE59-4915-8194-E92AFAD033A9}"/>
              </a:ext>
            </a:extLst>
          </p:cNvPr>
          <p:cNvSpPr/>
          <p:nvPr/>
        </p:nvSpPr>
        <p:spPr>
          <a:xfrm>
            <a:off x="459545" y="4733778"/>
            <a:ext cx="2785403" cy="12098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from what they do (their actions)</a:t>
            </a:r>
          </a:p>
        </p:txBody>
      </p:sp>
      <p:sp>
        <p:nvSpPr>
          <p:cNvPr id="9" name="Rectangle: Rounded Corners 8">
            <a:extLst>
              <a:ext uri="{FF2B5EF4-FFF2-40B4-BE49-F238E27FC236}">
                <a16:creationId xmlns:a16="http://schemas.microsoft.com/office/drawing/2014/main" xmlns="" id="{E928C05F-6463-4321-B764-9DB4C51CA78F}"/>
              </a:ext>
            </a:extLst>
          </p:cNvPr>
          <p:cNvSpPr/>
          <p:nvPr/>
        </p:nvSpPr>
        <p:spPr>
          <a:xfrm>
            <a:off x="459545" y="3174830"/>
            <a:ext cx="2785403" cy="12098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from what the author tells us directly</a:t>
            </a:r>
          </a:p>
        </p:txBody>
      </p:sp>
      <p:sp>
        <p:nvSpPr>
          <p:cNvPr id="10" name="Rectangle: Rounded Corners 9">
            <a:extLst>
              <a:ext uri="{FF2B5EF4-FFF2-40B4-BE49-F238E27FC236}">
                <a16:creationId xmlns:a16="http://schemas.microsoft.com/office/drawing/2014/main" xmlns="" id="{B6B93391-3841-4F89-95A4-9EC667BC5423}"/>
              </a:ext>
            </a:extLst>
          </p:cNvPr>
          <p:cNvSpPr/>
          <p:nvPr/>
        </p:nvSpPr>
        <p:spPr>
          <a:xfrm>
            <a:off x="8384345" y="2980397"/>
            <a:ext cx="2785403" cy="12098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from what they say or how they say it</a:t>
            </a:r>
          </a:p>
        </p:txBody>
      </p:sp>
      <p:sp>
        <p:nvSpPr>
          <p:cNvPr id="11" name="Rectangle: Rounded Corners 10">
            <a:extLst>
              <a:ext uri="{FF2B5EF4-FFF2-40B4-BE49-F238E27FC236}">
                <a16:creationId xmlns:a16="http://schemas.microsoft.com/office/drawing/2014/main" xmlns="" id="{B899E5BC-255A-4C4A-8FD1-8D2F34BE38C9}"/>
              </a:ext>
            </a:extLst>
          </p:cNvPr>
          <p:cNvSpPr/>
          <p:nvPr/>
        </p:nvSpPr>
        <p:spPr>
          <a:xfrm>
            <a:off x="8384345" y="4638432"/>
            <a:ext cx="2785403" cy="120982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from what others say about them</a:t>
            </a:r>
          </a:p>
        </p:txBody>
      </p:sp>
    </p:spTree>
    <p:extLst>
      <p:ext uri="{BB962C8B-B14F-4D97-AF65-F5344CB8AC3E}">
        <p14:creationId xmlns:p14="http://schemas.microsoft.com/office/powerpoint/2010/main" val="8378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fontScale="90000"/>
          </a:bodyPr>
          <a:lstStyle/>
          <a:p>
            <a:pPr algn="ctr"/>
            <a:r>
              <a:rPr lang="en-GB" sz="3600" dirty="0">
                <a:latin typeface="+mn-lt"/>
              </a:rPr>
              <a:t>The most obvious starting point for a character is their APPEARANCE. Our reader needs to be able to picture the character.</a:t>
            </a:r>
          </a:p>
        </p:txBody>
      </p:sp>
      <p:sp>
        <p:nvSpPr>
          <p:cNvPr id="7" name="Rectangle: Rounded Corners 6">
            <a:extLst>
              <a:ext uri="{FF2B5EF4-FFF2-40B4-BE49-F238E27FC236}">
                <a16:creationId xmlns:a16="http://schemas.microsoft.com/office/drawing/2014/main" xmlns="" id="{0F41ACE8-75EA-494C-9A72-1BE37FA7440A}"/>
              </a:ext>
            </a:extLst>
          </p:cNvPr>
          <p:cNvSpPr/>
          <p:nvPr/>
        </p:nvSpPr>
        <p:spPr>
          <a:xfrm>
            <a:off x="6222609" y="1914489"/>
            <a:ext cx="5131192" cy="11663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How would you describe this woman to your partner?</a:t>
            </a:r>
          </a:p>
        </p:txBody>
      </p:sp>
      <p:pic>
        <p:nvPicPr>
          <p:cNvPr id="8" name="Picture 2" descr="Smiling woman listening to headphones in subway : Stock Photo">
            <a:extLst>
              <a:ext uri="{FF2B5EF4-FFF2-40B4-BE49-F238E27FC236}">
                <a16:creationId xmlns:a16="http://schemas.microsoft.com/office/drawing/2014/main" xmlns="" id="{ACBDE5F2-603F-4EC0-9F1D-6F84C421F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73" y="2067951"/>
            <a:ext cx="5434818" cy="429064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xmlns="" id="{B0CC8D28-5DD9-4D78-9FB8-22F00E400B86}"/>
              </a:ext>
            </a:extLst>
          </p:cNvPr>
          <p:cNvSpPr/>
          <p:nvPr/>
        </p:nvSpPr>
        <p:spPr>
          <a:xfrm>
            <a:off x="6222608" y="3298874"/>
            <a:ext cx="5131192" cy="2110153"/>
          </a:xfrm>
          <a:prstGeom prst="roundRect">
            <a:avLst>
              <a:gd name="adj"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key features which stand out are:</a:t>
            </a:r>
          </a:p>
          <a:p>
            <a:pPr algn="ctr"/>
            <a:endParaRPr lang="en-GB" sz="2400" dirty="0">
              <a:solidFill>
                <a:schemeClr val="tx1"/>
              </a:solidFill>
            </a:endParaRPr>
          </a:p>
          <a:p>
            <a:pPr marL="342900" indent="-342900">
              <a:buFont typeface="Wingdings" panose="05000000000000000000" pitchFamily="2" charset="2"/>
              <a:buChar char="q"/>
            </a:pPr>
            <a:r>
              <a:rPr lang="en-GB" sz="2400" dirty="0">
                <a:solidFill>
                  <a:schemeClr val="tx1"/>
                </a:solidFill>
              </a:rPr>
              <a:t>her smile</a:t>
            </a:r>
          </a:p>
          <a:p>
            <a:pPr marL="342900" indent="-342900">
              <a:buFont typeface="Wingdings" panose="05000000000000000000" pitchFamily="2" charset="2"/>
              <a:buChar char="q"/>
            </a:pPr>
            <a:r>
              <a:rPr lang="en-GB" sz="2400" dirty="0">
                <a:solidFill>
                  <a:schemeClr val="tx1"/>
                </a:solidFill>
              </a:rPr>
              <a:t>her eyes</a:t>
            </a:r>
          </a:p>
          <a:p>
            <a:pPr marL="342900" indent="-342900">
              <a:buFont typeface="Wingdings" panose="05000000000000000000" pitchFamily="2" charset="2"/>
              <a:buChar char="q"/>
            </a:pPr>
            <a:r>
              <a:rPr lang="en-GB" sz="2400" dirty="0">
                <a:solidFill>
                  <a:schemeClr val="tx1"/>
                </a:solidFill>
              </a:rPr>
              <a:t>she is listening to something</a:t>
            </a:r>
          </a:p>
        </p:txBody>
      </p:sp>
      <p:sp>
        <p:nvSpPr>
          <p:cNvPr id="2" name="Rectangle: Rounded Corners 1">
            <a:extLst>
              <a:ext uri="{FF2B5EF4-FFF2-40B4-BE49-F238E27FC236}">
                <a16:creationId xmlns:a16="http://schemas.microsoft.com/office/drawing/2014/main" xmlns="" id="{2ADBC1A4-5B1B-473A-B458-9754745EA36F}"/>
              </a:ext>
            </a:extLst>
          </p:cNvPr>
          <p:cNvSpPr/>
          <p:nvPr/>
        </p:nvSpPr>
        <p:spPr>
          <a:xfrm>
            <a:off x="6222609" y="5627077"/>
            <a:ext cx="5131192"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With these features in mind, we can write a description.</a:t>
            </a:r>
          </a:p>
        </p:txBody>
      </p:sp>
    </p:spTree>
    <p:extLst>
      <p:ext uri="{BB962C8B-B14F-4D97-AF65-F5344CB8AC3E}">
        <p14:creationId xmlns:p14="http://schemas.microsoft.com/office/powerpoint/2010/main" val="19393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FFB13C-DDC8-424A-8176-69D227CE83AF}"/>
              </a:ext>
            </a:extLst>
          </p:cNvPr>
          <p:cNvSpPr/>
          <p:nvPr/>
        </p:nvSpPr>
        <p:spPr>
          <a:xfrm>
            <a:off x="4979963" y="2880863"/>
            <a:ext cx="6710289" cy="3504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As I arrived on the train, I noticed a striking woman in front of me. She had a dazzling smile and her eyes sparkled. On her wavy, black hair, sat a pair of headphones. Perhaps what she was listening to was making her smile? Interestingly, her blue headphones matched the blue jacket she was wearing.</a:t>
            </a:r>
          </a:p>
        </p:txBody>
      </p:sp>
      <p:pic>
        <p:nvPicPr>
          <p:cNvPr id="8" name="Picture 2" descr="Smiling woman listening to headphones in subway : Stock Photo">
            <a:extLst>
              <a:ext uri="{FF2B5EF4-FFF2-40B4-BE49-F238E27FC236}">
                <a16:creationId xmlns:a16="http://schemas.microsoft.com/office/drawing/2014/main" xmlns="" id="{DBEA059E-D3B9-4621-B7F4-5AE1691FD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45" y="2880861"/>
            <a:ext cx="4280397" cy="33792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xmlns="" id="{656F6FAE-C6A4-4E3D-AE03-9737A271299F}"/>
              </a:ext>
            </a:extLst>
          </p:cNvPr>
          <p:cNvSpPr/>
          <p:nvPr/>
        </p:nvSpPr>
        <p:spPr>
          <a:xfrm>
            <a:off x="4979963" y="168813"/>
            <a:ext cx="6710289" cy="2546252"/>
          </a:xfrm>
          <a:prstGeom prst="roundRect">
            <a:avLst>
              <a:gd name="adj"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The woman had a dazzling smile and her eyes sparkled. She had wavy, black hair and she was wearing a pair of blue headphones. She had a blue jacket on.</a:t>
            </a:r>
          </a:p>
        </p:txBody>
      </p:sp>
      <p:sp>
        <p:nvSpPr>
          <p:cNvPr id="3" name="Rectangle: Rounded Corners 2">
            <a:extLst>
              <a:ext uri="{FF2B5EF4-FFF2-40B4-BE49-F238E27FC236}">
                <a16:creationId xmlns:a16="http://schemas.microsoft.com/office/drawing/2014/main" xmlns="" id="{D88D547A-2106-4CB5-BC12-DA1DE2580FA4}"/>
              </a:ext>
            </a:extLst>
          </p:cNvPr>
          <p:cNvSpPr/>
          <p:nvPr/>
        </p:nvSpPr>
        <p:spPr>
          <a:xfrm>
            <a:off x="404145" y="412849"/>
            <a:ext cx="4276579" cy="20581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Your turn: </a:t>
            </a:r>
            <a:r>
              <a:rPr lang="en-GB" sz="2400" dirty="0">
                <a:solidFill>
                  <a:schemeClr val="tx1"/>
                </a:solidFill>
              </a:rPr>
              <a:t>compare these two descriptions. Which one is better? Give reasons for your answer.</a:t>
            </a:r>
          </a:p>
        </p:txBody>
      </p:sp>
    </p:spTree>
    <p:extLst>
      <p:ext uri="{BB962C8B-B14F-4D97-AF65-F5344CB8AC3E}">
        <p14:creationId xmlns:p14="http://schemas.microsoft.com/office/powerpoint/2010/main" val="100377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EEBFC5B-1D0D-421C-977E-4547D8807A9C}"/>
              </a:ext>
            </a:extLst>
          </p:cNvPr>
          <p:cNvSpPr>
            <a:spLocks noGrp="1"/>
          </p:cNvSpPr>
          <p:nvPr>
            <p:ph type="title"/>
          </p:nvPr>
        </p:nvSpPr>
        <p:spPr>
          <a:xfrm>
            <a:off x="3689839" y="280719"/>
            <a:ext cx="4282440" cy="929103"/>
          </a:xfrm>
          <a:solidFill>
            <a:schemeClr val="accent2">
              <a:lumMod val="40000"/>
              <a:lumOff val="60000"/>
            </a:schemeClr>
          </a:solidFill>
          <a:ln>
            <a:solidFill>
              <a:schemeClr val="accent1"/>
            </a:solidFill>
          </a:ln>
        </p:spPr>
        <p:txBody>
          <a:bodyPr>
            <a:normAutofit/>
          </a:bodyPr>
          <a:lstStyle/>
          <a:p>
            <a:pPr algn="ctr"/>
            <a:r>
              <a:rPr lang="en-GB" sz="3600" dirty="0">
                <a:latin typeface="+mn-lt"/>
              </a:rPr>
              <a:t>What did you think?</a:t>
            </a:r>
          </a:p>
        </p:txBody>
      </p:sp>
      <p:sp>
        <p:nvSpPr>
          <p:cNvPr id="8" name="Rectangle: Rounded Corners 7">
            <a:extLst>
              <a:ext uri="{FF2B5EF4-FFF2-40B4-BE49-F238E27FC236}">
                <a16:creationId xmlns:a16="http://schemas.microsoft.com/office/drawing/2014/main" xmlns="" id="{EBE4A8CC-BC0E-4414-963F-36F54EE8E411}"/>
              </a:ext>
            </a:extLst>
          </p:cNvPr>
          <p:cNvSpPr/>
          <p:nvPr/>
        </p:nvSpPr>
        <p:spPr>
          <a:xfrm>
            <a:off x="2475914" y="1378636"/>
            <a:ext cx="6710289" cy="2546252"/>
          </a:xfrm>
          <a:prstGeom prst="roundRect">
            <a:avLst>
              <a:gd name="adj"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The woman had a </a:t>
            </a:r>
            <a:r>
              <a:rPr lang="en-GB" sz="3200" dirty="0">
                <a:solidFill>
                  <a:schemeClr val="tx1"/>
                </a:solidFill>
                <a:highlight>
                  <a:srgbClr val="FFFF00"/>
                </a:highlight>
              </a:rPr>
              <a:t>dazzling smile</a:t>
            </a:r>
            <a:r>
              <a:rPr lang="en-GB" dirty="0"/>
              <a:t> </a:t>
            </a:r>
            <a:r>
              <a:rPr lang="en-GB" sz="3200" dirty="0">
                <a:solidFill>
                  <a:schemeClr val="tx1"/>
                </a:solidFill>
              </a:rPr>
              <a:t>and her </a:t>
            </a:r>
            <a:r>
              <a:rPr lang="en-GB" sz="3200" dirty="0">
                <a:solidFill>
                  <a:schemeClr val="tx1"/>
                </a:solidFill>
                <a:highlight>
                  <a:srgbClr val="FFFF00"/>
                </a:highlight>
              </a:rPr>
              <a:t>eyes sparkled</a:t>
            </a:r>
            <a:r>
              <a:rPr lang="en-GB" sz="3200" dirty="0">
                <a:solidFill>
                  <a:schemeClr val="tx1"/>
                </a:solidFill>
              </a:rPr>
              <a:t>. She had tousled black hair and she was wearing </a:t>
            </a:r>
            <a:r>
              <a:rPr lang="en-GB" sz="3200" dirty="0">
                <a:solidFill>
                  <a:schemeClr val="tx1"/>
                </a:solidFill>
                <a:highlight>
                  <a:srgbClr val="FFFF00"/>
                </a:highlight>
              </a:rPr>
              <a:t>a pair</a:t>
            </a:r>
            <a:r>
              <a:rPr lang="en-GB" dirty="0"/>
              <a:t> </a:t>
            </a:r>
            <a:r>
              <a:rPr lang="en-GB" sz="3200" dirty="0">
                <a:solidFill>
                  <a:schemeClr val="tx1"/>
                </a:solidFill>
                <a:highlight>
                  <a:srgbClr val="FFFF00"/>
                </a:highlight>
              </a:rPr>
              <a:t>of blue headphones</a:t>
            </a:r>
            <a:r>
              <a:rPr lang="en-GB" sz="3200" dirty="0">
                <a:solidFill>
                  <a:schemeClr val="tx1"/>
                </a:solidFill>
              </a:rPr>
              <a:t>. She had </a:t>
            </a:r>
            <a:r>
              <a:rPr lang="en-GB" sz="3200" dirty="0">
                <a:solidFill>
                  <a:schemeClr val="tx1"/>
                </a:solidFill>
                <a:highlight>
                  <a:srgbClr val="FFFF00"/>
                </a:highlight>
              </a:rPr>
              <a:t>a blue</a:t>
            </a:r>
            <a:r>
              <a:rPr lang="en-GB" dirty="0"/>
              <a:t> </a:t>
            </a:r>
            <a:r>
              <a:rPr lang="en-GB" sz="3200" dirty="0">
                <a:solidFill>
                  <a:schemeClr val="tx1"/>
                </a:solidFill>
                <a:highlight>
                  <a:srgbClr val="FFFF00"/>
                </a:highlight>
              </a:rPr>
              <a:t>jacket on</a:t>
            </a:r>
            <a:r>
              <a:rPr lang="en-GB" sz="3200" dirty="0">
                <a:solidFill>
                  <a:schemeClr val="tx1"/>
                </a:solidFill>
              </a:rPr>
              <a:t>.</a:t>
            </a:r>
            <a:endParaRPr lang="en-GB" sz="3200" dirty="0">
              <a:solidFill>
                <a:schemeClr val="tx1"/>
              </a:solidFill>
              <a:highlight>
                <a:srgbClr val="FFFF00"/>
              </a:highlight>
            </a:endParaRPr>
          </a:p>
        </p:txBody>
      </p:sp>
      <p:sp>
        <p:nvSpPr>
          <p:cNvPr id="3" name="Rectangle: Rounded Corners 2">
            <a:extLst>
              <a:ext uri="{FF2B5EF4-FFF2-40B4-BE49-F238E27FC236}">
                <a16:creationId xmlns:a16="http://schemas.microsoft.com/office/drawing/2014/main" xmlns="" id="{0D049D73-9C75-45FE-8C7B-E15289BF7BF2}"/>
              </a:ext>
            </a:extLst>
          </p:cNvPr>
          <p:cNvSpPr/>
          <p:nvPr/>
        </p:nvSpPr>
        <p:spPr>
          <a:xfrm>
            <a:off x="1026942" y="4093702"/>
            <a:ext cx="9608234" cy="16459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This version is a clear description of the features we decided to focus on. However, it is a bit like a list. Most of the sentences begin with ‘She had…’</a:t>
            </a:r>
          </a:p>
        </p:txBody>
      </p:sp>
    </p:spTree>
    <p:extLst>
      <p:ext uri="{BB962C8B-B14F-4D97-AF65-F5344CB8AC3E}">
        <p14:creationId xmlns:p14="http://schemas.microsoft.com/office/powerpoint/2010/main" val="181152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8B6182E-2D5D-4E51-BEDD-8DA6092967F5}"/>
              </a:ext>
            </a:extLst>
          </p:cNvPr>
          <p:cNvSpPr/>
          <p:nvPr/>
        </p:nvSpPr>
        <p:spPr>
          <a:xfrm>
            <a:off x="2750233" y="489355"/>
            <a:ext cx="6710289" cy="35045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highlight>
                  <a:srgbClr val="FF00FF"/>
                </a:highlight>
              </a:rPr>
              <a:t>As I arrived on the train</a:t>
            </a:r>
            <a:r>
              <a:rPr lang="en-GB" sz="2800" dirty="0">
                <a:solidFill>
                  <a:schemeClr val="tx1"/>
                </a:solidFill>
              </a:rPr>
              <a:t>, I noticed </a:t>
            </a:r>
            <a:r>
              <a:rPr lang="en-GB" sz="2800" dirty="0">
                <a:solidFill>
                  <a:schemeClr val="tx1"/>
                </a:solidFill>
                <a:highlight>
                  <a:srgbClr val="FFFF00"/>
                </a:highlight>
              </a:rPr>
              <a:t>a striking</a:t>
            </a:r>
            <a:r>
              <a:rPr lang="en-GB" dirty="0"/>
              <a:t> </a:t>
            </a:r>
            <a:r>
              <a:rPr lang="en-GB" sz="2800" dirty="0">
                <a:solidFill>
                  <a:schemeClr val="tx1"/>
                </a:solidFill>
                <a:highlight>
                  <a:srgbClr val="FFFF00"/>
                </a:highlight>
              </a:rPr>
              <a:t>woman</a:t>
            </a:r>
            <a:r>
              <a:rPr lang="en-GB" sz="2800" dirty="0">
                <a:solidFill>
                  <a:schemeClr val="tx1"/>
                </a:solidFill>
              </a:rPr>
              <a:t> in front of me. She had </a:t>
            </a:r>
            <a:r>
              <a:rPr lang="en-GB" sz="2800" dirty="0">
                <a:solidFill>
                  <a:schemeClr val="tx1"/>
                </a:solidFill>
                <a:highlight>
                  <a:srgbClr val="FFFF00"/>
                </a:highlight>
              </a:rPr>
              <a:t>a dazzling</a:t>
            </a:r>
            <a:r>
              <a:rPr lang="en-GB" dirty="0"/>
              <a:t> </a:t>
            </a:r>
            <a:r>
              <a:rPr lang="en-GB" sz="2800" dirty="0">
                <a:solidFill>
                  <a:schemeClr val="tx1"/>
                </a:solidFill>
                <a:highlight>
                  <a:srgbClr val="FFFF00"/>
                </a:highlight>
              </a:rPr>
              <a:t>smile</a:t>
            </a:r>
            <a:r>
              <a:rPr lang="en-GB" dirty="0"/>
              <a:t> </a:t>
            </a:r>
            <a:r>
              <a:rPr lang="en-GB" sz="2800" dirty="0">
                <a:solidFill>
                  <a:schemeClr val="tx1"/>
                </a:solidFill>
              </a:rPr>
              <a:t>and her </a:t>
            </a:r>
            <a:r>
              <a:rPr lang="en-GB" sz="2800" dirty="0">
                <a:solidFill>
                  <a:schemeClr val="tx1"/>
                </a:solidFill>
                <a:highlight>
                  <a:srgbClr val="FFFF00"/>
                </a:highlight>
              </a:rPr>
              <a:t>eyes sparkled</a:t>
            </a:r>
            <a:r>
              <a:rPr lang="en-GB" sz="2800" dirty="0">
                <a:solidFill>
                  <a:schemeClr val="tx1"/>
                </a:solidFill>
              </a:rPr>
              <a:t>. </a:t>
            </a:r>
            <a:r>
              <a:rPr lang="en-GB" sz="2800" dirty="0">
                <a:solidFill>
                  <a:schemeClr val="tx1"/>
                </a:solidFill>
                <a:highlight>
                  <a:srgbClr val="00FFFF"/>
                </a:highlight>
              </a:rPr>
              <a:t>On her </a:t>
            </a:r>
            <a:r>
              <a:rPr lang="en-GB" sz="2800" dirty="0">
                <a:solidFill>
                  <a:schemeClr val="tx1"/>
                </a:solidFill>
                <a:highlight>
                  <a:srgbClr val="FFFF00"/>
                </a:highlight>
              </a:rPr>
              <a:t>tousled,</a:t>
            </a:r>
            <a:r>
              <a:rPr lang="en-GB" dirty="0"/>
              <a:t> </a:t>
            </a:r>
            <a:r>
              <a:rPr lang="en-GB" sz="2800" dirty="0">
                <a:solidFill>
                  <a:schemeClr val="tx1"/>
                </a:solidFill>
                <a:highlight>
                  <a:srgbClr val="FFFF00"/>
                </a:highlight>
              </a:rPr>
              <a:t>black hair</a:t>
            </a:r>
            <a:r>
              <a:rPr lang="en-GB" sz="2800" dirty="0">
                <a:solidFill>
                  <a:schemeClr val="tx1"/>
                </a:solidFill>
              </a:rPr>
              <a:t>, sat </a:t>
            </a:r>
            <a:r>
              <a:rPr lang="en-GB" sz="2800" dirty="0">
                <a:solidFill>
                  <a:schemeClr val="tx1"/>
                </a:solidFill>
                <a:highlight>
                  <a:srgbClr val="FFFF00"/>
                </a:highlight>
              </a:rPr>
              <a:t>a pair of headphones</a:t>
            </a:r>
            <a:r>
              <a:rPr lang="en-GB" sz="2800" dirty="0">
                <a:solidFill>
                  <a:schemeClr val="tx1"/>
                </a:solidFill>
              </a:rPr>
              <a:t>. Perhaps what she was listening to was making her smile? </a:t>
            </a:r>
            <a:r>
              <a:rPr lang="en-GB" sz="2800" dirty="0">
                <a:solidFill>
                  <a:schemeClr val="tx1"/>
                </a:solidFill>
                <a:highlight>
                  <a:srgbClr val="FF00FF"/>
                </a:highlight>
              </a:rPr>
              <a:t>Interestingly</a:t>
            </a:r>
            <a:r>
              <a:rPr lang="en-GB" sz="2800" dirty="0">
                <a:solidFill>
                  <a:schemeClr val="tx1"/>
                </a:solidFill>
              </a:rPr>
              <a:t>, her </a:t>
            </a:r>
            <a:r>
              <a:rPr lang="en-GB" sz="2800" dirty="0">
                <a:solidFill>
                  <a:schemeClr val="tx1"/>
                </a:solidFill>
                <a:highlight>
                  <a:srgbClr val="FFFF00"/>
                </a:highlight>
              </a:rPr>
              <a:t>blue headphones</a:t>
            </a:r>
            <a:r>
              <a:rPr lang="en-GB" dirty="0"/>
              <a:t> </a:t>
            </a:r>
            <a:r>
              <a:rPr lang="en-GB" sz="2800" dirty="0">
                <a:solidFill>
                  <a:schemeClr val="tx1"/>
                </a:solidFill>
              </a:rPr>
              <a:t>matched </a:t>
            </a:r>
            <a:r>
              <a:rPr lang="en-GB" sz="2800" dirty="0">
                <a:solidFill>
                  <a:schemeClr val="tx1"/>
                </a:solidFill>
                <a:highlight>
                  <a:srgbClr val="FFFF00"/>
                </a:highlight>
              </a:rPr>
              <a:t>the blue jacket she was wearing</a:t>
            </a:r>
            <a:r>
              <a:rPr lang="en-GB" sz="2800" dirty="0">
                <a:solidFill>
                  <a:schemeClr val="tx1"/>
                </a:solidFill>
              </a:rPr>
              <a:t>.</a:t>
            </a:r>
          </a:p>
        </p:txBody>
      </p:sp>
      <p:sp>
        <p:nvSpPr>
          <p:cNvPr id="2" name="Rectangle: Rounded Corners 1">
            <a:extLst>
              <a:ext uri="{FF2B5EF4-FFF2-40B4-BE49-F238E27FC236}">
                <a16:creationId xmlns:a16="http://schemas.microsoft.com/office/drawing/2014/main" xmlns="" id="{30657868-2A57-47C2-BBBF-011D42FDBAA4}"/>
              </a:ext>
            </a:extLst>
          </p:cNvPr>
          <p:cNvSpPr/>
          <p:nvPr/>
        </p:nvSpPr>
        <p:spPr>
          <a:xfrm>
            <a:off x="1280160" y="4248443"/>
            <a:ext cx="9650437" cy="19413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This also includes all of the </a:t>
            </a:r>
            <a:r>
              <a:rPr lang="en-GB" sz="2400" dirty="0">
                <a:solidFill>
                  <a:schemeClr val="tx1"/>
                </a:solidFill>
                <a:highlight>
                  <a:srgbClr val="FFFF00"/>
                </a:highlight>
              </a:rPr>
              <a:t>key features</a:t>
            </a:r>
            <a:r>
              <a:rPr lang="en-GB" dirty="0"/>
              <a:t> </a:t>
            </a:r>
            <a:r>
              <a:rPr lang="en-GB" sz="2400" dirty="0">
                <a:solidFill>
                  <a:schemeClr val="tx1"/>
                </a:solidFill>
              </a:rPr>
              <a:t>but they are linked together in a more natural way. A mixture of </a:t>
            </a:r>
            <a:r>
              <a:rPr lang="en-GB" sz="2400" dirty="0">
                <a:solidFill>
                  <a:schemeClr val="tx1"/>
                </a:solidFill>
                <a:highlight>
                  <a:srgbClr val="FF00FF"/>
                </a:highlight>
              </a:rPr>
              <a:t>adverbials</a:t>
            </a:r>
            <a:r>
              <a:rPr lang="en-GB" sz="2400" dirty="0">
                <a:solidFill>
                  <a:schemeClr val="tx1"/>
                </a:solidFill>
              </a:rPr>
              <a:t> and </a:t>
            </a:r>
            <a:r>
              <a:rPr lang="en-GB" sz="2400" dirty="0">
                <a:solidFill>
                  <a:schemeClr val="tx1"/>
                </a:solidFill>
                <a:highlight>
                  <a:srgbClr val="00FFFF"/>
                </a:highlight>
              </a:rPr>
              <a:t>prepositions</a:t>
            </a:r>
            <a:r>
              <a:rPr lang="en-GB" sz="2400" dirty="0">
                <a:solidFill>
                  <a:schemeClr val="tx1"/>
                </a:solidFill>
              </a:rPr>
              <a:t> at the beginning of the sentences makes the writing flow, because the ideas are linked.</a:t>
            </a:r>
          </a:p>
        </p:txBody>
      </p:sp>
    </p:spTree>
    <p:extLst>
      <p:ext uri="{BB962C8B-B14F-4D97-AF65-F5344CB8AC3E}">
        <p14:creationId xmlns:p14="http://schemas.microsoft.com/office/powerpoint/2010/main" val="172305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EEBFC5B-1D0D-421C-977E-4547D8807A9C}"/>
              </a:ext>
            </a:extLst>
          </p:cNvPr>
          <p:cNvSpPr>
            <a:spLocks noGrp="1"/>
          </p:cNvSpPr>
          <p:nvPr>
            <p:ph type="title"/>
          </p:nvPr>
        </p:nvSpPr>
        <p:spPr>
          <a:xfrm>
            <a:off x="759655" y="270133"/>
            <a:ext cx="10777025" cy="888184"/>
          </a:xfrm>
          <a:solidFill>
            <a:schemeClr val="accent2">
              <a:lumMod val="40000"/>
              <a:lumOff val="60000"/>
            </a:schemeClr>
          </a:solidFill>
          <a:ln>
            <a:solidFill>
              <a:schemeClr val="accent1"/>
            </a:solidFill>
          </a:ln>
        </p:spPr>
        <p:txBody>
          <a:bodyPr>
            <a:normAutofit/>
          </a:bodyPr>
          <a:lstStyle/>
          <a:p>
            <a:r>
              <a:rPr lang="en-GB" sz="2800" b="1" dirty="0">
                <a:latin typeface="+mn-lt"/>
              </a:rPr>
              <a:t>Your turn</a:t>
            </a:r>
            <a:r>
              <a:rPr lang="en-GB" sz="2800" dirty="0">
                <a:latin typeface="+mn-lt"/>
              </a:rPr>
              <a:t>: choose one of the characters below. Decide on three features to focus on and write a description of them based on what you can SEE.</a:t>
            </a:r>
          </a:p>
        </p:txBody>
      </p:sp>
      <p:sp>
        <p:nvSpPr>
          <p:cNvPr id="6" name="Rectangle: Rounded Corners 5">
            <a:extLst>
              <a:ext uri="{FF2B5EF4-FFF2-40B4-BE49-F238E27FC236}">
                <a16:creationId xmlns:a16="http://schemas.microsoft.com/office/drawing/2014/main" xmlns="" id="{A5F29C8E-612A-4A56-B1A6-58F84917D2B6}"/>
              </a:ext>
            </a:extLst>
          </p:cNvPr>
          <p:cNvSpPr/>
          <p:nvPr/>
        </p:nvSpPr>
        <p:spPr>
          <a:xfrm>
            <a:off x="157089" y="1237031"/>
            <a:ext cx="2783059" cy="20126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Easier version </a:t>
            </a:r>
            <a:r>
              <a:rPr lang="en-GB" sz="2400" dirty="0">
                <a:solidFill>
                  <a:schemeClr val="tx1"/>
                </a:solidFill>
              </a:rPr>
              <a:t>– in the style of the first example (like a list).</a:t>
            </a:r>
          </a:p>
        </p:txBody>
      </p:sp>
      <p:sp>
        <p:nvSpPr>
          <p:cNvPr id="9" name="Rectangle: Rounded Corners 8">
            <a:extLst>
              <a:ext uri="{FF2B5EF4-FFF2-40B4-BE49-F238E27FC236}">
                <a16:creationId xmlns:a16="http://schemas.microsoft.com/office/drawing/2014/main" xmlns="" id="{7F9B0564-2761-4978-AC41-7BB036508691}"/>
              </a:ext>
            </a:extLst>
          </p:cNvPr>
          <p:cNvSpPr/>
          <p:nvPr/>
        </p:nvSpPr>
        <p:spPr>
          <a:xfrm>
            <a:off x="157089" y="3407066"/>
            <a:ext cx="2783059" cy="3064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Harder version – </a:t>
            </a:r>
            <a:r>
              <a:rPr lang="en-GB" sz="2400" dirty="0">
                <a:solidFill>
                  <a:schemeClr val="tx1"/>
                </a:solidFill>
              </a:rPr>
              <a:t>in the style of the second example. Try to use adverbials and prepositions. For example, ‘</a:t>
            </a:r>
            <a:r>
              <a:rPr lang="en-GB" sz="2400" i="1" dirty="0">
                <a:solidFill>
                  <a:schemeClr val="tx1"/>
                </a:solidFill>
              </a:rPr>
              <a:t>On her head ...’</a:t>
            </a:r>
          </a:p>
        </p:txBody>
      </p:sp>
      <p:pic>
        <p:nvPicPr>
          <p:cNvPr id="2050" name="Picture 2" descr="British male child looking content : Stock Photo">
            <a:extLst>
              <a:ext uri="{FF2B5EF4-FFF2-40B4-BE49-F238E27FC236}">
                <a16:creationId xmlns:a16="http://schemas.microsoft.com/office/drawing/2014/main" xmlns="" id="{42616F0A-7F48-442F-8205-8EC835ADD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485" y="2256477"/>
            <a:ext cx="4399776" cy="31108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2017 ASEAN ParaGames : News Photo">
            <a:extLst>
              <a:ext uri="{FF2B5EF4-FFF2-40B4-BE49-F238E27FC236}">
                <a16:creationId xmlns:a16="http://schemas.microsoft.com/office/drawing/2014/main" xmlns="" id="{F926E08F-CFFD-45B1-8AAF-D38E7A2B0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041" y="1349572"/>
            <a:ext cx="3484963" cy="5121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24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1745</Words>
  <Application>Microsoft Office PowerPoint</Application>
  <PresentationFormat>Custom</PresentationFormat>
  <Paragraphs>101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W5f. Is beginning to develop characterisation through describing how characters look, react, talk or behave. </vt:lpstr>
      <vt:lpstr>PowerPoint Presentation</vt:lpstr>
      <vt:lpstr>PowerPoint Presentation</vt:lpstr>
      <vt:lpstr>A picture or photograph can quickly tells us a great deal about a character. When we write, we need to communicate this information through words.</vt:lpstr>
      <vt:lpstr>The most obvious starting point for a character is their APPEARANCE. Our reader needs to be able to picture the character.</vt:lpstr>
      <vt:lpstr>PowerPoint Presentation</vt:lpstr>
      <vt:lpstr>What did you think?</vt:lpstr>
      <vt:lpstr>PowerPoint Presentation</vt:lpstr>
      <vt:lpstr>Your turn: choose one of the characters below. Decide on three features to focus on and write a description of them based on what you can SEE.</vt:lpstr>
      <vt:lpstr>If we are good writers, we can show the personality of our characters by the way they act and react. We don’t have to TELL our reader what they are like.</vt:lpstr>
      <vt:lpstr>Your turn: match the action to the emotion.</vt:lpstr>
      <vt:lpstr>Read this extract. What do we know about Kate from this?</vt:lpstr>
      <vt:lpstr>PowerPoint Presentation</vt:lpstr>
      <vt:lpstr>Your turn. Choose one of the emotions from the list below and write a short paragraph about a character who is feeling like this. Can your partner guess the emotion from how the character ACTS?</vt:lpstr>
      <vt:lpstr>We can also find out about characters from what they SAY and HOW they say it.</vt:lpstr>
      <vt:lpstr>Your turn: what do you think these characters are like? What is your evidence?</vt:lpstr>
      <vt:lpstr>So, the best writers create interesting characters by:  *Telling us some information (usually about their appearance) *Suggesting it through their actions and reactions *Suggesting it by what they say and how they say 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Jillian Walker</cp:lastModifiedBy>
  <cp:revision>42</cp:revision>
  <dcterms:created xsi:type="dcterms:W3CDTF">2017-03-29T13:14:03Z</dcterms:created>
  <dcterms:modified xsi:type="dcterms:W3CDTF">2020-03-12T17:54:37Z</dcterms:modified>
</cp:coreProperties>
</file>