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7" r:id="rId2"/>
    <p:sldId id="258" r:id="rId3"/>
    <p:sldId id="402" r:id="rId4"/>
    <p:sldId id="540" r:id="rId5"/>
    <p:sldId id="539" r:id="rId6"/>
    <p:sldId id="541" r:id="rId7"/>
    <p:sldId id="542" r:id="rId8"/>
    <p:sldId id="543" r:id="rId9"/>
    <p:sldId id="544" r:id="rId10"/>
    <p:sldId id="561" r:id="rId11"/>
    <p:sldId id="545" r:id="rId12"/>
    <p:sldId id="547" r:id="rId13"/>
    <p:sldId id="546" r:id="rId14"/>
    <p:sldId id="562" r:id="rId15"/>
    <p:sldId id="549" r:id="rId16"/>
    <p:sldId id="550" r:id="rId17"/>
    <p:sldId id="551" r:id="rId18"/>
    <p:sldId id="552" r:id="rId19"/>
    <p:sldId id="553" r:id="rId20"/>
    <p:sldId id="563" r:id="rId21"/>
    <p:sldId id="554" r:id="rId22"/>
    <p:sldId id="555" r:id="rId23"/>
    <p:sldId id="556" r:id="rId24"/>
    <p:sldId id="557" r:id="rId25"/>
    <p:sldId id="558" r:id="rId26"/>
    <p:sldId id="560" r:id="rId27"/>
    <p:sldId id="564" r:id="rId28"/>
    <p:sldId id="537" r:id="rId29"/>
    <p:sldId id="565" r:id="rId30"/>
    <p:sldId id="497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E338248-4EFB-4531-BB54-6966054EB573}" v="51" dt="2018-08-31T18:09:09.18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76" autoAdjust="0"/>
    <p:restoredTop sz="83571" autoAdjust="0"/>
  </p:normalViewPr>
  <p:slideViewPr>
    <p:cSldViewPr snapToGrid="0">
      <p:cViewPr varScale="1">
        <p:scale>
          <a:sx n="74" d="100"/>
          <a:sy n="74" d="100"/>
        </p:scale>
        <p:origin x="27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1478DD-4AD0-4C92-8A66-5204EF69153B}" type="datetimeFigureOut">
              <a:rPr lang="en-GB" smtClean="0"/>
              <a:t>10/09/2018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A4198F-8B20-413E-A417-7A35C09CE0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2607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B26F9-6C30-451D-94A7-041482C70B62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1869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4198F-8B20-413E-A417-7A35C09CE0C6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94803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11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1243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12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8942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13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53930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4198F-8B20-413E-A417-7A35C09CE0C6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28547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15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8744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16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3622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17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9449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18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1941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19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7692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To locate Vocabulary Shorts resource click on:</a:t>
            </a:r>
          </a:p>
          <a:p>
            <a:r>
              <a:rPr lang="en-GB" dirty="0"/>
              <a:t>Currency</a:t>
            </a:r>
          </a:p>
          <a:p>
            <a:r>
              <a:rPr lang="en-GB" dirty="0"/>
              <a:t>Whole School Materials</a:t>
            </a:r>
          </a:p>
          <a:p>
            <a:r>
              <a:rPr lang="en-GB" dirty="0"/>
              <a:t>English</a:t>
            </a:r>
          </a:p>
          <a:p>
            <a:r>
              <a:rPr lang="en-GB" dirty="0"/>
              <a:t>Writing</a:t>
            </a:r>
          </a:p>
          <a:p>
            <a:r>
              <a:rPr lang="en-GB" dirty="0" err="1"/>
              <a:t>PiXL</a:t>
            </a:r>
            <a:r>
              <a:rPr lang="en-GB" dirty="0"/>
              <a:t> Vocabulary</a:t>
            </a:r>
          </a:p>
          <a:p>
            <a:r>
              <a:rPr lang="en-GB" dirty="0"/>
              <a:t>Vocabulary Shorts PP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B26F9-6C30-451D-94A7-041482C70B62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54377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4198F-8B20-413E-A417-7A35C09CE0C6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7394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21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83711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22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2708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23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80849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24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74482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25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9274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know that 1 litre = 1,000millilitres. 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convert container B to millilitres, we multiply by 1,000. 0.5 x 1,000 = 500ml.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Therefore, container A holds the most. Container A holds 250 ml more than container B.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4198F-8B20-413E-A417-7A35C09CE0C6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213317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4198F-8B20-413E-A417-7A35C09CE0C6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4901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B26F9-6C30-451D-94A7-041482C70B62}" type="slidenum">
              <a:rPr lang="en-GB" smtClean="0"/>
              <a:pPr/>
              <a:t>28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633797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B26F9-6C30-451D-94A7-041482C70B62}" type="slidenum">
              <a:rPr lang="en-GB" smtClean="0"/>
              <a:pPr/>
              <a:t>29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65094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3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6563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4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further revision on </a:t>
            </a:r>
            <a:r>
              <a:rPr lang="en-GB" dirty="0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Multiplying and dividing by 10, 100 and 1,000, see the following therapies:</a:t>
            </a:r>
          </a:p>
          <a:p>
            <a:r>
              <a:rPr lang="en-GB" dirty="0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M1e</a:t>
            </a:r>
          </a:p>
          <a:p>
            <a:r>
              <a:rPr lang="en-GB" dirty="0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M1f</a:t>
            </a:r>
          </a:p>
          <a:p>
            <a:r>
              <a:rPr lang="en-GB" dirty="0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M1g </a:t>
            </a:r>
          </a:p>
          <a:p>
            <a:r>
              <a:rPr lang="en-GB" dirty="0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M1h</a:t>
            </a:r>
          </a:p>
          <a:p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9561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5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2260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6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latin typeface="+mn-lt"/>
              </a:rPr>
              <a:t>Explain that 350cm and 3.5m are exactly the same length. We can write it in two different ways.</a:t>
            </a:r>
          </a:p>
          <a:p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7687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7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2774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8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263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9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273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0696F-DC06-41D3-BE7F-9EC68F23F2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54F14D-98FD-422A-ACFC-7332749467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6B208F-1586-418C-9F62-357430FFF8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D2667-3B91-42DD-8688-CB80D2D664FF}" type="datetimeFigureOut">
              <a:rPr lang="en-GB" smtClean="0"/>
              <a:t>10/09/2018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F1A4B6-DDCB-4911-89B0-20205CFC2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9235E4-04F9-4AA7-87A6-9F56422B9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523CB-23C5-4504-B6F6-90C9FDD570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1620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72BF0-2FC0-4EFD-821F-C5C434947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39BD15-36DA-4B64-8C90-6372E6B0A0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4CA1C5-7105-4DB7-8EDA-82D2EEBE2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D2667-3B91-42DD-8688-CB80D2D664FF}" type="datetimeFigureOut">
              <a:rPr lang="en-GB" smtClean="0"/>
              <a:t>10/09/2018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4E279C-83D7-4BCF-A9EA-F237D21D2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4A08AD-90D6-41B6-A658-D9F1B4270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523CB-23C5-4504-B6F6-90C9FDD570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1227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4F4357C-F4BE-40D1-9CEA-8A5E5C07EB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DAE9E1-B40F-40E0-A081-1C883DBFCD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FD52EC-7BFC-4B0A-BA53-0EAA0E8BC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D2667-3B91-42DD-8688-CB80D2D664FF}" type="datetimeFigureOut">
              <a:rPr lang="en-GB" smtClean="0"/>
              <a:t>10/09/2018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F36618-130A-474A-81FB-8EAB623AF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BEAE5D-1407-4F93-ABC8-96C60BCC3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523CB-23C5-4504-B6F6-90C9FDD570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11336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en-GB" noProof="0" dirty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9B9ECEA-F938-423F-8CBC-97E2E9EAC6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5C28114-5556-477D-9ADA-6FE9D7D672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FCF0BEF-8123-4C00-A0D6-B29F0D255E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CCB4DA-DC2E-4529-B463-4A6200D05A1C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638751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2619B-D785-477F-8158-DE8BD6770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760215-B2C9-4364-B695-F13D3BE387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BCA50F-E3CC-4558-B813-F72B808D7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D2667-3B91-42DD-8688-CB80D2D664FF}" type="datetimeFigureOut">
              <a:rPr lang="en-GB" smtClean="0"/>
              <a:t>10/09/2018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9D6B80-0345-422F-8BAC-90B105654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016FC2-CB1C-45AD-96D4-D1D9F04D9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523CB-23C5-4504-B6F6-90C9FDD570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6690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D0AAA-FA05-4E29-94E4-056F3019C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6966D2-C0D2-420D-BD9B-8F80E3925F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88B322-414F-4AE0-8578-0AB40F07B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D2667-3B91-42DD-8688-CB80D2D664FF}" type="datetimeFigureOut">
              <a:rPr lang="en-GB" smtClean="0"/>
              <a:t>10/09/2018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7B57A2-EF31-44BD-9275-4803851F7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61BEFD-F991-467E-963E-4F2938A38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523CB-23C5-4504-B6F6-90C9FDD570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6078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7D5FD-0806-4CE9-B062-5DCEC78E5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EC01A-D6C3-4063-9678-15EE26D28D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0C4EA6-B9EB-465F-A390-4F32A3AB2F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CF9B2E-EE12-444D-B103-929851B62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D2667-3B91-42DD-8688-CB80D2D664FF}" type="datetimeFigureOut">
              <a:rPr lang="en-GB" smtClean="0"/>
              <a:t>10/09/2018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5E4549-6C64-42A8-9EA3-684A2B909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B63B79-C536-473D-BF05-1FB01846E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523CB-23C5-4504-B6F6-90C9FDD570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9716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B8A7B-C6E4-4F44-9B42-40E8E13AF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75D89B-6F9E-4984-B804-A4466EA75E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7AEDD4-BB61-4D9E-BB59-830ECF4CBA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D92C4E-1031-4980-B14E-6D4354655F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4BC355-B483-45C7-8608-B9A6D109CA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378531E-FEE9-4C9E-9DCE-C03619669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D2667-3B91-42DD-8688-CB80D2D664FF}" type="datetimeFigureOut">
              <a:rPr lang="en-GB" smtClean="0"/>
              <a:t>10/09/2018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4BF0D2E-72EE-4B97-8D3E-7622FDF4F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4E2E51D-5D61-4E2C-92BE-85A26942C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523CB-23C5-4504-B6F6-90C9FDD570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5176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4BA45-976E-4A43-BA91-2F0C0F910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8765B0-4342-4B47-9C8B-A85B6223BB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D2667-3B91-42DD-8688-CB80D2D664FF}" type="datetimeFigureOut">
              <a:rPr lang="en-GB" smtClean="0"/>
              <a:t>10/09/2018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5D40C1-FB88-4086-933E-FDF0E1A43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77F347-3E7F-4F72-9181-C4ABFDCD9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523CB-23C5-4504-B6F6-90C9FDD570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1522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72926D-CFA1-4F1B-9B10-AF7729F4B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D2667-3B91-42DD-8688-CB80D2D664FF}" type="datetimeFigureOut">
              <a:rPr lang="en-GB" smtClean="0"/>
              <a:t>10/09/2018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3A6978-17E2-4965-94DA-13B78E8FD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B21CF9-FB3F-46DA-BF99-C1FDE7254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523CB-23C5-4504-B6F6-90C9FDD570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4083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BEFCD-CDA5-4E71-B68D-99D5F2776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59DB07-B701-478A-A377-6CEF278F85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22EA99-1282-4171-A1C1-38BAF697E9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B88A6E-641E-4703-9C08-F88FB5BE4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D2667-3B91-42DD-8688-CB80D2D664FF}" type="datetimeFigureOut">
              <a:rPr lang="en-GB" smtClean="0"/>
              <a:t>10/09/2018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EFAF4C-7EC0-4DD0-90A4-44FFFE6B8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F81EA9-22E6-4010-BE09-4CC76FB1E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523CB-23C5-4504-B6F6-90C9FDD570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8589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A903C-7473-4757-8421-D7955EB17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027254-DA4A-4A03-A302-417D35FB90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304AB9-1B74-45C8-B0BC-421F31E013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95499C-169A-473E-8C8E-E74D20A3F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D2667-3B91-42DD-8688-CB80D2D664FF}" type="datetimeFigureOut">
              <a:rPr lang="en-GB" smtClean="0"/>
              <a:t>10/09/2018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5DA598-FF84-4213-8319-D539FD0A8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698650-8C36-45DF-9F02-406183975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523CB-23C5-4504-B6F6-90C9FDD570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0626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DC914CB-9E05-45B6-A205-BBE9DE8E9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6AC1EC-0910-4B8C-B4BF-B66D6454D8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5792BF-0091-4EAC-89CC-6B52D31301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D2667-3B91-42DD-8688-CB80D2D664FF}" type="datetimeFigureOut">
              <a:rPr lang="en-GB" smtClean="0"/>
              <a:t>10/09/2018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58657E-3338-4B94-8033-C496635FF2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887623-DC9B-42AF-9605-5BBA784483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523CB-23C5-4504-B6F6-90C9FDD570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9509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https://auth.pixl.org.uk/primary#!/Resources//Currency/Whole%20School%20Materials/English/Writing/PiXL%20Vocabulary%20(June%202018)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5.emf"/><Relationship Id="rId4" Type="http://schemas.openxmlformats.org/officeDocument/2006/relationships/image" Target="../media/image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777" y="1984223"/>
            <a:ext cx="10226585" cy="3094282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rgbClr val="002060"/>
                </a:solidFill>
              </a:rPr>
              <a:t>M8f: Can convert between units of measure.</a:t>
            </a:r>
          </a:p>
          <a:p>
            <a:endParaRPr lang="en-GB" sz="4000" dirty="0">
              <a:solidFill>
                <a:srgbClr val="002060"/>
              </a:solidFill>
            </a:endParaRPr>
          </a:p>
          <a:p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933700" y="4856698"/>
            <a:ext cx="6324600" cy="1262748"/>
          </a:xfrm>
          <a:prstGeom prst="rect">
            <a:avLst/>
          </a:prstGeom>
          <a:solidFill>
            <a:srgbClr val="FFFFFF"/>
          </a:solidFill>
          <a:ln w="38100" cmpd="dbl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/>
            <a:r>
              <a:rPr lang="en-GB" sz="1000" dirty="0"/>
              <a:t>This resource is strictly for the use of member schools for as long as they remain members of The </a:t>
            </a:r>
            <a:r>
              <a:rPr lang="en-GB" sz="1000" dirty="0" err="1"/>
              <a:t>PiXL</a:t>
            </a:r>
            <a:r>
              <a:rPr lang="en-GB" sz="1000" dirty="0"/>
              <a:t> Club. It may not be copied, sold nor transferred to a third party or used by the school after membership ceases. Until such time it may be freely used within the member school.</a:t>
            </a:r>
          </a:p>
          <a:p>
            <a:pPr algn="ctr" fontAlgn="base"/>
            <a:r>
              <a:rPr lang="en-GB" sz="1000" dirty="0"/>
              <a:t>All opinions and contributions are those of the authors. The contents of this resource are not connected with nor endorsed by any other company, organisation or institution.</a:t>
            </a:r>
          </a:p>
          <a:p>
            <a:pPr algn="ctr" fontAlgn="base"/>
            <a:r>
              <a:rPr lang="en-GB" sz="1000" dirty="0" err="1"/>
              <a:t>PiXL</a:t>
            </a:r>
            <a:r>
              <a:rPr lang="en-GB" sz="1000" dirty="0"/>
              <a:t> Club Ltd endeavour to trace and contact copyright owners. If there are any inadvertent omissions or errors in the acknowledgements or usage, this is unintended and </a:t>
            </a:r>
            <a:r>
              <a:rPr lang="en-GB" sz="1000" dirty="0" err="1"/>
              <a:t>PiXL</a:t>
            </a:r>
            <a:r>
              <a:rPr lang="en-GB" sz="1000" dirty="0"/>
              <a:t> will remedy these on written notification.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91263" y="4038696"/>
            <a:ext cx="34783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Commissioned by The </a:t>
            </a:r>
            <a:r>
              <a:rPr lang="en-US" sz="1600" dirty="0" err="1"/>
              <a:t>PiXL</a:t>
            </a:r>
            <a:r>
              <a:rPr lang="en-US" sz="1600" dirty="0"/>
              <a:t> Club Ltd.</a:t>
            </a:r>
          </a:p>
          <a:p>
            <a:pPr algn="ctr"/>
            <a:r>
              <a:rPr lang="en-US" sz="1600" dirty="0"/>
              <a:t>July 2018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04447" y="6239435"/>
            <a:ext cx="37831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© Copyright The </a:t>
            </a:r>
            <a:r>
              <a:rPr lang="en-GB" sz="1600" dirty="0" err="1"/>
              <a:t>PiXL</a:t>
            </a:r>
            <a:r>
              <a:rPr lang="en-GB" sz="1600" dirty="0"/>
              <a:t> Club Limited, 2018</a:t>
            </a:r>
            <a:r>
              <a:rPr lang="en-US" sz="1600" dirty="0">
                <a:effectLst/>
              </a:rPr>
              <a:t> </a:t>
            </a:r>
            <a:endParaRPr lang="en-US" sz="16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F38CD9E-900A-46CB-9AE4-4E909240DE8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43" y="368526"/>
            <a:ext cx="1284605" cy="141097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F951660-58F4-EF44-9404-0DA58C1D0E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3067" y="321198"/>
            <a:ext cx="1388069" cy="92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722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50" descr="Image result for pencil clipart7">
            <a:extLst>
              <a:ext uri="{FF2B5EF4-FFF2-40B4-BE49-F238E27FC236}">
                <a16:creationId xmlns:a16="http://schemas.microsoft.com/office/drawing/2014/main" id="{DA1EA24A-B6F2-45CF-9A80-E3D93BECF3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354" y="3429000"/>
            <a:ext cx="2102939" cy="2044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">
            <a:extLst>
              <a:ext uri="{FF2B5EF4-FFF2-40B4-BE49-F238E27FC236}">
                <a16:creationId xmlns:a16="http://schemas.microsoft.com/office/drawing/2014/main" id="{FF20C842-3CC9-4876-8247-73CEB9E416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49" y="119383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5506BE36-8715-4CB7-8C21-62EB904CB5FC}"/>
              </a:ext>
            </a:extLst>
          </p:cNvPr>
          <p:cNvSpPr txBox="1"/>
          <p:nvPr/>
        </p:nvSpPr>
        <p:spPr>
          <a:xfrm>
            <a:off x="4515107" y="1486380"/>
            <a:ext cx="4311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002060"/>
                </a:solidFill>
              </a:rPr>
              <a:t>Your turn</a:t>
            </a:r>
          </a:p>
        </p:txBody>
      </p:sp>
      <p:sp>
        <p:nvSpPr>
          <p:cNvPr id="24" name="AutoShape 67">
            <a:extLst>
              <a:ext uri="{FF2B5EF4-FFF2-40B4-BE49-F238E27FC236}">
                <a16:creationId xmlns:a16="http://schemas.microsoft.com/office/drawing/2014/main" id="{DC454882-F612-480E-AED9-A5C8CBB8B3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4834" y="2726063"/>
            <a:ext cx="7888502" cy="783193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GB" sz="4000" dirty="0">
                <a:latin typeface="+mn-lt"/>
              </a:rPr>
              <a:t>How many metres are in 550cm?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D18FBE2-D8EF-40EA-9247-DE7841C53ADE}"/>
              </a:ext>
            </a:extLst>
          </p:cNvPr>
          <p:cNvSpPr txBox="1">
            <a:spLocks/>
          </p:cNvSpPr>
          <p:nvPr/>
        </p:nvSpPr>
        <p:spPr>
          <a:xfrm>
            <a:off x="1671145" y="195693"/>
            <a:ext cx="8649559" cy="1007251"/>
          </a:xfrm>
          <a:prstGeom prst="rect">
            <a:avLst/>
          </a:prstGeom>
          <a:solidFill>
            <a:srgbClr val="FDFEDA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sz="3200" b="1" dirty="0">
              <a:solidFill>
                <a:srgbClr val="002060"/>
              </a:solidFill>
            </a:endParaRPr>
          </a:p>
          <a:p>
            <a:pPr algn="ctr"/>
            <a:endParaRPr lang="en-GB" sz="3200" dirty="0">
              <a:solidFill>
                <a:srgbClr val="002060"/>
              </a:solidFill>
            </a:endParaRPr>
          </a:p>
          <a:p>
            <a:pPr algn="ctr"/>
            <a:endParaRPr lang="en-GB" sz="3200" dirty="0">
              <a:solidFill>
                <a:srgbClr val="002060"/>
              </a:solidFill>
            </a:endParaRPr>
          </a:p>
          <a:p>
            <a:pPr algn="ctr"/>
            <a:endParaRPr lang="en-GB" sz="3200" dirty="0">
              <a:solidFill>
                <a:srgbClr val="002060"/>
              </a:solidFill>
            </a:endParaRPr>
          </a:p>
          <a:p>
            <a:pPr algn="ctr"/>
            <a:r>
              <a:rPr lang="en-GB" sz="3200" dirty="0">
                <a:solidFill>
                  <a:srgbClr val="002060"/>
                </a:solidFill>
              </a:rPr>
              <a:t>Can convert between units of measure.</a:t>
            </a:r>
          </a:p>
          <a:p>
            <a:pPr algn="ctr"/>
            <a:endParaRPr lang="en-GB" sz="3200" dirty="0">
              <a:solidFill>
                <a:srgbClr val="002060"/>
              </a:solidFill>
            </a:endParaRPr>
          </a:p>
          <a:p>
            <a:pPr algn="ctr"/>
            <a:endParaRPr lang="en-GB" sz="3200" dirty="0">
              <a:solidFill>
                <a:srgbClr val="002060"/>
              </a:solidFill>
            </a:endParaRPr>
          </a:p>
          <a:p>
            <a:pPr algn="ctr"/>
            <a:endParaRPr lang="en-GB" sz="3200" b="1" dirty="0">
              <a:solidFill>
                <a:srgbClr val="002060"/>
              </a:solidFill>
            </a:endParaRPr>
          </a:p>
          <a:p>
            <a:pPr algn="ctr"/>
            <a:endParaRPr lang="en-GB" sz="3200" b="1" dirty="0">
              <a:solidFill>
                <a:srgbClr val="002060"/>
              </a:solidFill>
            </a:endParaRPr>
          </a:p>
        </p:txBody>
      </p:sp>
      <p:sp>
        <p:nvSpPr>
          <p:cNvPr id="8" name="AutoShape 67">
            <a:extLst>
              <a:ext uri="{FF2B5EF4-FFF2-40B4-BE49-F238E27FC236}">
                <a16:creationId xmlns:a16="http://schemas.microsoft.com/office/drawing/2014/main" id="{9ED4A6B7-078C-4829-87D2-6334812C27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6635" y="3907389"/>
            <a:ext cx="7888502" cy="1464231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GB" sz="4000" dirty="0">
                <a:latin typeface="+mn-lt"/>
              </a:rPr>
              <a:t>How many centimetres are in 600mm?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597863AA-C8F5-4B18-8D59-54B1A05859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4958777"/>
              </p:ext>
            </p:extLst>
          </p:nvPr>
        </p:nvGraphicFramePr>
        <p:xfrm>
          <a:off x="792222" y="5766507"/>
          <a:ext cx="10607560" cy="8617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5945">
                  <a:extLst>
                    <a:ext uri="{9D8B030D-6E8A-4147-A177-3AD203B41FA5}">
                      <a16:colId xmlns:a16="http://schemas.microsoft.com/office/drawing/2014/main" val="432637229"/>
                    </a:ext>
                  </a:extLst>
                </a:gridCol>
                <a:gridCol w="1325945">
                  <a:extLst>
                    <a:ext uri="{9D8B030D-6E8A-4147-A177-3AD203B41FA5}">
                      <a16:colId xmlns:a16="http://schemas.microsoft.com/office/drawing/2014/main" val="2650303973"/>
                    </a:ext>
                  </a:extLst>
                </a:gridCol>
                <a:gridCol w="1325945">
                  <a:extLst>
                    <a:ext uri="{9D8B030D-6E8A-4147-A177-3AD203B41FA5}">
                      <a16:colId xmlns:a16="http://schemas.microsoft.com/office/drawing/2014/main" val="4272384403"/>
                    </a:ext>
                  </a:extLst>
                </a:gridCol>
                <a:gridCol w="1325945">
                  <a:extLst>
                    <a:ext uri="{9D8B030D-6E8A-4147-A177-3AD203B41FA5}">
                      <a16:colId xmlns:a16="http://schemas.microsoft.com/office/drawing/2014/main" val="602195384"/>
                    </a:ext>
                  </a:extLst>
                </a:gridCol>
                <a:gridCol w="354674">
                  <a:extLst>
                    <a:ext uri="{9D8B030D-6E8A-4147-A177-3AD203B41FA5}">
                      <a16:colId xmlns:a16="http://schemas.microsoft.com/office/drawing/2014/main" val="587097982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2017365919"/>
                    </a:ext>
                  </a:extLst>
                </a:gridCol>
                <a:gridCol w="1579419">
                  <a:extLst>
                    <a:ext uri="{9D8B030D-6E8A-4147-A177-3AD203B41FA5}">
                      <a16:colId xmlns:a16="http://schemas.microsoft.com/office/drawing/2014/main" val="1563827668"/>
                    </a:ext>
                  </a:extLst>
                </a:gridCol>
                <a:gridCol w="1906647">
                  <a:extLst>
                    <a:ext uri="{9D8B030D-6E8A-4147-A177-3AD203B41FA5}">
                      <a16:colId xmlns:a16="http://schemas.microsoft.com/office/drawing/2014/main" val="2111158890"/>
                    </a:ext>
                  </a:extLst>
                </a:gridCol>
              </a:tblGrid>
              <a:tr h="430868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Thousands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Hundreds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Tens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Ones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Tenths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Hundredths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Thousandths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3930128"/>
                  </a:ext>
                </a:extLst>
              </a:tr>
              <a:tr h="430868"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465411"/>
                  </a:ext>
                </a:extLst>
              </a:tr>
            </a:tbl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59E4AE5F-61BF-674E-B2D1-E6FE56BF41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63067" y="321198"/>
            <a:ext cx="1388069" cy="92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4310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AD6B895-163A-45A7-B897-BF7E2CE1B1C6}"/>
              </a:ext>
            </a:extLst>
          </p:cNvPr>
          <p:cNvSpPr txBox="1">
            <a:spLocks/>
          </p:cNvSpPr>
          <p:nvPr/>
        </p:nvSpPr>
        <p:spPr>
          <a:xfrm>
            <a:off x="1671145" y="195693"/>
            <a:ext cx="8649559" cy="1007251"/>
          </a:xfrm>
          <a:prstGeom prst="rect">
            <a:avLst/>
          </a:prstGeom>
          <a:solidFill>
            <a:srgbClr val="FDFEDA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sz="3200" b="1" dirty="0">
              <a:solidFill>
                <a:srgbClr val="002060"/>
              </a:solidFill>
            </a:endParaRPr>
          </a:p>
          <a:p>
            <a:pPr algn="ctr"/>
            <a:endParaRPr lang="en-GB" sz="3200" dirty="0">
              <a:solidFill>
                <a:srgbClr val="002060"/>
              </a:solidFill>
            </a:endParaRPr>
          </a:p>
          <a:p>
            <a:pPr algn="ctr"/>
            <a:endParaRPr lang="en-GB" sz="3200" dirty="0">
              <a:solidFill>
                <a:srgbClr val="002060"/>
              </a:solidFill>
            </a:endParaRPr>
          </a:p>
          <a:p>
            <a:pPr algn="ctr"/>
            <a:endParaRPr lang="en-GB" sz="3200" dirty="0">
              <a:solidFill>
                <a:srgbClr val="002060"/>
              </a:solidFill>
            </a:endParaRPr>
          </a:p>
          <a:p>
            <a:pPr algn="ctr"/>
            <a:r>
              <a:rPr lang="en-GB" sz="3200" dirty="0">
                <a:solidFill>
                  <a:srgbClr val="002060"/>
                </a:solidFill>
              </a:rPr>
              <a:t>Can convert between units of measure.</a:t>
            </a:r>
          </a:p>
          <a:p>
            <a:pPr algn="ctr"/>
            <a:endParaRPr lang="en-GB" sz="3200" dirty="0">
              <a:solidFill>
                <a:srgbClr val="002060"/>
              </a:solidFill>
            </a:endParaRPr>
          </a:p>
          <a:p>
            <a:pPr algn="ctr"/>
            <a:endParaRPr lang="en-GB" sz="3200" dirty="0">
              <a:solidFill>
                <a:srgbClr val="002060"/>
              </a:solidFill>
            </a:endParaRPr>
          </a:p>
          <a:p>
            <a:pPr algn="ctr"/>
            <a:endParaRPr lang="en-GB" sz="3200" b="1" dirty="0">
              <a:solidFill>
                <a:srgbClr val="002060"/>
              </a:solidFill>
            </a:endParaRPr>
          </a:p>
          <a:p>
            <a:pPr algn="ctr"/>
            <a:endParaRPr lang="en-GB" sz="3200" b="1" dirty="0">
              <a:solidFill>
                <a:srgbClr val="00206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3ED955-FAF2-4973-A4A8-3F2C14C8F28A}"/>
              </a:ext>
            </a:extLst>
          </p:cNvPr>
          <p:cNvSpPr txBox="1"/>
          <p:nvPr/>
        </p:nvSpPr>
        <p:spPr>
          <a:xfrm>
            <a:off x="2402200" y="1341789"/>
            <a:ext cx="71874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4000" dirty="0">
              <a:solidFill>
                <a:srgbClr val="002060"/>
              </a:solidFill>
            </a:endParaRPr>
          </a:p>
        </p:txBody>
      </p:sp>
      <p:sp>
        <p:nvSpPr>
          <p:cNvPr id="14" name="AutoShape 67">
            <a:extLst>
              <a:ext uri="{FF2B5EF4-FFF2-40B4-BE49-F238E27FC236}">
                <a16:creationId xmlns:a16="http://schemas.microsoft.com/office/drawing/2014/main" id="{5F414C39-AB94-475B-82AE-55CB13F88F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6080" y="3376753"/>
            <a:ext cx="5383327" cy="2104406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800" dirty="0">
                <a:latin typeface="+mn-lt"/>
              </a:rPr>
              <a:t> We know that there are 1,000 grams in every kilogram.</a:t>
            </a:r>
          </a:p>
          <a:p>
            <a:r>
              <a:rPr lang="en-GB" sz="2800" dirty="0">
                <a:latin typeface="+mn-lt"/>
              </a:rPr>
              <a:t> We can therefore </a:t>
            </a:r>
            <a:r>
              <a:rPr lang="en-GB" sz="2800" b="1" dirty="0">
                <a:solidFill>
                  <a:srgbClr val="FF0000"/>
                </a:solidFill>
                <a:latin typeface="+mn-lt"/>
              </a:rPr>
              <a:t>multiply</a:t>
            </a:r>
            <a:r>
              <a:rPr lang="en-GB" sz="2800" dirty="0">
                <a:latin typeface="+mn-lt"/>
              </a:rPr>
              <a:t> 8.6 by 1,000 to give us </a:t>
            </a:r>
            <a:r>
              <a:rPr lang="en-GB" sz="2800" b="1" dirty="0">
                <a:solidFill>
                  <a:srgbClr val="FF0000"/>
                </a:solidFill>
                <a:latin typeface="+mn-lt"/>
              </a:rPr>
              <a:t>8,600g</a:t>
            </a:r>
            <a:r>
              <a:rPr lang="en-GB" sz="2800" dirty="0">
                <a:latin typeface="+mn-lt"/>
              </a:rPr>
              <a:t>.</a:t>
            </a:r>
          </a:p>
        </p:txBody>
      </p:sp>
      <p:sp>
        <p:nvSpPr>
          <p:cNvPr id="8" name="AutoShape 67">
            <a:extLst>
              <a:ext uri="{FF2B5EF4-FFF2-40B4-BE49-F238E27FC236}">
                <a16:creationId xmlns:a16="http://schemas.microsoft.com/office/drawing/2014/main" id="{548DA6D2-2B4C-48C0-BB86-D0CDD9C3C1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2139" y="2258777"/>
            <a:ext cx="6867567" cy="646986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GB" dirty="0">
                <a:latin typeface="+mn-lt"/>
              </a:rPr>
              <a:t>How many grams are in 8.6kg?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2D1579F-15AA-47E4-AAA2-0C4F016112AD}"/>
              </a:ext>
            </a:extLst>
          </p:cNvPr>
          <p:cNvSpPr txBox="1"/>
          <p:nvPr/>
        </p:nvSpPr>
        <p:spPr>
          <a:xfrm>
            <a:off x="1829544" y="1306056"/>
            <a:ext cx="89919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002060"/>
                </a:solidFill>
              </a:rPr>
              <a:t>Converting between units of mass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8EE07338-EEAB-4B2E-BCB4-7D2725BDD5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204287"/>
              </p:ext>
            </p:extLst>
          </p:nvPr>
        </p:nvGraphicFramePr>
        <p:xfrm>
          <a:off x="792222" y="5766507"/>
          <a:ext cx="10607560" cy="8617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5945">
                  <a:extLst>
                    <a:ext uri="{9D8B030D-6E8A-4147-A177-3AD203B41FA5}">
                      <a16:colId xmlns:a16="http://schemas.microsoft.com/office/drawing/2014/main" val="432637229"/>
                    </a:ext>
                  </a:extLst>
                </a:gridCol>
                <a:gridCol w="1325945">
                  <a:extLst>
                    <a:ext uri="{9D8B030D-6E8A-4147-A177-3AD203B41FA5}">
                      <a16:colId xmlns:a16="http://schemas.microsoft.com/office/drawing/2014/main" val="2650303973"/>
                    </a:ext>
                  </a:extLst>
                </a:gridCol>
                <a:gridCol w="1325945">
                  <a:extLst>
                    <a:ext uri="{9D8B030D-6E8A-4147-A177-3AD203B41FA5}">
                      <a16:colId xmlns:a16="http://schemas.microsoft.com/office/drawing/2014/main" val="4272384403"/>
                    </a:ext>
                  </a:extLst>
                </a:gridCol>
                <a:gridCol w="1325945">
                  <a:extLst>
                    <a:ext uri="{9D8B030D-6E8A-4147-A177-3AD203B41FA5}">
                      <a16:colId xmlns:a16="http://schemas.microsoft.com/office/drawing/2014/main" val="602195384"/>
                    </a:ext>
                  </a:extLst>
                </a:gridCol>
                <a:gridCol w="354674">
                  <a:extLst>
                    <a:ext uri="{9D8B030D-6E8A-4147-A177-3AD203B41FA5}">
                      <a16:colId xmlns:a16="http://schemas.microsoft.com/office/drawing/2014/main" val="587097982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2017365919"/>
                    </a:ext>
                  </a:extLst>
                </a:gridCol>
                <a:gridCol w="1579419">
                  <a:extLst>
                    <a:ext uri="{9D8B030D-6E8A-4147-A177-3AD203B41FA5}">
                      <a16:colId xmlns:a16="http://schemas.microsoft.com/office/drawing/2014/main" val="1563827668"/>
                    </a:ext>
                  </a:extLst>
                </a:gridCol>
                <a:gridCol w="1906647">
                  <a:extLst>
                    <a:ext uri="{9D8B030D-6E8A-4147-A177-3AD203B41FA5}">
                      <a16:colId xmlns:a16="http://schemas.microsoft.com/office/drawing/2014/main" val="2111158890"/>
                    </a:ext>
                  </a:extLst>
                </a:gridCol>
              </a:tblGrid>
              <a:tr h="430868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Thousands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Hundreds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Tens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Ones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Tenths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Hundredths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Thousandths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3930128"/>
                  </a:ext>
                </a:extLst>
              </a:tr>
              <a:tr h="430868"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465411"/>
                  </a:ext>
                </a:extLst>
              </a:tr>
            </a:tbl>
          </a:graphicData>
        </a:graphic>
      </p:graphicFrame>
      <p:sp>
        <p:nvSpPr>
          <p:cNvPr id="13" name="AutoShape 67">
            <a:extLst>
              <a:ext uri="{FF2B5EF4-FFF2-40B4-BE49-F238E27FC236}">
                <a16:creationId xmlns:a16="http://schemas.microsoft.com/office/drawing/2014/main" id="{941D057D-DD3D-418F-AD6A-E796E48D68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222" y="3375404"/>
            <a:ext cx="5203700" cy="2104406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GB" sz="2800" dirty="0">
                <a:latin typeface="+mn-lt"/>
              </a:rPr>
              <a:t>How many grams are in a kilogram?</a:t>
            </a:r>
          </a:p>
          <a:p>
            <a:pPr algn="ctr">
              <a:buNone/>
            </a:pPr>
            <a:r>
              <a:rPr lang="en-GB" sz="2800" dirty="0">
                <a:latin typeface="+mn-lt"/>
              </a:rPr>
              <a:t>What calculation do we need to do to convert between the units?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3D329C8-B8BB-DE48-AE63-ECDE3E2F46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3067" y="321198"/>
            <a:ext cx="1388069" cy="92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315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AD6B895-163A-45A7-B897-BF7E2CE1B1C6}"/>
              </a:ext>
            </a:extLst>
          </p:cNvPr>
          <p:cNvSpPr txBox="1">
            <a:spLocks/>
          </p:cNvSpPr>
          <p:nvPr/>
        </p:nvSpPr>
        <p:spPr>
          <a:xfrm>
            <a:off x="1671145" y="195693"/>
            <a:ext cx="8649559" cy="1007251"/>
          </a:xfrm>
          <a:prstGeom prst="rect">
            <a:avLst/>
          </a:prstGeom>
          <a:solidFill>
            <a:srgbClr val="FDFEDA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sz="3200" b="1" dirty="0">
              <a:solidFill>
                <a:srgbClr val="002060"/>
              </a:solidFill>
            </a:endParaRPr>
          </a:p>
          <a:p>
            <a:pPr algn="ctr"/>
            <a:endParaRPr lang="en-GB" sz="3200" dirty="0">
              <a:solidFill>
                <a:srgbClr val="002060"/>
              </a:solidFill>
            </a:endParaRPr>
          </a:p>
          <a:p>
            <a:pPr algn="ctr"/>
            <a:endParaRPr lang="en-GB" sz="3200" dirty="0">
              <a:solidFill>
                <a:srgbClr val="002060"/>
              </a:solidFill>
            </a:endParaRPr>
          </a:p>
          <a:p>
            <a:pPr algn="ctr"/>
            <a:endParaRPr lang="en-GB" sz="3200" dirty="0">
              <a:solidFill>
                <a:srgbClr val="002060"/>
              </a:solidFill>
            </a:endParaRPr>
          </a:p>
          <a:p>
            <a:pPr algn="ctr"/>
            <a:r>
              <a:rPr lang="en-GB" sz="3200" dirty="0">
                <a:solidFill>
                  <a:srgbClr val="002060"/>
                </a:solidFill>
              </a:rPr>
              <a:t>Can convert between units of measure.</a:t>
            </a:r>
          </a:p>
          <a:p>
            <a:pPr algn="ctr"/>
            <a:endParaRPr lang="en-GB" sz="3200" dirty="0">
              <a:solidFill>
                <a:srgbClr val="002060"/>
              </a:solidFill>
            </a:endParaRPr>
          </a:p>
          <a:p>
            <a:pPr algn="ctr"/>
            <a:endParaRPr lang="en-GB" sz="3200" dirty="0">
              <a:solidFill>
                <a:srgbClr val="002060"/>
              </a:solidFill>
            </a:endParaRPr>
          </a:p>
          <a:p>
            <a:pPr algn="ctr"/>
            <a:endParaRPr lang="en-GB" sz="3200" b="1" dirty="0">
              <a:solidFill>
                <a:srgbClr val="002060"/>
              </a:solidFill>
            </a:endParaRPr>
          </a:p>
          <a:p>
            <a:pPr algn="ctr"/>
            <a:endParaRPr lang="en-GB" sz="3200" b="1" dirty="0">
              <a:solidFill>
                <a:srgbClr val="00206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3ED955-FAF2-4973-A4A8-3F2C14C8F28A}"/>
              </a:ext>
            </a:extLst>
          </p:cNvPr>
          <p:cNvSpPr txBox="1"/>
          <p:nvPr/>
        </p:nvSpPr>
        <p:spPr>
          <a:xfrm>
            <a:off x="2402200" y="1341789"/>
            <a:ext cx="71874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4000" dirty="0">
              <a:solidFill>
                <a:srgbClr val="002060"/>
              </a:solidFill>
            </a:endParaRPr>
          </a:p>
        </p:txBody>
      </p:sp>
      <p:sp>
        <p:nvSpPr>
          <p:cNvPr id="14" name="AutoShape 67">
            <a:extLst>
              <a:ext uri="{FF2B5EF4-FFF2-40B4-BE49-F238E27FC236}">
                <a16:creationId xmlns:a16="http://schemas.microsoft.com/office/drawing/2014/main" id="{5F414C39-AB94-475B-82AE-55CB13F88F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3375404"/>
            <a:ext cx="5483407" cy="2104406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800" dirty="0">
                <a:latin typeface="+mn-lt"/>
              </a:rPr>
              <a:t> We know that there are 1,000 grams in every kilogram.</a:t>
            </a:r>
          </a:p>
          <a:p>
            <a:r>
              <a:rPr lang="en-GB" sz="2800" dirty="0">
                <a:latin typeface="+mn-lt"/>
              </a:rPr>
              <a:t> We can therefore </a:t>
            </a:r>
            <a:r>
              <a:rPr lang="en-GB" sz="2800" b="1" dirty="0">
                <a:solidFill>
                  <a:srgbClr val="FF0000"/>
                </a:solidFill>
                <a:latin typeface="+mn-lt"/>
              </a:rPr>
              <a:t>multiply</a:t>
            </a:r>
            <a:r>
              <a:rPr lang="en-GB" sz="2800" dirty="0">
                <a:latin typeface="+mn-lt"/>
              </a:rPr>
              <a:t> 0.9 by 1,000 to give us </a:t>
            </a:r>
            <a:r>
              <a:rPr lang="en-GB" sz="2800" b="1" dirty="0">
                <a:solidFill>
                  <a:srgbClr val="FF0000"/>
                </a:solidFill>
                <a:latin typeface="+mn-lt"/>
              </a:rPr>
              <a:t>900g</a:t>
            </a:r>
            <a:r>
              <a:rPr lang="en-GB" sz="2800" dirty="0">
                <a:latin typeface="+mn-lt"/>
              </a:rPr>
              <a:t>.</a:t>
            </a:r>
          </a:p>
        </p:txBody>
      </p:sp>
      <p:sp>
        <p:nvSpPr>
          <p:cNvPr id="8" name="AutoShape 67">
            <a:extLst>
              <a:ext uri="{FF2B5EF4-FFF2-40B4-BE49-F238E27FC236}">
                <a16:creationId xmlns:a16="http://schemas.microsoft.com/office/drawing/2014/main" id="{548DA6D2-2B4C-48C0-BB86-D0CDD9C3C1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2138" y="2300639"/>
            <a:ext cx="6867567" cy="646986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GB" dirty="0">
                <a:latin typeface="+mn-lt"/>
              </a:rPr>
              <a:t>How many grams are in 0.9kg?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2D1579F-15AA-47E4-AAA2-0C4F016112AD}"/>
              </a:ext>
            </a:extLst>
          </p:cNvPr>
          <p:cNvSpPr txBox="1"/>
          <p:nvPr/>
        </p:nvSpPr>
        <p:spPr>
          <a:xfrm>
            <a:off x="1829544" y="1306056"/>
            <a:ext cx="89919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002060"/>
                </a:solidFill>
              </a:rPr>
              <a:t>Converting between units of mass</a:t>
            </a:r>
          </a:p>
        </p:txBody>
      </p:sp>
      <p:sp>
        <p:nvSpPr>
          <p:cNvPr id="11" name="AutoShape 67">
            <a:extLst>
              <a:ext uri="{FF2B5EF4-FFF2-40B4-BE49-F238E27FC236}">
                <a16:creationId xmlns:a16="http://schemas.microsoft.com/office/drawing/2014/main" id="{C9725FC7-AF29-41C3-A36B-FCB1F08610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222" y="3375404"/>
            <a:ext cx="5203700" cy="2104406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GB" sz="2800" dirty="0">
                <a:latin typeface="+mn-lt"/>
              </a:rPr>
              <a:t>How many grams are in a kilogram?</a:t>
            </a:r>
          </a:p>
          <a:p>
            <a:pPr algn="ctr">
              <a:buNone/>
            </a:pPr>
            <a:r>
              <a:rPr lang="en-GB" sz="2800" dirty="0">
                <a:latin typeface="+mn-lt"/>
              </a:rPr>
              <a:t>What calculation do we need to do to convert between the units?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513B9E17-9FE8-4684-AE9D-B7540D23E4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1135198"/>
              </p:ext>
            </p:extLst>
          </p:nvPr>
        </p:nvGraphicFramePr>
        <p:xfrm>
          <a:off x="792222" y="5766507"/>
          <a:ext cx="10607560" cy="8617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5945">
                  <a:extLst>
                    <a:ext uri="{9D8B030D-6E8A-4147-A177-3AD203B41FA5}">
                      <a16:colId xmlns:a16="http://schemas.microsoft.com/office/drawing/2014/main" val="432637229"/>
                    </a:ext>
                  </a:extLst>
                </a:gridCol>
                <a:gridCol w="1325945">
                  <a:extLst>
                    <a:ext uri="{9D8B030D-6E8A-4147-A177-3AD203B41FA5}">
                      <a16:colId xmlns:a16="http://schemas.microsoft.com/office/drawing/2014/main" val="2650303973"/>
                    </a:ext>
                  </a:extLst>
                </a:gridCol>
                <a:gridCol w="1325945">
                  <a:extLst>
                    <a:ext uri="{9D8B030D-6E8A-4147-A177-3AD203B41FA5}">
                      <a16:colId xmlns:a16="http://schemas.microsoft.com/office/drawing/2014/main" val="4272384403"/>
                    </a:ext>
                  </a:extLst>
                </a:gridCol>
                <a:gridCol w="1325945">
                  <a:extLst>
                    <a:ext uri="{9D8B030D-6E8A-4147-A177-3AD203B41FA5}">
                      <a16:colId xmlns:a16="http://schemas.microsoft.com/office/drawing/2014/main" val="602195384"/>
                    </a:ext>
                  </a:extLst>
                </a:gridCol>
                <a:gridCol w="354674">
                  <a:extLst>
                    <a:ext uri="{9D8B030D-6E8A-4147-A177-3AD203B41FA5}">
                      <a16:colId xmlns:a16="http://schemas.microsoft.com/office/drawing/2014/main" val="587097982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2017365919"/>
                    </a:ext>
                  </a:extLst>
                </a:gridCol>
                <a:gridCol w="1579419">
                  <a:extLst>
                    <a:ext uri="{9D8B030D-6E8A-4147-A177-3AD203B41FA5}">
                      <a16:colId xmlns:a16="http://schemas.microsoft.com/office/drawing/2014/main" val="1563827668"/>
                    </a:ext>
                  </a:extLst>
                </a:gridCol>
                <a:gridCol w="1906647">
                  <a:extLst>
                    <a:ext uri="{9D8B030D-6E8A-4147-A177-3AD203B41FA5}">
                      <a16:colId xmlns:a16="http://schemas.microsoft.com/office/drawing/2014/main" val="2111158890"/>
                    </a:ext>
                  </a:extLst>
                </a:gridCol>
              </a:tblGrid>
              <a:tr h="430868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Thousands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Hundreds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Tens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Ones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Tenths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Hundredths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Thousandths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3930128"/>
                  </a:ext>
                </a:extLst>
              </a:tr>
              <a:tr h="430868"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465411"/>
                  </a:ext>
                </a:extLst>
              </a:tr>
            </a:tbl>
          </a:graphicData>
        </a:graphic>
      </p:graphicFrame>
      <p:pic>
        <p:nvPicPr>
          <p:cNvPr id="13" name="Picture 12">
            <a:extLst>
              <a:ext uri="{FF2B5EF4-FFF2-40B4-BE49-F238E27FC236}">
                <a16:creationId xmlns:a16="http://schemas.microsoft.com/office/drawing/2014/main" id="{CB261851-F4D6-424E-AD04-07238C0BC2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3067" y="321198"/>
            <a:ext cx="1388069" cy="92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631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AD6B895-163A-45A7-B897-BF7E2CE1B1C6}"/>
              </a:ext>
            </a:extLst>
          </p:cNvPr>
          <p:cNvSpPr txBox="1">
            <a:spLocks/>
          </p:cNvSpPr>
          <p:nvPr/>
        </p:nvSpPr>
        <p:spPr>
          <a:xfrm>
            <a:off x="1671145" y="195693"/>
            <a:ext cx="8649559" cy="1007251"/>
          </a:xfrm>
          <a:prstGeom prst="rect">
            <a:avLst/>
          </a:prstGeom>
          <a:solidFill>
            <a:srgbClr val="FDFEDA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sz="3200" b="1" dirty="0">
              <a:solidFill>
                <a:srgbClr val="002060"/>
              </a:solidFill>
            </a:endParaRPr>
          </a:p>
          <a:p>
            <a:pPr algn="ctr"/>
            <a:endParaRPr lang="en-GB" sz="3200" dirty="0">
              <a:solidFill>
                <a:srgbClr val="002060"/>
              </a:solidFill>
            </a:endParaRPr>
          </a:p>
          <a:p>
            <a:pPr algn="ctr"/>
            <a:endParaRPr lang="en-GB" sz="3200" dirty="0">
              <a:solidFill>
                <a:srgbClr val="002060"/>
              </a:solidFill>
            </a:endParaRPr>
          </a:p>
          <a:p>
            <a:pPr algn="ctr"/>
            <a:endParaRPr lang="en-GB" sz="3200" dirty="0">
              <a:solidFill>
                <a:srgbClr val="002060"/>
              </a:solidFill>
            </a:endParaRPr>
          </a:p>
          <a:p>
            <a:pPr algn="ctr"/>
            <a:r>
              <a:rPr lang="en-GB" sz="3200" dirty="0">
                <a:solidFill>
                  <a:srgbClr val="002060"/>
                </a:solidFill>
              </a:rPr>
              <a:t>Can convert between units of measure.</a:t>
            </a:r>
          </a:p>
          <a:p>
            <a:pPr algn="ctr"/>
            <a:endParaRPr lang="en-GB" sz="3200" dirty="0">
              <a:solidFill>
                <a:srgbClr val="002060"/>
              </a:solidFill>
            </a:endParaRPr>
          </a:p>
          <a:p>
            <a:pPr algn="ctr"/>
            <a:endParaRPr lang="en-GB" sz="3200" dirty="0">
              <a:solidFill>
                <a:srgbClr val="002060"/>
              </a:solidFill>
            </a:endParaRPr>
          </a:p>
          <a:p>
            <a:pPr algn="ctr"/>
            <a:endParaRPr lang="en-GB" sz="3200" b="1" dirty="0">
              <a:solidFill>
                <a:srgbClr val="002060"/>
              </a:solidFill>
            </a:endParaRPr>
          </a:p>
          <a:p>
            <a:pPr algn="ctr"/>
            <a:endParaRPr lang="en-GB" sz="3200" b="1" dirty="0">
              <a:solidFill>
                <a:srgbClr val="00206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3ED955-FAF2-4973-A4A8-3F2C14C8F28A}"/>
              </a:ext>
            </a:extLst>
          </p:cNvPr>
          <p:cNvSpPr txBox="1"/>
          <p:nvPr/>
        </p:nvSpPr>
        <p:spPr>
          <a:xfrm>
            <a:off x="2402200" y="1341789"/>
            <a:ext cx="71874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4000" dirty="0">
              <a:solidFill>
                <a:srgbClr val="002060"/>
              </a:solidFill>
            </a:endParaRPr>
          </a:p>
        </p:txBody>
      </p:sp>
      <p:sp>
        <p:nvSpPr>
          <p:cNvPr id="14" name="AutoShape 67">
            <a:extLst>
              <a:ext uri="{FF2B5EF4-FFF2-40B4-BE49-F238E27FC236}">
                <a16:creationId xmlns:a16="http://schemas.microsoft.com/office/drawing/2014/main" id="{5F414C39-AB94-475B-82AE-55CB13F88F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6080" y="3354769"/>
            <a:ext cx="5378111" cy="2104406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800" dirty="0">
                <a:latin typeface="+mn-lt"/>
              </a:rPr>
              <a:t> We know that there are 1,000 grams in every kilogram.</a:t>
            </a:r>
          </a:p>
          <a:p>
            <a:r>
              <a:rPr lang="en-GB" sz="2800" dirty="0">
                <a:latin typeface="+mn-lt"/>
              </a:rPr>
              <a:t> This time we have to </a:t>
            </a:r>
            <a:r>
              <a:rPr lang="en-GB" sz="2800" b="1" dirty="0">
                <a:solidFill>
                  <a:srgbClr val="FF0000"/>
                </a:solidFill>
                <a:latin typeface="+mn-lt"/>
              </a:rPr>
              <a:t>divide</a:t>
            </a:r>
            <a:r>
              <a:rPr lang="en-GB" sz="2800" dirty="0">
                <a:latin typeface="+mn-lt"/>
              </a:rPr>
              <a:t> 760 by 1,000 to give us </a:t>
            </a:r>
            <a:r>
              <a:rPr lang="en-GB" sz="2800" b="1" dirty="0">
                <a:solidFill>
                  <a:srgbClr val="FF0000"/>
                </a:solidFill>
                <a:latin typeface="+mn-lt"/>
              </a:rPr>
              <a:t>0.76kg</a:t>
            </a:r>
            <a:r>
              <a:rPr lang="en-GB" sz="2800" dirty="0">
                <a:latin typeface="+mn-lt"/>
              </a:rPr>
              <a:t>.</a:t>
            </a:r>
          </a:p>
        </p:txBody>
      </p:sp>
      <p:sp>
        <p:nvSpPr>
          <p:cNvPr id="8" name="AutoShape 67">
            <a:extLst>
              <a:ext uri="{FF2B5EF4-FFF2-40B4-BE49-F238E27FC236}">
                <a16:creationId xmlns:a16="http://schemas.microsoft.com/office/drawing/2014/main" id="{548DA6D2-2B4C-48C0-BB86-D0CDD9C3C1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2216" y="2321274"/>
            <a:ext cx="6867567" cy="646986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GB" dirty="0">
                <a:latin typeface="+mn-lt"/>
              </a:rPr>
              <a:t>How many kilograms are in 760g?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2D1579F-15AA-47E4-AAA2-0C4F016112AD}"/>
              </a:ext>
            </a:extLst>
          </p:cNvPr>
          <p:cNvSpPr txBox="1"/>
          <p:nvPr/>
        </p:nvSpPr>
        <p:spPr>
          <a:xfrm>
            <a:off x="1829544" y="1306056"/>
            <a:ext cx="89919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002060"/>
                </a:solidFill>
              </a:rPr>
              <a:t>Converting between units of mass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5D1F21CE-394A-4450-BE66-E14EA74BF0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1135198"/>
              </p:ext>
            </p:extLst>
          </p:nvPr>
        </p:nvGraphicFramePr>
        <p:xfrm>
          <a:off x="792222" y="5766507"/>
          <a:ext cx="10607560" cy="8617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5945">
                  <a:extLst>
                    <a:ext uri="{9D8B030D-6E8A-4147-A177-3AD203B41FA5}">
                      <a16:colId xmlns:a16="http://schemas.microsoft.com/office/drawing/2014/main" val="432637229"/>
                    </a:ext>
                  </a:extLst>
                </a:gridCol>
                <a:gridCol w="1325945">
                  <a:extLst>
                    <a:ext uri="{9D8B030D-6E8A-4147-A177-3AD203B41FA5}">
                      <a16:colId xmlns:a16="http://schemas.microsoft.com/office/drawing/2014/main" val="2650303973"/>
                    </a:ext>
                  </a:extLst>
                </a:gridCol>
                <a:gridCol w="1325945">
                  <a:extLst>
                    <a:ext uri="{9D8B030D-6E8A-4147-A177-3AD203B41FA5}">
                      <a16:colId xmlns:a16="http://schemas.microsoft.com/office/drawing/2014/main" val="4272384403"/>
                    </a:ext>
                  </a:extLst>
                </a:gridCol>
                <a:gridCol w="1325945">
                  <a:extLst>
                    <a:ext uri="{9D8B030D-6E8A-4147-A177-3AD203B41FA5}">
                      <a16:colId xmlns:a16="http://schemas.microsoft.com/office/drawing/2014/main" val="602195384"/>
                    </a:ext>
                  </a:extLst>
                </a:gridCol>
                <a:gridCol w="354674">
                  <a:extLst>
                    <a:ext uri="{9D8B030D-6E8A-4147-A177-3AD203B41FA5}">
                      <a16:colId xmlns:a16="http://schemas.microsoft.com/office/drawing/2014/main" val="587097982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2017365919"/>
                    </a:ext>
                  </a:extLst>
                </a:gridCol>
                <a:gridCol w="1579419">
                  <a:extLst>
                    <a:ext uri="{9D8B030D-6E8A-4147-A177-3AD203B41FA5}">
                      <a16:colId xmlns:a16="http://schemas.microsoft.com/office/drawing/2014/main" val="1563827668"/>
                    </a:ext>
                  </a:extLst>
                </a:gridCol>
                <a:gridCol w="1906647">
                  <a:extLst>
                    <a:ext uri="{9D8B030D-6E8A-4147-A177-3AD203B41FA5}">
                      <a16:colId xmlns:a16="http://schemas.microsoft.com/office/drawing/2014/main" val="2111158890"/>
                    </a:ext>
                  </a:extLst>
                </a:gridCol>
              </a:tblGrid>
              <a:tr h="430868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Thousands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Hundreds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Tens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Ones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Tenths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Hundredths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Thousandths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3930128"/>
                  </a:ext>
                </a:extLst>
              </a:tr>
              <a:tr h="430868"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465411"/>
                  </a:ext>
                </a:extLst>
              </a:tr>
            </a:tbl>
          </a:graphicData>
        </a:graphic>
      </p:graphicFrame>
      <p:sp>
        <p:nvSpPr>
          <p:cNvPr id="13" name="AutoShape 67">
            <a:extLst>
              <a:ext uri="{FF2B5EF4-FFF2-40B4-BE49-F238E27FC236}">
                <a16:creationId xmlns:a16="http://schemas.microsoft.com/office/drawing/2014/main" id="{5E796EB2-D5C5-460D-ABBA-4D8C8F6A85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222" y="3375404"/>
            <a:ext cx="5203700" cy="2104406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GB" sz="2800" dirty="0">
                <a:latin typeface="+mn-lt"/>
              </a:rPr>
              <a:t>How many grams are in a kilogram?</a:t>
            </a:r>
          </a:p>
          <a:p>
            <a:pPr algn="ctr">
              <a:buNone/>
            </a:pPr>
            <a:r>
              <a:rPr lang="en-GB" sz="2800" dirty="0">
                <a:latin typeface="+mn-lt"/>
              </a:rPr>
              <a:t>What calculation do we need to do to convert between the units?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0C03C13-7477-5D4B-8388-66A6367A17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3067" y="321198"/>
            <a:ext cx="1388069" cy="92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1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50" descr="Image result for pencil clipart7">
            <a:extLst>
              <a:ext uri="{FF2B5EF4-FFF2-40B4-BE49-F238E27FC236}">
                <a16:creationId xmlns:a16="http://schemas.microsoft.com/office/drawing/2014/main" id="{DA1EA24A-B6F2-45CF-9A80-E3D93BECF3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354" y="3429000"/>
            <a:ext cx="2102939" cy="2044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">
            <a:extLst>
              <a:ext uri="{FF2B5EF4-FFF2-40B4-BE49-F238E27FC236}">
                <a16:creationId xmlns:a16="http://schemas.microsoft.com/office/drawing/2014/main" id="{FF20C842-3CC9-4876-8247-73CEB9E416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49" y="119383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5506BE36-8715-4CB7-8C21-62EB904CB5FC}"/>
              </a:ext>
            </a:extLst>
          </p:cNvPr>
          <p:cNvSpPr txBox="1"/>
          <p:nvPr/>
        </p:nvSpPr>
        <p:spPr>
          <a:xfrm>
            <a:off x="4515107" y="1486380"/>
            <a:ext cx="4311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002060"/>
                </a:solidFill>
              </a:rPr>
              <a:t>Your turn</a:t>
            </a:r>
          </a:p>
        </p:txBody>
      </p:sp>
      <p:sp>
        <p:nvSpPr>
          <p:cNvPr id="24" name="AutoShape 67">
            <a:extLst>
              <a:ext uri="{FF2B5EF4-FFF2-40B4-BE49-F238E27FC236}">
                <a16:creationId xmlns:a16="http://schemas.microsoft.com/office/drawing/2014/main" id="{DC454882-F612-480E-AED9-A5C8CBB8B3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4834" y="2726063"/>
            <a:ext cx="7888502" cy="783193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GB" sz="4000" dirty="0">
                <a:latin typeface="+mn-lt"/>
              </a:rPr>
              <a:t>How many kilograms are in 2,300g?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D18FBE2-D8EF-40EA-9247-DE7841C53ADE}"/>
              </a:ext>
            </a:extLst>
          </p:cNvPr>
          <p:cNvSpPr txBox="1">
            <a:spLocks/>
          </p:cNvSpPr>
          <p:nvPr/>
        </p:nvSpPr>
        <p:spPr>
          <a:xfrm>
            <a:off x="1671145" y="195693"/>
            <a:ext cx="8649559" cy="1007251"/>
          </a:xfrm>
          <a:prstGeom prst="rect">
            <a:avLst/>
          </a:prstGeom>
          <a:solidFill>
            <a:srgbClr val="FDFEDA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sz="3200" b="1" dirty="0">
              <a:solidFill>
                <a:srgbClr val="002060"/>
              </a:solidFill>
            </a:endParaRPr>
          </a:p>
          <a:p>
            <a:pPr algn="ctr"/>
            <a:endParaRPr lang="en-GB" sz="3200" dirty="0">
              <a:solidFill>
                <a:srgbClr val="002060"/>
              </a:solidFill>
            </a:endParaRPr>
          </a:p>
          <a:p>
            <a:pPr algn="ctr"/>
            <a:endParaRPr lang="en-GB" sz="3200" dirty="0">
              <a:solidFill>
                <a:srgbClr val="002060"/>
              </a:solidFill>
            </a:endParaRPr>
          </a:p>
          <a:p>
            <a:pPr algn="ctr"/>
            <a:endParaRPr lang="en-GB" sz="3200" dirty="0">
              <a:solidFill>
                <a:srgbClr val="002060"/>
              </a:solidFill>
            </a:endParaRPr>
          </a:p>
          <a:p>
            <a:pPr algn="ctr"/>
            <a:r>
              <a:rPr lang="en-GB" sz="3200" dirty="0">
                <a:solidFill>
                  <a:srgbClr val="002060"/>
                </a:solidFill>
              </a:rPr>
              <a:t>Can convert between units of measure.</a:t>
            </a:r>
          </a:p>
          <a:p>
            <a:pPr algn="ctr"/>
            <a:endParaRPr lang="en-GB" sz="3200" dirty="0">
              <a:solidFill>
                <a:srgbClr val="002060"/>
              </a:solidFill>
            </a:endParaRPr>
          </a:p>
          <a:p>
            <a:pPr algn="ctr"/>
            <a:endParaRPr lang="en-GB" sz="3200" dirty="0">
              <a:solidFill>
                <a:srgbClr val="002060"/>
              </a:solidFill>
            </a:endParaRPr>
          </a:p>
          <a:p>
            <a:pPr algn="ctr"/>
            <a:endParaRPr lang="en-GB" sz="3200" b="1" dirty="0">
              <a:solidFill>
                <a:srgbClr val="002060"/>
              </a:solidFill>
            </a:endParaRPr>
          </a:p>
          <a:p>
            <a:pPr algn="ctr"/>
            <a:endParaRPr lang="en-GB" sz="3200" b="1" dirty="0">
              <a:solidFill>
                <a:srgbClr val="002060"/>
              </a:solidFill>
            </a:endParaRPr>
          </a:p>
        </p:txBody>
      </p:sp>
      <p:sp>
        <p:nvSpPr>
          <p:cNvPr id="8" name="AutoShape 67">
            <a:extLst>
              <a:ext uri="{FF2B5EF4-FFF2-40B4-BE49-F238E27FC236}">
                <a16:creationId xmlns:a16="http://schemas.microsoft.com/office/drawing/2014/main" id="{9ED4A6B7-078C-4829-87D2-6334812C27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4834" y="4161362"/>
            <a:ext cx="7888502" cy="783193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GB" sz="4000" dirty="0">
                <a:latin typeface="+mn-lt"/>
              </a:rPr>
              <a:t>How many grams are in 0.6kg?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75C45BBB-36CD-49BE-B725-3E3F6C555A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4958777"/>
              </p:ext>
            </p:extLst>
          </p:nvPr>
        </p:nvGraphicFramePr>
        <p:xfrm>
          <a:off x="792222" y="5766507"/>
          <a:ext cx="10607560" cy="8617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5945">
                  <a:extLst>
                    <a:ext uri="{9D8B030D-6E8A-4147-A177-3AD203B41FA5}">
                      <a16:colId xmlns:a16="http://schemas.microsoft.com/office/drawing/2014/main" val="432637229"/>
                    </a:ext>
                  </a:extLst>
                </a:gridCol>
                <a:gridCol w="1325945">
                  <a:extLst>
                    <a:ext uri="{9D8B030D-6E8A-4147-A177-3AD203B41FA5}">
                      <a16:colId xmlns:a16="http://schemas.microsoft.com/office/drawing/2014/main" val="2650303973"/>
                    </a:ext>
                  </a:extLst>
                </a:gridCol>
                <a:gridCol w="1325945">
                  <a:extLst>
                    <a:ext uri="{9D8B030D-6E8A-4147-A177-3AD203B41FA5}">
                      <a16:colId xmlns:a16="http://schemas.microsoft.com/office/drawing/2014/main" val="4272384403"/>
                    </a:ext>
                  </a:extLst>
                </a:gridCol>
                <a:gridCol w="1325945">
                  <a:extLst>
                    <a:ext uri="{9D8B030D-6E8A-4147-A177-3AD203B41FA5}">
                      <a16:colId xmlns:a16="http://schemas.microsoft.com/office/drawing/2014/main" val="602195384"/>
                    </a:ext>
                  </a:extLst>
                </a:gridCol>
                <a:gridCol w="354674">
                  <a:extLst>
                    <a:ext uri="{9D8B030D-6E8A-4147-A177-3AD203B41FA5}">
                      <a16:colId xmlns:a16="http://schemas.microsoft.com/office/drawing/2014/main" val="587097982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2017365919"/>
                    </a:ext>
                  </a:extLst>
                </a:gridCol>
                <a:gridCol w="1579419">
                  <a:extLst>
                    <a:ext uri="{9D8B030D-6E8A-4147-A177-3AD203B41FA5}">
                      <a16:colId xmlns:a16="http://schemas.microsoft.com/office/drawing/2014/main" val="1563827668"/>
                    </a:ext>
                  </a:extLst>
                </a:gridCol>
                <a:gridCol w="1906647">
                  <a:extLst>
                    <a:ext uri="{9D8B030D-6E8A-4147-A177-3AD203B41FA5}">
                      <a16:colId xmlns:a16="http://schemas.microsoft.com/office/drawing/2014/main" val="2111158890"/>
                    </a:ext>
                  </a:extLst>
                </a:gridCol>
              </a:tblGrid>
              <a:tr h="430868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Thousands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Hundreds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Tens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Ones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Tenths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Hundredths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Thousandths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3930128"/>
                  </a:ext>
                </a:extLst>
              </a:tr>
              <a:tr h="430868"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465411"/>
                  </a:ext>
                </a:extLst>
              </a:tr>
            </a:tbl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821AF9AA-3011-B24E-B539-02B7F3A04A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63067" y="321198"/>
            <a:ext cx="1388069" cy="92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8614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AD6B895-163A-45A7-B897-BF7E2CE1B1C6}"/>
              </a:ext>
            </a:extLst>
          </p:cNvPr>
          <p:cNvSpPr txBox="1">
            <a:spLocks/>
          </p:cNvSpPr>
          <p:nvPr/>
        </p:nvSpPr>
        <p:spPr>
          <a:xfrm>
            <a:off x="1671145" y="195693"/>
            <a:ext cx="8649559" cy="1007251"/>
          </a:xfrm>
          <a:prstGeom prst="rect">
            <a:avLst/>
          </a:prstGeom>
          <a:solidFill>
            <a:srgbClr val="FDFEDA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sz="3200" b="1" dirty="0">
              <a:solidFill>
                <a:srgbClr val="002060"/>
              </a:solidFill>
            </a:endParaRPr>
          </a:p>
          <a:p>
            <a:pPr algn="ctr"/>
            <a:endParaRPr lang="en-GB" sz="3200" dirty="0">
              <a:solidFill>
                <a:srgbClr val="002060"/>
              </a:solidFill>
            </a:endParaRPr>
          </a:p>
          <a:p>
            <a:pPr algn="ctr"/>
            <a:endParaRPr lang="en-GB" sz="3200" dirty="0">
              <a:solidFill>
                <a:srgbClr val="002060"/>
              </a:solidFill>
            </a:endParaRPr>
          </a:p>
          <a:p>
            <a:pPr algn="ctr"/>
            <a:endParaRPr lang="en-GB" sz="3200" dirty="0">
              <a:solidFill>
                <a:srgbClr val="002060"/>
              </a:solidFill>
            </a:endParaRPr>
          </a:p>
          <a:p>
            <a:pPr algn="ctr"/>
            <a:r>
              <a:rPr lang="en-GB" sz="3200" dirty="0">
                <a:solidFill>
                  <a:srgbClr val="002060"/>
                </a:solidFill>
              </a:rPr>
              <a:t>Can convert between units of measure.</a:t>
            </a:r>
          </a:p>
          <a:p>
            <a:pPr algn="ctr"/>
            <a:endParaRPr lang="en-GB" sz="3200" dirty="0">
              <a:solidFill>
                <a:srgbClr val="002060"/>
              </a:solidFill>
            </a:endParaRPr>
          </a:p>
          <a:p>
            <a:pPr algn="ctr"/>
            <a:endParaRPr lang="en-GB" sz="3200" dirty="0">
              <a:solidFill>
                <a:srgbClr val="002060"/>
              </a:solidFill>
            </a:endParaRPr>
          </a:p>
          <a:p>
            <a:pPr algn="ctr"/>
            <a:endParaRPr lang="en-GB" sz="3200" b="1" dirty="0">
              <a:solidFill>
                <a:srgbClr val="002060"/>
              </a:solidFill>
            </a:endParaRPr>
          </a:p>
          <a:p>
            <a:pPr algn="ctr"/>
            <a:endParaRPr lang="en-GB" sz="3200" b="1" dirty="0">
              <a:solidFill>
                <a:srgbClr val="00206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3ED955-FAF2-4973-A4A8-3F2C14C8F28A}"/>
              </a:ext>
            </a:extLst>
          </p:cNvPr>
          <p:cNvSpPr txBox="1"/>
          <p:nvPr/>
        </p:nvSpPr>
        <p:spPr>
          <a:xfrm>
            <a:off x="2402200" y="1341789"/>
            <a:ext cx="71874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4000" dirty="0">
              <a:solidFill>
                <a:srgbClr val="002060"/>
              </a:solidFill>
            </a:endParaRPr>
          </a:p>
        </p:txBody>
      </p:sp>
      <p:sp>
        <p:nvSpPr>
          <p:cNvPr id="14" name="AutoShape 67">
            <a:extLst>
              <a:ext uri="{FF2B5EF4-FFF2-40B4-BE49-F238E27FC236}">
                <a16:creationId xmlns:a16="http://schemas.microsoft.com/office/drawing/2014/main" id="{5F414C39-AB94-475B-82AE-55CB13F88F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6080" y="3375138"/>
            <a:ext cx="5433202" cy="2104406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800" dirty="0">
                <a:latin typeface="+mn-lt"/>
              </a:rPr>
              <a:t> We know that there are 1,000 millilitres in every litre.</a:t>
            </a:r>
          </a:p>
          <a:p>
            <a:r>
              <a:rPr lang="en-GB" sz="2800" dirty="0">
                <a:latin typeface="+mn-lt"/>
              </a:rPr>
              <a:t> We can therefore multiply 9.3 by 1,000 to give us 9,300ml.</a:t>
            </a:r>
          </a:p>
        </p:txBody>
      </p:sp>
      <p:sp>
        <p:nvSpPr>
          <p:cNvPr id="8" name="AutoShape 67">
            <a:extLst>
              <a:ext uri="{FF2B5EF4-FFF2-40B4-BE49-F238E27FC236}">
                <a16:creationId xmlns:a16="http://schemas.microsoft.com/office/drawing/2014/main" id="{548DA6D2-2B4C-48C0-BB86-D0CDD9C3C1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2216" y="2376458"/>
            <a:ext cx="6867567" cy="646986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GB" dirty="0">
                <a:latin typeface="+mn-lt"/>
              </a:rPr>
              <a:t>How many millilitres are in 9.3 litres?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2D1579F-15AA-47E4-AAA2-0C4F016112AD}"/>
              </a:ext>
            </a:extLst>
          </p:cNvPr>
          <p:cNvSpPr txBox="1"/>
          <p:nvPr/>
        </p:nvSpPr>
        <p:spPr>
          <a:xfrm>
            <a:off x="1829544" y="1306056"/>
            <a:ext cx="89919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002060"/>
                </a:solidFill>
              </a:rPr>
              <a:t>Converting between units of capacity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3EE912D8-5C02-4AF6-87E8-D90F14D793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2368670"/>
              </p:ext>
            </p:extLst>
          </p:nvPr>
        </p:nvGraphicFramePr>
        <p:xfrm>
          <a:off x="792222" y="5766507"/>
          <a:ext cx="10607560" cy="8617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5945">
                  <a:extLst>
                    <a:ext uri="{9D8B030D-6E8A-4147-A177-3AD203B41FA5}">
                      <a16:colId xmlns:a16="http://schemas.microsoft.com/office/drawing/2014/main" val="432637229"/>
                    </a:ext>
                  </a:extLst>
                </a:gridCol>
                <a:gridCol w="1325945">
                  <a:extLst>
                    <a:ext uri="{9D8B030D-6E8A-4147-A177-3AD203B41FA5}">
                      <a16:colId xmlns:a16="http://schemas.microsoft.com/office/drawing/2014/main" val="2650303973"/>
                    </a:ext>
                  </a:extLst>
                </a:gridCol>
                <a:gridCol w="1325945">
                  <a:extLst>
                    <a:ext uri="{9D8B030D-6E8A-4147-A177-3AD203B41FA5}">
                      <a16:colId xmlns:a16="http://schemas.microsoft.com/office/drawing/2014/main" val="4272384403"/>
                    </a:ext>
                  </a:extLst>
                </a:gridCol>
                <a:gridCol w="1325945">
                  <a:extLst>
                    <a:ext uri="{9D8B030D-6E8A-4147-A177-3AD203B41FA5}">
                      <a16:colId xmlns:a16="http://schemas.microsoft.com/office/drawing/2014/main" val="602195384"/>
                    </a:ext>
                  </a:extLst>
                </a:gridCol>
                <a:gridCol w="354674">
                  <a:extLst>
                    <a:ext uri="{9D8B030D-6E8A-4147-A177-3AD203B41FA5}">
                      <a16:colId xmlns:a16="http://schemas.microsoft.com/office/drawing/2014/main" val="587097982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2017365919"/>
                    </a:ext>
                  </a:extLst>
                </a:gridCol>
                <a:gridCol w="1579419">
                  <a:extLst>
                    <a:ext uri="{9D8B030D-6E8A-4147-A177-3AD203B41FA5}">
                      <a16:colId xmlns:a16="http://schemas.microsoft.com/office/drawing/2014/main" val="1563827668"/>
                    </a:ext>
                  </a:extLst>
                </a:gridCol>
                <a:gridCol w="1906647">
                  <a:extLst>
                    <a:ext uri="{9D8B030D-6E8A-4147-A177-3AD203B41FA5}">
                      <a16:colId xmlns:a16="http://schemas.microsoft.com/office/drawing/2014/main" val="2111158890"/>
                    </a:ext>
                  </a:extLst>
                </a:gridCol>
              </a:tblGrid>
              <a:tr h="430868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Thousands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Hundreds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Tens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Ones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Tenths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Hundredths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Thousandths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3930128"/>
                  </a:ext>
                </a:extLst>
              </a:tr>
              <a:tr h="430868"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465411"/>
                  </a:ext>
                </a:extLst>
              </a:tr>
            </a:tbl>
          </a:graphicData>
        </a:graphic>
      </p:graphicFrame>
      <p:sp>
        <p:nvSpPr>
          <p:cNvPr id="12" name="AutoShape 67">
            <a:extLst>
              <a:ext uri="{FF2B5EF4-FFF2-40B4-BE49-F238E27FC236}">
                <a16:creationId xmlns:a16="http://schemas.microsoft.com/office/drawing/2014/main" id="{C2E14C19-84CF-4EA4-82A6-62B01416DB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222" y="3375404"/>
            <a:ext cx="5203700" cy="2104406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GB" sz="2800" dirty="0">
                <a:latin typeface="+mn-lt"/>
              </a:rPr>
              <a:t>How many millilitres are in a litre?</a:t>
            </a:r>
          </a:p>
          <a:p>
            <a:pPr algn="ctr">
              <a:buNone/>
            </a:pPr>
            <a:r>
              <a:rPr lang="en-GB" sz="2800" dirty="0">
                <a:latin typeface="+mn-lt"/>
              </a:rPr>
              <a:t>What calculation do we need to do to convert between the units?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A85B7D0-4624-304B-A914-6C1B3400EE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3067" y="321198"/>
            <a:ext cx="1388069" cy="92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298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AD6B895-163A-45A7-B897-BF7E2CE1B1C6}"/>
              </a:ext>
            </a:extLst>
          </p:cNvPr>
          <p:cNvSpPr txBox="1">
            <a:spLocks/>
          </p:cNvSpPr>
          <p:nvPr/>
        </p:nvSpPr>
        <p:spPr>
          <a:xfrm>
            <a:off x="1671145" y="195693"/>
            <a:ext cx="8649559" cy="1007251"/>
          </a:xfrm>
          <a:prstGeom prst="rect">
            <a:avLst/>
          </a:prstGeom>
          <a:solidFill>
            <a:srgbClr val="FDFEDA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sz="3200" b="1" dirty="0">
              <a:solidFill>
                <a:srgbClr val="002060"/>
              </a:solidFill>
            </a:endParaRPr>
          </a:p>
          <a:p>
            <a:pPr algn="ctr"/>
            <a:endParaRPr lang="en-GB" sz="3200" dirty="0">
              <a:solidFill>
                <a:srgbClr val="002060"/>
              </a:solidFill>
            </a:endParaRPr>
          </a:p>
          <a:p>
            <a:pPr algn="ctr"/>
            <a:endParaRPr lang="en-GB" sz="3200" dirty="0">
              <a:solidFill>
                <a:srgbClr val="002060"/>
              </a:solidFill>
            </a:endParaRPr>
          </a:p>
          <a:p>
            <a:pPr algn="ctr"/>
            <a:endParaRPr lang="en-GB" sz="3200" dirty="0">
              <a:solidFill>
                <a:srgbClr val="002060"/>
              </a:solidFill>
            </a:endParaRPr>
          </a:p>
          <a:p>
            <a:pPr algn="ctr"/>
            <a:r>
              <a:rPr lang="en-GB" sz="3200" dirty="0">
                <a:solidFill>
                  <a:srgbClr val="002060"/>
                </a:solidFill>
              </a:rPr>
              <a:t>Can convert between units of measure.</a:t>
            </a:r>
          </a:p>
          <a:p>
            <a:pPr algn="ctr"/>
            <a:endParaRPr lang="en-GB" sz="3200" dirty="0">
              <a:solidFill>
                <a:srgbClr val="002060"/>
              </a:solidFill>
            </a:endParaRPr>
          </a:p>
          <a:p>
            <a:pPr algn="ctr"/>
            <a:endParaRPr lang="en-GB" sz="3200" dirty="0">
              <a:solidFill>
                <a:srgbClr val="002060"/>
              </a:solidFill>
            </a:endParaRPr>
          </a:p>
          <a:p>
            <a:pPr algn="ctr"/>
            <a:endParaRPr lang="en-GB" sz="3200" b="1" dirty="0">
              <a:solidFill>
                <a:srgbClr val="002060"/>
              </a:solidFill>
            </a:endParaRPr>
          </a:p>
          <a:p>
            <a:pPr algn="ctr"/>
            <a:endParaRPr lang="en-GB" sz="3200" b="1" dirty="0">
              <a:solidFill>
                <a:srgbClr val="00206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3ED955-FAF2-4973-A4A8-3F2C14C8F28A}"/>
              </a:ext>
            </a:extLst>
          </p:cNvPr>
          <p:cNvSpPr txBox="1"/>
          <p:nvPr/>
        </p:nvSpPr>
        <p:spPr>
          <a:xfrm>
            <a:off x="2402200" y="1341789"/>
            <a:ext cx="71874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4000" dirty="0">
              <a:solidFill>
                <a:srgbClr val="002060"/>
              </a:solidFill>
            </a:endParaRPr>
          </a:p>
        </p:txBody>
      </p:sp>
      <p:sp>
        <p:nvSpPr>
          <p:cNvPr id="14" name="AutoShape 67">
            <a:extLst>
              <a:ext uri="{FF2B5EF4-FFF2-40B4-BE49-F238E27FC236}">
                <a16:creationId xmlns:a16="http://schemas.microsoft.com/office/drawing/2014/main" id="{5F414C39-AB94-475B-82AE-55CB13F88F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6080" y="3375138"/>
            <a:ext cx="5433202" cy="2104406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800" dirty="0">
                <a:latin typeface="+mn-lt"/>
              </a:rPr>
              <a:t> We know that there are 1,000 millilitres in every litre.</a:t>
            </a:r>
          </a:p>
          <a:p>
            <a:r>
              <a:rPr lang="en-GB" sz="2800" dirty="0">
                <a:latin typeface="+mn-lt"/>
              </a:rPr>
              <a:t> We can therefore </a:t>
            </a:r>
            <a:r>
              <a:rPr lang="en-GB" sz="2800" b="1" dirty="0">
                <a:solidFill>
                  <a:srgbClr val="FF0000"/>
                </a:solidFill>
                <a:latin typeface="+mn-lt"/>
              </a:rPr>
              <a:t>multiply</a:t>
            </a:r>
            <a:r>
              <a:rPr lang="en-GB" sz="2800" dirty="0">
                <a:latin typeface="+mn-lt"/>
              </a:rPr>
              <a:t> 0.54 by 1,000 to give us </a:t>
            </a:r>
            <a:r>
              <a:rPr lang="en-GB" sz="2800" b="1" dirty="0">
                <a:solidFill>
                  <a:srgbClr val="FF0000"/>
                </a:solidFill>
                <a:latin typeface="+mn-lt"/>
              </a:rPr>
              <a:t>540ml</a:t>
            </a:r>
            <a:r>
              <a:rPr lang="en-GB" sz="2800" dirty="0">
                <a:latin typeface="+mn-lt"/>
              </a:rPr>
              <a:t>.</a:t>
            </a:r>
          </a:p>
        </p:txBody>
      </p:sp>
      <p:sp>
        <p:nvSpPr>
          <p:cNvPr id="8" name="AutoShape 67">
            <a:extLst>
              <a:ext uri="{FF2B5EF4-FFF2-40B4-BE49-F238E27FC236}">
                <a16:creationId xmlns:a16="http://schemas.microsoft.com/office/drawing/2014/main" id="{548DA6D2-2B4C-48C0-BB86-D0CDD9C3C1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2216" y="2376458"/>
            <a:ext cx="6867567" cy="646986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GB" dirty="0">
                <a:latin typeface="+mn-lt"/>
              </a:rPr>
              <a:t>How many millilitres are in 0.54 litres?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2D1579F-15AA-47E4-AAA2-0C4F016112AD}"/>
              </a:ext>
            </a:extLst>
          </p:cNvPr>
          <p:cNvSpPr txBox="1"/>
          <p:nvPr/>
        </p:nvSpPr>
        <p:spPr>
          <a:xfrm>
            <a:off x="1829544" y="1306056"/>
            <a:ext cx="89919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002060"/>
                </a:solidFill>
              </a:rPr>
              <a:t>Converting between units of capacity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3EE912D8-5C02-4AF6-87E8-D90F14D79300}"/>
              </a:ext>
            </a:extLst>
          </p:cNvPr>
          <p:cNvGraphicFramePr>
            <a:graphicFrameLocks noGrp="1"/>
          </p:cNvGraphicFramePr>
          <p:nvPr/>
        </p:nvGraphicFramePr>
        <p:xfrm>
          <a:off x="792222" y="5766507"/>
          <a:ext cx="10607560" cy="8617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5945">
                  <a:extLst>
                    <a:ext uri="{9D8B030D-6E8A-4147-A177-3AD203B41FA5}">
                      <a16:colId xmlns:a16="http://schemas.microsoft.com/office/drawing/2014/main" val="432637229"/>
                    </a:ext>
                  </a:extLst>
                </a:gridCol>
                <a:gridCol w="1325945">
                  <a:extLst>
                    <a:ext uri="{9D8B030D-6E8A-4147-A177-3AD203B41FA5}">
                      <a16:colId xmlns:a16="http://schemas.microsoft.com/office/drawing/2014/main" val="2650303973"/>
                    </a:ext>
                  </a:extLst>
                </a:gridCol>
                <a:gridCol w="1325945">
                  <a:extLst>
                    <a:ext uri="{9D8B030D-6E8A-4147-A177-3AD203B41FA5}">
                      <a16:colId xmlns:a16="http://schemas.microsoft.com/office/drawing/2014/main" val="4272384403"/>
                    </a:ext>
                  </a:extLst>
                </a:gridCol>
                <a:gridCol w="1325945">
                  <a:extLst>
                    <a:ext uri="{9D8B030D-6E8A-4147-A177-3AD203B41FA5}">
                      <a16:colId xmlns:a16="http://schemas.microsoft.com/office/drawing/2014/main" val="602195384"/>
                    </a:ext>
                  </a:extLst>
                </a:gridCol>
                <a:gridCol w="354674">
                  <a:extLst>
                    <a:ext uri="{9D8B030D-6E8A-4147-A177-3AD203B41FA5}">
                      <a16:colId xmlns:a16="http://schemas.microsoft.com/office/drawing/2014/main" val="587097982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2017365919"/>
                    </a:ext>
                  </a:extLst>
                </a:gridCol>
                <a:gridCol w="1579419">
                  <a:extLst>
                    <a:ext uri="{9D8B030D-6E8A-4147-A177-3AD203B41FA5}">
                      <a16:colId xmlns:a16="http://schemas.microsoft.com/office/drawing/2014/main" val="1563827668"/>
                    </a:ext>
                  </a:extLst>
                </a:gridCol>
                <a:gridCol w="1906647">
                  <a:extLst>
                    <a:ext uri="{9D8B030D-6E8A-4147-A177-3AD203B41FA5}">
                      <a16:colId xmlns:a16="http://schemas.microsoft.com/office/drawing/2014/main" val="2111158890"/>
                    </a:ext>
                  </a:extLst>
                </a:gridCol>
              </a:tblGrid>
              <a:tr h="430868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Thousands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Hundreds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Tens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Ones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Tenths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Hundredths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Thousandths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3930128"/>
                  </a:ext>
                </a:extLst>
              </a:tr>
              <a:tr h="430868"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465411"/>
                  </a:ext>
                </a:extLst>
              </a:tr>
            </a:tbl>
          </a:graphicData>
        </a:graphic>
      </p:graphicFrame>
      <p:sp>
        <p:nvSpPr>
          <p:cNvPr id="12" name="AutoShape 67">
            <a:extLst>
              <a:ext uri="{FF2B5EF4-FFF2-40B4-BE49-F238E27FC236}">
                <a16:creationId xmlns:a16="http://schemas.microsoft.com/office/drawing/2014/main" id="{C2E14C19-84CF-4EA4-82A6-62B01416DB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222" y="3375404"/>
            <a:ext cx="5203700" cy="2104406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GB" sz="2800" dirty="0">
                <a:latin typeface="+mn-lt"/>
              </a:rPr>
              <a:t>How many millilitres are in a litre?</a:t>
            </a:r>
          </a:p>
          <a:p>
            <a:pPr algn="ctr">
              <a:buNone/>
            </a:pPr>
            <a:r>
              <a:rPr lang="en-GB" sz="2800" dirty="0">
                <a:latin typeface="+mn-lt"/>
              </a:rPr>
              <a:t>What calculation do we need to do to convert between the units?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6A51D2E-3084-C742-8DDA-D68D9FA48B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3067" y="321198"/>
            <a:ext cx="1388069" cy="92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143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AD6B895-163A-45A7-B897-BF7E2CE1B1C6}"/>
              </a:ext>
            </a:extLst>
          </p:cNvPr>
          <p:cNvSpPr txBox="1">
            <a:spLocks/>
          </p:cNvSpPr>
          <p:nvPr/>
        </p:nvSpPr>
        <p:spPr>
          <a:xfrm>
            <a:off x="1671145" y="195693"/>
            <a:ext cx="8649559" cy="1007251"/>
          </a:xfrm>
          <a:prstGeom prst="rect">
            <a:avLst/>
          </a:prstGeom>
          <a:solidFill>
            <a:srgbClr val="FDFEDA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sz="3200" b="1" dirty="0">
              <a:solidFill>
                <a:srgbClr val="002060"/>
              </a:solidFill>
            </a:endParaRPr>
          </a:p>
          <a:p>
            <a:pPr algn="ctr"/>
            <a:endParaRPr lang="en-GB" sz="3200" dirty="0">
              <a:solidFill>
                <a:srgbClr val="002060"/>
              </a:solidFill>
            </a:endParaRPr>
          </a:p>
          <a:p>
            <a:pPr algn="ctr"/>
            <a:endParaRPr lang="en-GB" sz="3200" dirty="0">
              <a:solidFill>
                <a:srgbClr val="002060"/>
              </a:solidFill>
            </a:endParaRPr>
          </a:p>
          <a:p>
            <a:pPr algn="ctr"/>
            <a:endParaRPr lang="en-GB" sz="3200" dirty="0">
              <a:solidFill>
                <a:srgbClr val="002060"/>
              </a:solidFill>
            </a:endParaRPr>
          </a:p>
          <a:p>
            <a:pPr algn="ctr"/>
            <a:r>
              <a:rPr lang="en-GB" sz="3200" dirty="0">
                <a:solidFill>
                  <a:srgbClr val="002060"/>
                </a:solidFill>
              </a:rPr>
              <a:t>Can convert between units of measure.</a:t>
            </a:r>
          </a:p>
          <a:p>
            <a:pPr algn="ctr"/>
            <a:endParaRPr lang="en-GB" sz="3200" dirty="0">
              <a:solidFill>
                <a:srgbClr val="002060"/>
              </a:solidFill>
            </a:endParaRPr>
          </a:p>
          <a:p>
            <a:pPr algn="ctr"/>
            <a:endParaRPr lang="en-GB" sz="3200" dirty="0">
              <a:solidFill>
                <a:srgbClr val="002060"/>
              </a:solidFill>
            </a:endParaRPr>
          </a:p>
          <a:p>
            <a:pPr algn="ctr"/>
            <a:endParaRPr lang="en-GB" sz="3200" b="1" dirty="0">
              <a:solidFill>
                <a:srgbClr val="002060"/>
              </a:solidFill>
            </a:endParaRPr>
          </a:p>
          <a:p>
            <a:pPr algn="ctr"/>
            <a:endParaRPr lang="en-GB" sz="3200" b="1" dirty="0">
              <a:solidFill>
                <a:srgbClr val="00206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3ED955-FAF2-4973-A4A8-3F2C14C8F28A}"/>
              </a:ext>
            </a:extLst>
          </p:cNvPr>
          <p:cNvSpPr txBox="1"/>
          <p:nvPr/>
        </p:nvSpPr>
        <p:spPr>
          <a:xfrm>
            <a:off x="2402200" y="1341789"/>
            <a:ext cx="71874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4000" dirty="0">
              <a:solidFill>
                <a:srgbClr val="002060"/>
              </a:solidFill>
            </a:endParaRPr>
          </a:p>
        </p:txBody>
      </p:sp>
      <p:sp>
        <p:nvSpPr>
          <p:cNvPr id="14" name="AutoShape 67">
            <a:extLst>
              <a:ext uri="{FF2B5EF4-FFF2-40B4-BE49-F238E27FC236}">
                <a16:creationId xmlns:a16="http://schemas.microsoft.com/office/drawing/2014/main" id="{5F414C39-AB94-475B-82AE-55CB13F88F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6080" y="3375138"/>
            <a:ext cx="5433202" cy="2104406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800" dirty="0">
                <a:latin typeface="+mn-lt"/>
              </a:rPr>
              <a:t> We know that there are 1,000 millilitres in every litre.</a:t>
            </a:r>
          </a:p>
          <a:p>
            <a:r>
              <a:rPr lang="en-GB" sz="2800" dirty="0">
                <a:latin typeface="+mn-lt"/>
              </a:rPr>
              <a:t> But this time we have to </a:t>
            </a:r>
            <a:r>
              <a:rPr lang="en-GB" sz="2800" b="1" dirty="0">
                <a:solidFill>
                  <a:srgbClr val="FF0000"/>
                </a:solidFill>
                <a:latin typeface="+mn-lt"/>
              </a:rPr>
              <a:t>divide</a:t>
            </a:r>
            <a:r>
              <a:rPr lang="en-GB" sz="2800" dirty="0">
                <a:latin typeface="+mn-lt"/>
              </a:rPr>
              <a:t> 6,500 by 1,000 to give us </a:t>
            </a:r>
            <a:r>
              <a:rPr lang="en-GB" sz="2800" b="1" dirty="0">
                <a:solidFill>
                  <a:srgbClr val="FF0000"/>
                </a:solidFill>
                <a:latin typeface="+mn-lt"/>
              </a:rPr>
              <a:t>6.5l</a:t>
            </a:r>
            <a:r>
              <a:rPr lang="en-GB" sz="2800" dirty="0">
                <a:latin typeface="+mn-lt"/>
              </a:rPr>
              <a:t>.</a:t>
            </a:r>
          </a:p>
        </p:txBody>
      </p:sp>
      <p:sp>
        <p:nvSpPr>
          <p:cNvPr id="8" name="AutoShape 67">
            <a:extLst>
              <a:ext uri="{FF2B5EF4-FFF2-40B4-BE49-F238E27FC236}">
                <a16:creationId xmlns:a16="http://schemas.microsoft.com/office/drawing/2014/main" id="{548DA6D2-2B4C-48C0-BB86-D0CDD9C3C1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2216" y="2376458"/>
            <a:ext cx="6867567" cy="646986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GB" dirty="0">
                <a:latin typeface="+mn-lt"/>
              </a:rPr>
              <a:t>How many litres are in 6,500 millilitres?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2D1579F-15AA-47E4-AAA2-0C4F016112AD}"/>
              </a:ext>
            </a:extLst>
          </p:cNvPr>
          <p:cNvSpPr txBox="1"/>
          <p:nvPr/>
        </p:nvSpPr>
        <p:spPr>
          <a:xfrm>
            <a:off x="1829544" y="1306056"/>
            <a:ext cx="89919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002060"/>
                </a:solidFill>
              </a:rPr>
              <a:t>Converting between units of capacity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3EE912D8-5C02-4AF6-87E8-D90F14D79300}"/>
              </a:ext>
            </a:extLst>
          </p:cNvPr>
          <p:cNvGraphicFramePr>
            <a:graphicFrameLocks noGrp="1"/>
          </p:cNvGraphicFramePr>
          <p:nvPr/>
        </p:nvGraphicFramePr>
        <p:xfrm>
          <a:off x="792222" y="5766507"/>
          <a:ext cx="10607560" cy="8617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5945">
                  <a:extLst>
                    <a:ext uri="{9D8B030D-6E8A-4147-A177-3AD203B41FA5}">
                      <a16:colId xmlns:a16="http://schemas.microsoft.com/office/drawing/2014/main" val="432637229"/>
                    </a:ext>
                  </a:extLst>
                </a:gridCol>
                <a:gridCol w="1325945">
                  <a:extLst>
                    <a:ext uri="{9D8B030D-6E8A-4147-A177-3AD203B41FA5}">
                      <a16:colId xmlns:a16="http://schemas.microsoft.com/office/drawing/2014/main" val="2650303973"/>
                    </a:ext>
                  </a:extLst>
                </a:gridCol>
                <a:gridCol w="1325945">
                  <a:extLst>
                    <a:ext uri="{9D8B030D-6E8A-4147-A177-3AD203B41FA5}">
                      <a16:colId xmlns:a16="http://schemas.microsoft.com/office/drawing/2014/main" val="4272384403"/>
                    </a:ext>
                  </a:extLst>
                </a:gridCol>
                <a:gridCol w="1325945">
                  <a:extLst>
                    <a:ext uri="{9D8B030D-6E8A-4147-A177-3AD203B41FA5}">
                      <a16:colId xmlns:a16="http://schemas.microsoft.com/office/drawing/2014/main" val="602195384"/>
                    </a:ext>
                  </a:extLst>
                </a:gridCol>
                <a:gridCol w="354674">
                  <a:extLst>
                    <a:ext uri="{9D8B030D-6E8A-4147-A177-3AD203B41FA5}">
                      <a16:colId xmlns:a16="http://schemas.microsoft.com/office/drawing/2014/main" val="587097982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2017365919"/>
                    </a:ext>
                  </a:extLst>
                </a:gridCol>
                <a:gridCol w="1579419">
                  <a:extLst>
                    <a:ext uri="{9D8B030D-6E8A-4147-A177-3AD203B41FA5}">
                      <a16:colId xmlns:a16="http://schemas.microsoft.com/office/drawing/2014/main" val="1563827668"/>
                    </a:ext>
                  </a:extLst>
                </a:gridCol>
                <a:gridCol w="1906647">
                  <a:extLst>
                    <a:ext uri="{9D8B030D-6E8A-4147-A177-3AD203B41FA5}">
                      <a16:colId xmlns:a16="http://schemas.microsoft.com/office/drawing/2014/main" val="2111158890"/>
                    </a:ext>
                  </a:extLst>
                </a:gridCol>
              </a:tblGrid>
              <a:tr h="430868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Thousands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Hundreds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Tens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Ones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Tenths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Hundredths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Thousandths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3930128"/>
                  </a:ext>
                </a:extLst>
              </a:tr>
              <a:tr h="430868"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465411"/>
                  </a:ext>
                </a:extLst>
              </a:tr>
            </a:tbl>
          </a:graphicData>
        </a:graphic>
      </p:graphicFrame>
      <p:sp>
        <p:nvSpPr>
          <p:cNvPr id="12" name="AutoShape 67">
            <a:extLst>
              <a:ext uri="{FF2B5EF4-FFF2-40B4-BE49-F238E27FC236}">
                <a16:creationId xmlns:a16="http://schemas.microsoft.com/office/drawing/2014/main" id="{C2E14C19-84CF-4EA4-82A6-62B01416DB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222" y="3375404"/>
            <a:ext cx="5203700" cy="2104406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GB" sz="2800" dirty="0">
                <a:latin typeface="+mn-lt"/>
              </a:rPr>
              <a:t>How many millilitres are in a litre?</a:t>
            </a:r>
          </a:p>
          <a:p>
            <a:pPr algn="ctr">
              <a:buNone/>
            </a:pPr>
            <a:r>
              <a:rPr lang="en-GB" sz="2800" dirty="0">
                <a:latin typeface="+mn-lt"/>
              </a:rPr>
              <a:t>What calculation do we need to do to convert between the units?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9AC5A29-AD0B-F241-8782-E8F8FBDC59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3067" y="321198"/>
            <a:ext cx="1388069" cy="92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861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AD6B895-163A-45A7-B897-BF7E2CE1B1C6}"/>
              </a:ext>
            </a:extLst>
          </p:cNvPr>
          <p:cNvSpPr txBox="1">
            <a:spLocks/>
          </p:cNvSpPr>
          <p:nvPr/>
        </p:nvSpPr>
        <p:spPr>
          <a:xfrm>
            <a:off x="1671145" y="195693"/>
            <a:ext cx="8649559" cy="1007251"/>
          </a:xfrm>
          <a:prstGeom prst="rect">
            <a:avLst/>
          </a:prstGeom>
          <a:solidFill>
            <a:srgbClr val="FDFEDA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sz="3200" b="1" dirty="0">
              <a:solidFill>
                <a:srgbClr val="002060"/>
              </a:solidFill>
            </a:endParaRPr>
          </a:p>
          <a:p>
            <a:pPr algn="ctr"/>
            <a:endParaRPr lang="en-GB" sz="3200" dirty="0">
              <a:solidFill>
                <a:srgbClr val="002060"/>
              </a:solidFill>
            </a:endParaRPr>
          </a:p>
          <a:p>
            <a:pPr algn="ctr"/>
            <a:endParaRPr lang="en-GB" sz="3200" dirty="0">
              <a:solidFill>
                <a:srgbClr val="002060"/>
              </a:solidFill>
            </a:endParaRPr>
          </a:p>
          <a:p>
            <a:pPr algn="ctr"/>
            <a:endParaRPr lang="en-GB" sz="3200" dirty="0">
              <a:solidFill>
                <a:srgbClr val="002060"/>
              </a:solidFill>
            </a:endParaRPr>
          </a:p>
          <a:p>
            <a:pPr algn="ctr"/>
            <a:r>
              <a:rPr lang="en-GB" sz="3200" dirty="0">
                <a:solidFill>
                  <a:srgbClr val="002060"/>
                </a:solidFill>
              </a:rPr>
              <a:t>Can convert between units of measure.</a:t>
            </a:r>
          </a:p>
          <a:p>
            <a:pPr algn="ctr"/>
            <a:endParaRPr lang="en-GB" sz="3200" dirty="0">
              <a:solidFill>
                <a:srgbClr val="002060"/>
              </a:solidFill>
            </a:endParaRPr>
          </a:p>
          <a:p>
            <a:pPr algn="ctr"/>
            <a:endParaRPr lang="en-GB" sz="3200" dirty="0">
              <a:solidFill>
                <a:srgbClr val="002060"/>
              </a:solidFill>
            </a:endParaRPr>
          </a:p>
          <a:p>
            <a:pPr algn="ctr"/>
            <a:endParaRPr lang="en-GB" sz="3200" b="1" dirty="0">
              <a:solidFill>
                <a:srgbClr val="002060"/>
              </a:solidFill>
            </a:endParaRPr>
          </a:p>
          <a:p>
            <a:pPr algn="ctr"/>
            <a:endParaRPr lang="en-GB" sz="3200" b="1" dirty="0">
              <a:solidFill>
                <a:srgbClr val="00206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3ED955-FAF2-4973-A4A8-3F2C14C8F28A}"/>
              </a:ext>
            </a:extLst>
          </p:cNvPr>
          <p:cNvSpPr txBox="1"/>
          <p:nvPr/>
        </p:nvSpPr>
        <p:spPr>
          <a:xfrm>
            <a:off x="2402200" y="1341789"/>
            <a:ext cx="71874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4000" dirty="0">
              <a:solidFill>
                <a:srgbClr val="002060"/>
              </a:solidFill>
            </a:endParaRPr>
          </a:p>
        </p:txBody>
      </p:sp>
      <p:sp>
        <p:nvSpPr>
          <p:cNvPr id="14" name="AutoShape 67">
            <a:extLst>
              <a:ext uri="{FF2B5EF4-FFF2-40B4-BE49-F238E27FC236}">
                <a16:creationId xmlns:a16="http://schemas.microsoft.com/office/drawing/2014/main" id="{5F414C39-AB94-475B-82AE-55CB13F88F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6080" y="3375138"/>
            <a:ext cx="5433202" cy="2104406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800" dirty="0">
                <a:latin typeface="+mn-lt"/>
              </a:rPr>
              <a:t> We know that there are 100 centilitres in every litre.</a:t>
            </a:r>
          </a:p>
          <a:p>
            <a:r>
              <a:rPr lang="en-GB" sz="2800" dirty="0">
                <a:latin typeface="+mn-lt"/>
              </a:rPr>
              <a:t>We can therefore </a:t>
            </a:r>
            <a:r>
              <a:rPr lang="en-GB" sz="2800" b="1" dirty="0">
                <a:solidFill>
                  <a:srgbClr val="FF0000"/>
                </a:solidFill>
                <a:latin typeface="+mn-lt"/>
              </a:rPr>
              <a:t>multiply</a:t>
            </a:r>
            <a:r>
              <a:rPr lang="en-GB" sz="2800" dirty="0">
                <a:latin typeface="+mn-lt"/>
              </a:rPr>
              <a:t> 1.4 by 100 to give us </a:t>
            </a:r>
            <a:r>
              <a:rPr lang="en-GB" sz="2800" b="1" dirty="0">
                <a:solidFill>
                  <a:srgbClr val="FF0000"/>
                </a:solidFill>
                <a:latin typeface="+mn-lt"/>
              </a:rPr>
              <a:t>140cl</a:t>
            </a:r>
            <a:r>
              <a:rPr lang="en-GB" sz="2800" dirty="0">
                <a:latin typeface="+mn-lt"/>
              </a:rPr>
              <a:t>.</a:t>
            </a:r>
          </a:p>
        </p:txBody>
      </p:sp>
      <p:sp>
        <p:nvSpPr>
          <p:cNvPr id="8" name="AutoShape 67">
            <a:extLst>
              <a:ext uri="{FF2B5EF4-FFF2-40B4-BE49-F238E27FC236}">
                <a16:creationId xmlns:a16="http://schemas.microsoft.com/office/drawing/2014/main" id="{548DA6D2-2B4C-48C0-BB86-D0CDD9C3C1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2216" y="2376459"/>
            <a:ext cx="6867567" cy="646986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GB" dirty="0">
                <a:latin typeface="+mn-lt"/>
              </a:rPr>
              <a:t>How many centilitres are in 1.4 litres?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2D1579F-15AA-47E4-AAA2-0C4F016112AD}"/>
              </a:ext>
            </a:extLst>
          </p:cNvPr>
          <p:cNvSpPr txBox="1"/>
          <p:nvPr/>
        </p:nvSpPr>
        <p:spPr>
          <a:xfrm>
            <a:off x="1829544" y="1306056"/>
            <a:ext cx="89919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002060"/>
                </a:solidFill>
              </a:rPr>
              <a:t>Converting between units of capacity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3EE912D8-5C02-4AF6-87E8-D90F14D79300}"/>
              </a:ext>
            </a:extLst>
          </p:cNvPr>
          <p:cNvGraphicFramePr>
            <a:graphicFrameLocks noGrp="1"/>
          </p:cNvGraphicFramePr>
          <p:nvPr/>
        </p:nvGraphicFramePr>
        <p:xfrm>
          <a:off x="792222" y="5766507"/>
          <a:ext cx="10607560" cy="8617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5945">
                  <a:extLst>
                    <a:ext uri="{9D8B030D-6E8A-4147-A177-3AD203B41FA5}">
                      <a16:colId xmlns:a16="http://schemas.microsoft.com/office/drawing/2014/main" val="432637229"/>
                    </a:ext>
                  </a:extLst>
                </a:gridCol>
                <a:gridCol w="1325945">
                  <a:extLst>
                    <a:ext uri="{9D8B030D-6E8A-4147-A177-3AD203B41FA5}">
                      <a16:colId xmlns:a16="http://schemas.microsoft.com/office/drawing/2014/main" val="2650303973"/>
                    </a:ext>
                  </a:extLst>
                </a:gridCol>
                <a:gridCol w="1325945">
                  <a:extLst>
                    <a:ext uri="{9D8B030D-6E8A-4147-A177-3AD203B41FA5}">
                      <a16:colId xmlns:a16="http://schemas.microsoft.com/office/drawing/2014/main" val="4272384403"/>
                    </a:ext>
                  </a:extLst>
                </a:gridCol>
                <a:gridCol w="1325945">
                  <a:extLst>
                    <a:ext uri="{9D8B030D-6E8A-4147-A177-3AD203B41FA5}">
                      <a16:colId xmlns:a16="http://schemas.microsoft.com/office/drawing/2014/main" val="602195384"/>
                    </a:ext>
                  </a:extLst>
                </a:gridCol>
                <a:gridCol w="354674">
                  <a:extLst>
                    <a:ext uri="{9D8B030D-6E8A-4147-A177-3AD203B41FA5}">
                      <a16:colId xmlns:a16="http://schemas.microsoft.com/office/drawing/2014/main" val="587097982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2017365919"/>
                    </a:ext>
                  </a:extLst>
                </a:gridCol>
                <a:gridCol w="1579419">
                  <a:extLst>
                    <a:ext uri="{9D8B030D-6E8A-4147-A177-3AD203B41FA5}">
                      <a16:colId xmlns:a16="http://schemas.microsoft.com/office/drawing/2014/main" val="1563827668"/>
                    </a:ext>
                  </a:extLst>
                </a:gridCol>
                <a:gridCol w="1906647">
                  <a:extLst>
                    <a:ext uri="{9D8B030D-6E8A-4147-A177-3AD203B41FA5}">
                      <a16:colId xmlns:a16="http://schemas.microsoft.com/office/drawing/2014/main" val="2111158890"/>
                    </a:ext>
                  </a:extLst>
                </a:gridCol>
              </a:tblGrid>
              <a:tr h="430868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Thousands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Hundreds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Tens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Ones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Tenths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Hundredths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Thousandths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3930128"/>
                  </a:ext>
                </a:extLst>
              </a:tr>
              <a:tr h="430868"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465411"/>
                  </a:ext>
                </a:extLst>
              </a:tr>
            </a:tbl>
          </a:graphicData>
        </a:graphic>
      </p:graphicFrame>
      <p:sp>
        <p:nvSpPr>
          <p:cNvPr id="12" name="AutoShape 67">
            <a:extLst>
              <a:ext uri="{FF2B5EF4-FFF2-40B4-BE49-F238E27FC236}">
                <a16:creationId xmlns:a16="http://schemas.microsoft.com/office/drawing/2014/main" id="{C2E14C19-84CF-4EA4-82A6-62B01416DB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222" y="3375404"/>
            <a:ext cx="5203700" cy="2104406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GB" sz="2800" dirty="0">
                <a:latin typeface="+mn-lt"/>
              </a:rPr>
              <a:t>How many centilitres are in a litre?</a:t>
            </a:r>
          </a:p>
          <a:p>
            <a:pPr algn="ctr">
              <a:buNone/>
            </a:pPr>
            <a:r>
              <a:rPr lang="en-GB" sz="2800" dirty="0">
                <a:latin typeface="+mn-lt"/>
              </a:rPr>
              <a:t>What calculation do we need to do to convert between the units?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1C14282-F66D-0441-8D87-C340BAAEEC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3067" y="321198"/>
            <a:ext cx="1388069" cy="92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277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AD6B895-163A-45A7-B897-BF7E2CE1B1C6}"/>
              </a:ext>
            </a:extLst>
          </p:cNvPr>
          <p:cNvSpPr txBox="1">
            <a:spLocks/>
          </p:cNvSpPr>
          <p:nvPr/>
        </p:nvSpPr>
        <p:spPr>
          <a:xfrm>
            <a:off x="1671145" y="195693"/>
            <a:ext cx="8649559" cy="1007251"/>
          </a:xfrm>
          <a:prstGeom prst="rect">
            <a:avLst/>
          </a:prstGeom>
          <a:solidFill>
            <a:srgbClr val="FDFEDA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sz="3200" b="1" dirty="0">
              <a:solidFill>
                <a:srgbClr val="002060"/>
              </a:solidFill>
            </a:endParaRPr>
          </a:p>
          <a:p>
            <a:pPr algn="ctr"/>
            <a:endParaRPr lang="en-GB" sz="3200" dirty="0">
              <a:solidFill>
                <a:srgbClr val="002060"/>
              </a:solidFill>
            </a:endParaRPr>
          </a:p>
          <a:p>
            <a:pPr algn="ctr"/>
            <a:endParaRPr lang="en-GB" sz="3200" dirty="0">
              <a:solidFill>
                <a:srgbClr val="002060"/>
              </a:solidFill>
            </a:endParaRPr>
          </a:p>
          <a:p>
            <a:pPr algn="ctr"/>
            <a:endParaRPr lang="en-GB" sz="3200" dirty="0">
              <a:solidFill>
                <a:srgbClr val="002060"/>
              </a:solidFill>
            </a:endParaRPr>
          </a:p>
          <a:p>
            <a:pPr algn="ctr"/>
            <a:r>
              <a:rPr lang="en-GB" sz="3200" dirty="0">
                <a:solidFill>
                  <a:srgbClr val="002060"/>
                </a:solidFill>
              </a:rPr>
              <a:t>Can convert between units of measure.</a:t>
            </a:r>
          </a:p>
          <a:p>
            <a:pPr algn="ctr"/>
            <a:endParaRPr lang="en-GB" sz="3200" dirty="0">
              <a:solidFill>
                <a:srgbClr val="002060"/>
              </a:solidFill>
            </a:endParaRPr>
          </a:p>
          <a:p>
            <a:pPr algn="ctr"/>
            <a:endParaRPr lang="en-GB" sz="3200" dirty="0">
              <a:solidFill>
                <a:srgbClr val="002060"/>
              </a:solidFill>
            </a:endParaRPr>
          </a:p>
          <a:p>
            <a:pPr algn="ctr"/>
            <a:endParaRPr lang="en-GB" sz="3200" b="1" dirty="0">
              <a:solidFill>
                <a:srgbClr val="002060"/>
              </a:solidFill>
            </a:endParaRPr>
          </a:p>
          <a:p>
            <a:pPr algn="ctr"/>
            <a:endParaRPr lang="en-GB" sz="3200" b="1" dirty="0">
              <a:solidFill>
                <a:srgbClr val="00206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3ED955-FAF2-4973-A4A8-3F2C14C8F28A}"/>
              </a:ext>
            </a:extLst>
          </p:cNvPr>
          <p:cNvSpPr txBox="1"/>
          <p:nvPr/>
        </p:nvSpPr>
        <p:spPr>
          <a:xfrm>
            <a:off x="2402200" y="1341789"/>
            <a:ext cx="71874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4000" dirty="0">
              <a:solidFill>
                <a:srgbClr val="002060"/>
              </a:solidFill>
            </a:endParaRPr>
          </a:p>
        </p:txBody>
      </p:sp>
      <p:sp>
        <p:nvSpPr>
          <p:cNvPr id="14" name="AutoShape 67">
            <a:extLst>
              <a:ext uri="{FF2B5EF4-FFF2-40B4-BE49-F238E27FC236}">
                <a16:creationId xmlns:a16="http://schemas.microsoft.com/office/drawing/2014/main" id="{5F414C39-AB94-475B-82AE-55CB13F88F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6080" y="3375138"/>
            <a:ext cx="5433202" cy="2104406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800" dirty="0">
                <a:latin typeface="+mn-lt"/>
              </a:rPr>
              <a:t> We know that there are 10ml in every centilitre.</a:t>
            </a:r>
          </a:p>
          <a:p>
            <a:r>
              <a:rPr lang="en-GB" sz="2800" dirty="0">
                <a:latin typeface="+mn-lt"/>
              </a:rPr>
              <a:t> We can therefore </a:t>
            </a:r>
            <a:r>
              <a:rPr lang="en-GB" sz="2800" b="1" dirty="0">
                <a:solidFill>
                  <a:srgbClr val="FF0000"/>
                </a:solidFill>
                <a:latin typeface="+mn-lt"/>
              </a:rPr>
              <a:t>divide</a:t>
            </a:r>
            <a:r>
              <a:rPr lang="en-GB" sz="2800" dirty="0">
                <a:latin typeface="+mn-lt"/>
              </a:rPr>
              <a:t> 1,600 by 10 to give us </a:t>
            </a:r>
            <a:r>
              <a:rPr lang="en-GB" sz="2800" b="1" dirty="0">
                <a:solidFill>
                  <a:srgbClr val="FF0000"/>
                </a:solidFill>
                <a:latin typeface="+mn-lt"/>
              </a:rPr>
              <a:t>160cl</a:t>
            </a:r>
            <a:r>
              <a:rPr lang="en-GB" sz="2800" dirty="0">
                <a:latin typeface="+mn-lt"/>
              </a:rPr>
              <a:t>.</a:t>
            </a:r>
          </a:p>
        </p:txBody>
      </p:sp>
      <p:sp>
        <p:nvSpPr>
          <p:cNvPr id="8" name="AutoShape 67">
            <a:extLst>
              <a:ext uri="{FF2B5EF4-FFF2-40B4-BE49-F238E27FC236}">
                <a16:creationId xmlns:a16="http://schemas.microsoft.com/office/drawing/2014/main" id="{548DA6D2-2B4C-48C0-BB86-D0CDD9C3C1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5802" y="2346151"/>
            <a:ext cx="7700239" cy="646986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GB" dirty="0">
                <a:latin typeface="+mn-lt"/>
              </a:rPr>
              <a:t>How many centilitres are in 1600 millilitres?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2D1579F-15AA-47E4-AAA2-0C4F016112AD}"/>
              </a:ext>
            </a:extLst>
          </p:cNvPr>
          <p:cNvSpPr txBox="1"/>
          <p:nvPr/>
        </p:nvSpPr>
        <p:spPr>
          <a:xfrm>
            <a:off x="1829544" y="1306056"/>
            <a:ext cx="89919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002060"/>
                </a:solidFill>
              </a:rPr>
              <a:t>Converting between units of capacity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3EE912D8-5C02-4AF6-87E8-D90F14D79300}"/>
              </a:ext>
            </a:extLst>
          </p:cNvPr>
          <p:cNvGraphicFramePr>
            <a:graphicFrameLocks noGrp="1"/>
          </p:cNvGraphicFramePr>
          <p:nvPr/>
        </p:nvGraphicFramePr>
        <p:xfrm>
          <a:off x="792222" y="5766507"/>
          <a:ext cx="10607560" cy="8617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5945">
                  <a:extLst>
                    <a:ext uri="{9D8B030D-6E8A-4147-A177-3AD203B41FA5}">
                      <a16:colId xmlns:a16="http://schemas.microsoft.com/office/drawing/2014/main" val="432637229"/>
                    </a:ext>
                  </a:extLst>
                </a:gridCol>
                <a:gridCol w="1325945">
                  <a:extLst>
                    <a:ext uri="{9D8B030D-6E8A-4147-A177-3AD203B41FA5}">
                      <a16:colId xmlns:a16="http://schemas.microsoft.com/office/drawing/2014/main" val="2650303973"/>
                    </a:ext>
                  </a:extLst>
                </a:gridCol>
                <a:gridCol w="1325945">
                  <a:extLst>
                    <a:ext uri="{9D8B030D-6E8A-4147-A177-3AD203B41FA5}">
                      <a16:colId xmlns:a16="http://schemas.microsoft.com/office/drawing/2014/main" val="4272384403"/>
                    </a:ext>
                  </a:extLst>
                </a:gridCol>
                <a:gridCol w="1325945">
                  <a:extLst>
                    <a:ext uri="{9D8B030D-6E8A-4147-A177-3AD203B41FA5}">
                      <a16:colId xmlns:a16="http://schemas.microsoft.com/office/drawing/2014/main" val="602195384"/>
                    </a:ext>
                  </a:extLst>
                </a:gridCol>
                <a:gridCol w="354674">
                  <a:extLst>
                    <a:ext uri="{9D8B030D-6E8A-4147-A177-3AD203B41FA5}">
                      <a16:colId xmlns:a16="http://schemas.microsoft.com/office/drawing/2014/main" val="587097982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2017365919"/>
                    </a:ext>
                  </a:extLst>
                </a:gridCol>
                <a:gridCol w="1579419">
                  <a:extLst>
                    <a:ext uri="{9D8B030D-6E8A-4147-A177-3AD203B41FA5}">
                      <a16:colId xmlns:a16="http://schemas.microsoft.com/office/drawing/2014/main" val="1563827668"/>
                    </a:ext>
                  </a:extLst>
                </a:gridCol>
                <a:gridCol w="1906647">
                  <a:extLst>
                    <a:ext uri="{9D8B030D-6E8A-4147-A177-3AD203B41FA5}">
                      <a16:colId xmlns:a16="http://schemas.microsoft.com/office/drawing/2014/main" val="2111158890"/>
                    </a:ext>
                  </a:extLst>
                </a:gridCol>
              </a:tblGrid>
              <a:tr h="430868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Thousands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Hundreds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Tens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Ones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Tenths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Hundredths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Thousandths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3930128"/>
                  </a:ext>
                </a:extLst>
              </a:tr>
              <a:tr h="430868"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465411"/>
                  </a:ext>
                </a:extLst>
              </a:tr>
            </a:tbl>
          </a:graphicData>
        </a:graphic>
      </p:graphicFrame>
      <p:sp>
        <p:nvSpPr>
          <p:cNvPr id="12" name="AutoShape 67">
            <a:extLst>
              <a:ext uri="{FF2B5EF4-FFF2-40B4-BE49-F238E27FC236}">
                <a16:creationId xmlns:a16="http://schemas.microsoft.com/office/drawing/2014/main" id="{C2E14C19-84CF-4EA4-82A6-62B01416DB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222" y="3375404"/>
            <a:ext cx="5203700" cy="2104406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GB" sz="2800" dirty="0">
                <a:latin typeface="+mn-lt"/>
              </a:rPr>
              <a:t>How many millilitres are in a centilitre?</a:t>
            </a:r>
          </a:p>
          <a:p>
            <a:pPr algn="ctr">
              <a:buNone/>
            </a:pPr>
            <a:r>
              <a:rPr lang="en-GB" sz="2800" dirty="0">
                <a:latin typeface="+mn-lt"/>
              </a:rPr>
              <a:t>What calculation do we need to do to convert between the units?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454E558-EE52-0A46-8A4F-C5C09D8845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3067" y="321198"/>
            <a:ext cx="1388069" cy="92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537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FB834-FFCA-4D74-BC33-559E75C5C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5873" y="365124"/>
            <a:ext cx="8619970" cy="1195323"/>
          </a:xfrm>
          <a:solidFill>
            <a:srgbClr val="FDFEDA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sz="4000" b="1" dirty="0">
                <a:solidFill>
                  <a:srgbClr val="002060"/>
                </a:solidFill>
                <a:latin typeface="+mn-lt"/>
              </a:rPr>
              <a:t>Vocabulary: Units of measure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8C3D4E-1CA5-4486-9BD7-97CB166B3BE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08" y="365124"/>
            <a:ext cx="1330509" cy="1325563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75A7142-34F1-4E54-A85B-FF703025B360}"/>
              </a:ext>
            </a:extLst>
          </p:cNvPr>
          <p:cNvSpPr/>
          <p:nvPr/>
        </p:nvSpPr>
        <p:spPr>
          <a:xfrm>
            <a:off x="716264" y="2517236"/>
            <a:ext cx="4429057" cy="3622071"/>
          </a:xfrm>
          <a:prstGeom prst="roundRect">
            <a:avLst/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dirty="0">
              <a:solidFill>
                <a:srgbClr val="002060"/>
              </a:solidFill>
            </a:endParaRPr>
          </a:p>
          <a:p>
            <a:pPr algn="ctr"/>
            <a:r>
              <a:rPr lang="en-GB" sz="4400" dirty="0">
                <a:solidFill>
                  <a:srgbClr val="002060"/>
                </a:solidFill>
              </a:rPr>
              <a:t>convert</a:t>
            </a:r>
          </a:p>
          <a:p>
            <a:pPr algn="ctr"/>
            <a:r>
              <a:rPr lang="en-GB" sz="4400" dirty="0">
                <a:solidFill>
                  <a:srgbClr val="002060"/>
                </a:solidFill>
              </a:rPr>
              <a:t>units</a:t>
            </a:r>
          </a:p>
          <a:p>
            <a:pPr algn="ctr"/>
            <a:r>
              <a:rPr lang="en-GB" sz="4400" dirty="0">
                <a:solidFill>
                  <a:srgbClr val="002060"/>
                </a:solidFill>
              </a:rPr>
              <a:t>metric</a:t>
            </a:r>
          </a:p>
          <a:p>
            <a:pPr algn="ctr"/>
            <a:r>
              <a:rPr lang="en-GB" sz="4400" dirty="0">
                <a:solidFill>
                  <a:srgbClr val="002060"/>
                </a:solidFill>
              </a:rPr>
              <a:t>multiply</a:t>
            </a:r>
          </a:p>
          <a:p>
            <a:pPr algn="ctr"/>
            <a:r>
              <a:rPr lang="en-GB" sz="4400" dirty="0">
                <a:solidFill>
                  <a:srgbClr val="002060"/>
                </a:solidFill>
              </a:rPr>
              <a:t>divide</a:t>
            </a:r>
          </a:p>
          <a:p>
            <a:pPr algn="ctr"/>
            <a:endParaRPr lang="en-GB" sz="4400" dirty="0">
              <a:solidFill>
                <a:srgbClr val="002060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037ED3D-4640-4C99-BD8E-7128C709FBE2}"/>
              </a:ext>
            </a:extLst>
          </p:cNvPr>
          <p:cNvSpPr/>
          <p:nvPr/>
        </p:nvSpPr>
        <p:spPr>
          <a:xfrm>
            <a:off x="5394287" y="3184716"/>
            <a:ext cx="5871373" cy="2954591"/>
          </a:xfrm>
          <a:prstGeom prst="roundRect">
            <a:avLst/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en-US" sz="2400" dirty="0">
              <a:solidFill>
                <a:schemeClr val="tx2"/>
              </a:solidFill>
              <a:cs typeface="Arial" panose="020B0604020202020204" pitchFamily="34" charset="0"/>
            </a:endParaRPr>
          </a:p>
          <a:p>
            <a:pPr algn="ctr"/>
            <a:r>
              <a:rPr lang="en-US" altLang="en-US" sz="2400" dirty="0">
                <a:solidFill>
                  <a:schemeClr val="tx2"/>
                </a:solidFill>
                <a:cs typeface="Arial" panose="020B0604020202020204" pitchFamily="34" charset="0"/>
              </a:rPr>
              <a:t>Teacher’s Note:</a:t>
            </a:r>
          </a:p>
          <a:p>
            <a:pPr algn="ctr"/>
            <a:r>
              <a:rPr lang="en-US" altLang="en-US" sz="2400" dirty="0">
                <a:solidFill>
                  <a:schemeClr val="tx2"/>
                </a:solidFill>
                <a:cs typeface="Arial" panose="020B0604020202020204" pitchFamily="34" charset="0"/>
              </a:rPr>
              <a:t>See ‘Vocabulary Shorts’ resource below for ideas and games to develop and embed vocabulary. </a:t>
            </a:r>
            <a:endParaRPr lang="en-US" altLang="en-US" sz="2400" dirty="0">
              <a:solidFill>
                <a:schemeClr val="tx2"/>
              </a:solidFill>
              <a:cs typeface="Arial" panose="020B0604020202020204" pitchFamily="34" charset="0"/>
              <a:hlinkClick r:id="rId4"/>
            </a:endParaRPr>
          </a:p>
          <a:p>
            <a:pPr algn="ctr"/>
            <a:endParaRPr lang="en-US" altLang="en-US" sz="2400" u="sng" dirty="0">
              <a:solidFill>
                <a:srgbClr val="1155CC"/>
              </a:solidFill>
              <a:cs typeface="Arial" panose="020B0604020202020204" pitchFamily="34" charset="0"/>
              <a:hlinkClick r:id="rId4"/>
            </a:endParaRPr>
          </a:p>
          <a:p>
            <a:pPr algn="ctr"/>
            <a:r>
              <a:rPr lang="en-US" altLang="en-US" u="sng" dirty="0">
                <a:solidFill>
                  <a:srgbClr val="1155CC"/>
                </a:solidFill>
                <a:cs typeface="Arial" panose="020B0604020202020204" pitchFamily="34" charset="0"/>
                <a:hlinkClick r:id="rId4"/>
              </a:rPr>
              <a:t>Vocabulary Shorts</a:t>
            </a:r>
            <a:endParaRPr lang="en-GB" u="sng" dirty="0"/>
          </a:p>
          <a:p>
            <a:pPr algn="ctr"/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10" name="Star: 5 Points 9">
            <a:extLst>
              <a:ext uri="{FF2B5EF4-FFF2-40B4-BE49-F238E27FC236}">
                <a16:creationId xmlns:a16="http://schemas.microsoft.com/office/drawing/2014/main" id="{A72A0DDC-487D-4E41-8D2B-C1EDF9886647}"/>
              </a:ext>
            </a:extLst>
          </p:cNvPr>
          <p:cNvSpPr/>
          <p:nvPr/>
        </p:nvSpPr>
        <p:spPr>
          <a:xfrm>
            <a:off x="5145321" y="2948680"/>
            <a:ext cx="699541" cy="629586"/>
          </a:xfrm>
          <a:prstGeom prst="star5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A47C933-503E-2C48-8F29-1848716805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63067" y="321198"/>
            <a:ext cx="1388069" cy="92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9119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50" descr="Image result for pencil clipart7">
            <a:extLst>
              <a:ext uri="{FF2B5EF4-FFF2-40B4-BE49-F238E27FC236}">
                <a16:creationId xmlns:a16="http://schemas.microsoft.com/office/drawing/2014/main" id="{DA1EA24A-B6F2-45CF-9A80-E3D93BECF3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354" y="3429000"/>
            <a:ext cx="2102939" cy="2044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">
            <a:extLst>
              <a:ext uri="{FF2B5EF4-FFF2-40B4-BE49-F238E27FC236}">
                <a16:creationId xmlns:a16="http://schemas.microsoft.com/office/drawing/2014/main" id="{FF20C842-3CC9-4876-8247-73CEB9E416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49" y="119383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5506BE36-8715-4CB7-8C21-62EB904CB5FC}"/>
              </a:ext>
            </a:extLst>
          </p:cNvPr>
          <p:cNvSpPr txBox="1"/>
          <p:nvPr/>
        </p:nvSpPr>
        <p:spPr>
          <a:xfrm>
            <a:off x="4515107" y="1486380"/>
            <a:ext cx="4311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002060"/>
                </a:solidFill>
              </a:rPr>
              <a:t>Your turn</a:t>
            </a:r>
          </a:p>
        </p:txBody>
      </p:sp>
      <p:sp>
        <p:nvSpPr>
          <p:cNvPr id="24" name="AutoShape 67">
            <a:extLst>
              <a:ext uri="{FF2B5EF4-FFF2-40B4-BE49-F238E27FC236}">
                <a16:creationId xmlns:a16="http://schemas.microsoft.com/office/drawing/2014/main" id="{DC454882-F612-480E-AED9-A5C8CBB8B3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4834" y="2494677"/>
            <a:ext cx="7888502" cy="783193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GB" sz="4000" dirty="0">
                <a:latin typeface="+mn-lt"/>
              </a:rPr>
              <a:t>How many millilitres are in 4.6 litres?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D18FBE2-D8EF-40EA-9247-DE7841C53ADE}"/>
              </a:ext>
            </a:extLst>
          </p:cNvPr>
          <p:cNvSpPr txBox="1">
            <a:spLocks/>
          </p:cNvSpPr>
          <p:nvPr/>
        </p:nvSpPr>
        <p:spPr>
          <a:xfrm>
            <a:off x="1671145" y="195693"/>
            <a:ext cx="8649559" cy="1007251"/>
          </a:xfrm>
          <a:prstGeom prst="rect">
            <a:avLst/>
          </a:prstGeom>
          <a:solidFill>
            <a:srgbClr val="FDFEDA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sz="3200" b="1" dirty="0">
              <a:solidFill>
                <a:srgbClr val="002060"/>
              </a:solidFill>
            </a:endParaRPr>
          </a:p>
          <a:p>
            <a:pPr algn="ctr"/>
            <a:endParaRPr lang="en-GB" sz="3200" dirty="0">
              <a:solidFill>
                <a:srgbClr val="002060"/>
              </a:solidFill>
            </a:endParaRPr>
          </a:p>
          <a:p>
            <a:pPr algn="ctr"/>
            <a:endParaRPr lang="en-GB" sz="3200" dirty="0">
              <a:solidFill>
                <a:srgbClr val="002060"/>
              </a:solidFill>
            </a:endParaRPr>
          </a:p>
          <a:p>
            <a:pPr algn="ctr"/>
            <a:endParaRPr lang="en-GB" sz="3200" dirty="0">
              <a:solidFill>
                <a:srgbClr val="002060"/>
              </a:solidFill>
            </a:endParaRPr>
          </a:p>
          <a:p>
            <a:pPr algn="ctr"/>
            <a:r>
              <a:rPr lang="en-GB" sz="3200" dirty="0">
                <a:solidFill>
                  <a:srgbClr val="002060"/>
                </a:solidFill>
              </a:rPr>
              <a:t>Can convert between units of measure.</a:t>
            </a:r>
          </a:p>
          <a:p>
            <a:pPr algn="ctr"/>
            <a:endParaRPr lang="en-GB" sz="3200" dirty="0">
              <a:solidFill>
                <a:srgbClr val="002060"/>
              </a:solidFill>
            </a:endParaRPr>
          </a:p>
          <a:p>
            <a:pPr algn="ctr"/>
            <a:endParaRPr lang="en-GB" sz="3200" dirty="0">
              <a:solidFill>
                <a:srgbClr val="002060"/>
              </a:solidFill>
            </a:endParaRPr>
          </a:p>
          <a:p>
            <a:pPr algn="ctr"/>
            <a:endParaRPr lang="en-GB" sz="3200" b="1" dirty="0">
              <a:solidFill>
                <a:srgbClr val="002060"/>
              </a:solidFill>
            </a:endParaRPr>
          </a:p>
          <a:p>
            <a:pPr algn="ctr"/>
            <a:endParaRPr lang="en-GB" sz="3200" b="1" dirty="0">
              <a:solidFill>
                <a:srgbClr val="002060"/>
              </a:solidFill>
            </a:endParaRPr>
          </a:p>
        </p:txBody>
      </p:sp>
      <p:sp>
        <p:nvSpPr>
          <p:cNvPr id="8" name="AutoShape 67">
            <a:extLst>
              <a:ext uri="{FF2B5EF4-FFF2-40B4-BE49-F238E27FC236}">
                <a16:creationId xmlns:a16="http://schemas.microsoft.com/office/drawing/2014/main" id="{9ED4A6B7-078C-4829-87D2-6334812C27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4834" y="3512966"/>
            <a:ext cx="7888502" cy="783193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GB" sz="4000" dirty="0">
                <a:latin typeface="+mn-lt"/>
              </a:rPr>
              <a:t>How many litres are in 3,500ml?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75C45BBB-36CD-49BE-B725-3E3F6C555A3A}"/>
              </a:ext>
            </a:extLst>
          </p:cNvPr>
          <p:cNvGraphicFramePr>
            <a:graphicFrameLocks noGrp="1"/>
          </p:cNvGraphicFramePr>
          <p:nvPr/>
        </p:nvGraphicFramePr>
        <p:xfrm>
          <a:off x="792222" y="5766507"/>
          <a:ext cx="10607560" cy="8617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5945">
                  <a:extLst>
                    <a:ext uri="{9D8B030D-6E8A-4147-A177-3AD203B41FA5}">
                      <a16:colId xmlns:a16="http://schemas.microsoft.com/office/drawing/2014/main" val="432637229"/>
                    </a:ext>
                  </a:extLst>
                </a:gridCol>
                <a:gridCol w="1325945">
                  <a:extLst>
                    <a:ext uri="{9D8B030D-6E8A-4147-A177-3AD203B41FA5}">
                      <a16:colId xmlns:a16="http://schemas.microsoft.com/office/drawing/2014/main" val="2650303973"/>
                    </a:ext>
                  </a:extLst>
                </a:gridCol>
                <a:gridCol w="1325945">
                  <a:extLst>
                    <a:ext uri="{9D8B030D-6E8A-4147-A177-3AD203B41FA5}">
                      <a16:colId xmlns:a16="http://schemas.microsoft.com/office/drawing/2014/main" val="4272384403"/>
                    </a:ext>
                  </a:extLst>
                </a:gridCol>
                <a:gridCol w="1325945">
                  <a:extLst>
                    <a:ext uri="{9D8B030D-6E8A-4147-A177-3AD203B41FA5}">
                      <a16:colId xmlns:a16="http://schemas.microsoft.com/office/drawing/2014/main" val="602195384"/>
                    </a:ext>
                  </a:extLst>
                </a:gridCol>
                <a:gridCol w="354674">
                  <a:extLst>
                    <a:ext uri="{9D8B030D-6E8A-4147-A177-3AD203B41FA5}">
                      <a16:colId xmlns:a16="http://schemas.microsoft.com/office/drawing/2014/main" val="587097982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2017365919"/>
                    </a:ext>
                  </a:extLst>
                </a:gridCol>
                <a:gridCol w="1579419">
                  <a:extLst>
                    <a:ext uri="{9D8B030D-6E8A-4147-A177-3AD203B41FA5}">
                      <a16:colId xmlns:a16="http://schemas.microsoft.com/office/drawing/2014/main" val="1563827668"/>
                    </a:ext>
                  </a:extLst>
                </a:gridCol>
                <a:gridCol w="1906647">
                  <a:extLst>
                    <a:ext uri="{9D8B030D-6E8A-4147-A177-3AD203B41FA5}">
                      <a16:colId xmlns:a16="http://schemas.microsoft.com/office/drawing/2014/main" val="2111158890"/>
                    </a:ext>
                  </a:extLst>
                </a:gridCol>
              </a:tblGrid>
              <a:tr h="430868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Thousands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Hundreds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Tens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Ones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Tenths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Hundredths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Thousandths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3930128"/>
                  </a:ext>
                </a:extLst>
              </a:tr>
              <a:tr h="430868"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465411"/>
                  </a:ext>
                </a:extLst>
              </a:tr>
            </a:tbl>
          </a:graphicData>
        </a:graphic>
      </p:graphicFrame>
      <p:sp>
        <p:nvSpPr>
          <p:cNvPr id="11" name="AutoShape 67">
            <a:extLst>
              <a:ext uri="{FF2B5EF4-FFF2-40B4-BE49-F238E27FC236}">
                <a16:creationId xmlns:a16="http://schemas.microsoft.com/office/drawing/2014/main" id="{0FB4567B-22E2-4793-8AE7-F9DAE145E1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4834" y="4541118"/>
            <a:ext cx="7888502" cy="783193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GB" sz="4000" dirty="0">
                <a:latin typeface="+mn-lt"/>
              </a:rPr>
              <a:t>How many centilitres are in 2l?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22A54D3-9DC6-094F-BCC4-6E65605B77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63067" y="321198"/>
            <a:ext cx="1388069" cy="92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0438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AD6B895-163A-45A7-B897-BF7E2CE1B1C6}"/>
              </a:ext>
            </a:extLst>
          </p:cNvPr>
          <p:cNvSpPr txBox="1">
            <a:spLocks/>
          </p:cNvSpPr>
          <p:nvPr/>
        </p:nvSpPr>
        <p:spPr>
          <a:xfrm>
            <a:off x="1671145" y="195693"/>
            <a:ext cx="8649559" cy="1007251"/>
          </a:xfrm>
          <a:prstGeom prst="rect">
            <a:avLst/>
          </a:prstGeom>
          <a:solidFill>
            <a:srgbClr val="FDFEDA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sz="3200" b="1" dirty="0">
              <a:solidFill>
                <a:srgbClr val="002060"/>
              </a:solidFill>
            </a:endParaRPr>
          </a:p>
          <a:p>
            <a:pPr algn="ctr"/>
            <a:endParaRPr lang="en-GB" sz="3200" dirty="0">
              <a:solidFill>
                <a:srgbClr val="002060"/>
              </a:solidFill>
            </a:endParaRPr>
          </a:p>
          <a:p>
            <a:pPr algn="ctr"/>
            <a:endParaRPr lang="en-GB" sz="3200" dirty="0">
              <a:solidFill>
                <a:srgbClr val="002060"/>
              </a:solidFill>
            </a:endParaRPr>
          </a:p>
          <a:p>
            <a:pPr algn="ctr"/>
            <a:endParaRPr lang="en-GB" sz="3200" dirty="0">
              <a:solidFill>
                <a:srgbClr val="002060"/>
              </a:solidFill>
            </a:endParaRPr>
          </a:p>
          <a:p>
            <a:pPr algn="ctr"/>
            <a:r>
              <a:rPr lang="en-GB" sz="3200" dirty="0">
                <a:solidFill>
                  <a:srgbClr val="002060"/>
                </a:solidFill>
              </a:rPr>
              <a:t>Can convert between units of measure.</a:t>
            </a:r>
          </a:p>
          <a:p>
            <a:pPr algn="ctr"/>
            <a:endParaRPr lang="en-GB" sz="3200" dirty="0">
              <a:solidFill>
                <a:srgbClr val="002060"/>
              </a:solidFill>
            </a:endParaRPr>
          </a:p>
          <a:p>
            <a:pPr algn="ctr"/>
            <a:endParaRPr lang="en-GB" sz="3200" dirty="0">
              <a:solidFill>
                <a:srgbClr val="002060"/>
              </a:solidFill>
            </a:endParaRPr>
          </a:p>
          <a:p>
            <a:pPr algn="ctr"/>
            <a:endParaRPr lang="en-GB" sz="3200" b="1" dirty="0">
              <a:solidFill>
                <a:srgbClr val="002060"/>
              </a:solidFill>
            </a:endParaRPr>
          </a:p>
          <a:p>
            <a:pPr algn="ctr"/>
            <a:endParaRPr lang="en-GB" sz="3200" b="1" dirty="0">
              <a:solidFill>
                <a:srgbClr val="00206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3ED955-FAF2-4973-A4A8-3F2C14C8F28A}"/>
              </a:ext>
            </a:extLst>
          </p:cNvPr>
          <p:cNvSpPr txBox="1"/>
          <p:nvPr/>
        </p:nvSpPr>
        <p:spPr>
          <a:xfrm>
            <a:off x="2402200" y="1341789"/>
            <a:ext cx="71874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4000" dirty="0">
              <a:solidFill>
                <a:srgbClr val="002060"/>
              </a:solidFill>
            </a:endParaRPr>
          </a:p>
        </p:txBody>
      </p:sp>
      <p:sp>
        <p:nvSpPr>
          <p:cNvPr id="8" name="AutoShape 67">
            <a:extLst>
              <a:ext uri="{FF2B5EF4-FFF2-40B4-BE49-F238E27FC236}">
                <a16:creationId xmlns:a16="http://schemas.microsoft.com/office/drawing/2014/main" id="{548DA6D2-2B4C-48C0-BB86-D0CDD9C3C1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2139" y="2621810"/>
            <a:ext cx="6867567" cy="2676477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GB" sz="3600" dirty="0">
                <a:latin typeface="+mn-lt"/>
              </a:rPr>
              <a:t>We are often asked to solve </a:t>
            </a:r>
            <a:r>
              <a:rPr lang="en-GB" sz="3600" b="1" dirty="0">
                <a:solidFill>
                  <a:srgbClr val="FF0000"/>
                </a:solidFill>
                <a:latin typeface="+mn-lt"/>
              </a:rPr>
              <a:t>problems</a:t>
            </a:r>
            <a:r>
              <a:rPr lang="en-GB" sz="3600" dirty="0">
                <a:latin typeface="+mn-lt"/>
              </a:rPr>
              <a:t> which involve </a:t>
            </a:r>
            <a:r>
              <a:rPr lang="en-GB" sz="3600" b="1" dirty="0">
                <a:solidFill>
                  <a:srgbClr val="FF0000"/>
                </a:solidFill>
                <a:latin typeface="+mn-lt"/>
              </a:rPr>
              <a:t>converting units of measure</a:t>
            </a:r>
            <a:r>
              <a:rPr lang="en-GB" sz="3600" dirty="0">
                <a:latin typeface="+mn-lt"/>
              </a:rPr>
              <a:t>. </a:t>
            </a:r>
          </a:p>
          <a:p>
            <a:pPr algn="ctr">
              <a:buNone/>
            </a:pPr>
            <a:r>
              <a:rPr lang="en-GB" sz="3600" dirty="0">
                <a:latin typeface="+mn-lt"/>
              </a:rPr>
              <a:t>Let’s look at some examples…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D227012-8799-1C4A-883D-C6E676C48A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3067" y="321198"/>
            <a:ext cx="1388069" cy="92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5702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AD6B895-163A-45A7-B897-BF7E2CE1B1C6}"/>
              </a:ext>
            </a:extLst>
          </p:cNvPr>
          <p:cNvSpPr txBox="1">
            <a:spLocks/>
          </p:cNvSpPr>
          <p:nvPr/>
        </p:nvSpPr>
        <p:spPr>
          <a:xfrm>
            <a:off x="1671145" y="195693"/>
            <a:ext cx="8649559" cy="1007251"/>
          </a:xfrm>
          <a:prstGeom prst="rect">
            <a:avLst/>
          </a:prstGeom>
          <a:solidFill>
            <a:srgbClr val="FDFEDA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sz="3200" b="1" dirty="0">
              <a:solidFill>
                <a:srgbClr val="002060"/>
              </a:solidFill>
            </a:endParaRPr>
          </a:p>
          <a:p>
            <a:pPr algn="ctr"/>
            <a:endParaRPr lang="en-GB" sz="3200" dirty="0">
              <a:solidFill>
                <a:srgbClr val="002060"/>
              </a:solidFill>
            </a:endParaRPr>
          </a:p>
          <a:p>
            <a:pPr algn="ctr"/>
            <a:endParaRPr lang="en-GB" sz="3200" dirty="0">
              <a:solidFill>
                <a:srgbClr val="002060"/>
              </a:solidFill>
            </a:endParaRPr>
          </a:p>
          <a:p>
            <a:pPr algn="ctr"/>
            <a:endParaRPr lang="en-GB" sz="3200" dirty="0">
              <a:solidFill>
                <a:srgbClr val="002060"/>
              </a:solidFill>
            </a:endParaRPr>
          </a:p>
          <a:p>
            <a:pPr algn="ctr"/>
            <a:r>
              <a:rPr lang="en-GB" sz="3200" dirty="0">
                <a:solidFill>
                  <a:srgbClr val="002060"/>
                </a:solidFill>
              </a:rPr>
              <a:t>Can convert between units of measure.</a:t>
            </a:r>
          </a:p>
          <a:p>
            <a:pPr algn="ctr"/>
            <a:endParaRPr lang="en-GB" sz="3200" dirty="0">
              <a:solidFill>
                <a:srgbClr val="002060"/>
              </a:solidFill>
            </a:endParaRPr>
          </a:p>
          <a:p>
            <a:pPr algn="ctr"/>
            <a:endParaRPr lang="en-GB" sz="3200" dirty="0">
              <a:solidFill>
                <a:srgbClr val="002060"/>
              </a:solidFill>
            </a:endParaRPr>
          </a:p>
          <a:p>
            <a:pPr algn="ctr"/>
            <a:endParaRPr lang="en-GB" sz="3200" b="1" dirty="0">
              <a:solidFill>
                <a:srgbClr val="002060"/>
              </a:solidFill>
            </a:endParaRPr>
          </a:p>
          <a:p>
            <a:pPr algn="ctr"/>
            <a:endParaRPr lang="en-GB" sz="3200" b="1" dirty="0">
              <a:solidFill>
                <a:srgbClr val="00206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3ED955-FAF2-4973-A4A8-3F2C14C8F28A}"/>
              </a:ext>
            </a:extLst>
          </p:cNvPr>
          <p:cNvSpPr txBox="1"/>
          <p:nvPr/>
        </p:nvSpPr>
        <p:spPr>
          <a:xfrm>
            <a:off x="2402200" y="1341789"/>
            <a:ext cx="71874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4000" dirty="0">
              <a:solidFill>
                <a:srgbClr val="002060"/>
              </a:solidFill>
            </a:endParaRPr>
          </a:p>
        </p:txBody>
      </p:sp>
      <p:sp>
        <p:nvSpPr>
          <p:cNvPr id="14" name="AutoShape 67">
            <a:extLst>
              <a:ext uri="{FF2B5EF4-FFF2-40B4-BE49-F238E27FC236}">
                <a16:creationId xmlns:a16="http://schemas.microsoft.com/office/drawing/2014/main" id="{5F414C39-AB94-475B-82AE-55CB13F88F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507" y="2071992"/>
            <a:ext cx="11891572" cy="578882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GB" sz="2800" dirty="0">
                <a:latin typeface="+mn-lt"/>
              </a:rPr>
              <a:t>Nisha’s kettle holds 2 litres of water. How many millilitres are equal to 1 cup?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2D1579F-15AA-47E4-AAA2-0C4F016112AD}"/>
              </a:ext>
            </a:extLst>
          </p:cNvPr>
          <p:cNvSpPr txBox="1"/>
          <p:nvPr/>
        </p:nvSpPr>
        <p:spPr>
          <a:xfrm>
            <a:off x="1829544" y="1323246"/>
            <a:ext cx="89919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rgbClr val="002060"/>
                </a:solidFill>
              </a:rPr>
              <a:t>Problem Solving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3EE912D8-5C02-4AF6-87E8-D90F14D79300}"/>
              </a:ext>
            </a:extLst>
          </p:cNvPr>
          <p:cNvGraphicFramePr>
            <a:graphicFrameLocks noGrp="1"/>
          </p:cNvGraphicFramePr>
          <p:nvPr/>
        </p:nvGraphicFramePr>
        <p:xfrm>
          <a:off x="792222" y="5766507"/>
          <a:ext cx="10607560" cy="8617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5945">
                  <a:extLst>
                    <a:ext uri="{9D8B030D-6E8A-4147-A177-3AD203B41FA5}">
                      <a16:colId xmlns:a16="http://schemas.microsoft.com/office/drawing/2014/main" val="432637229"/>
                    </a:ext>
                  </a:extLst>
                </a:gridCol>
                <a:gridCol w="1325945">
                  <a:extLst>
                    <a:ext uri="{9D8B030D-6E8A-4147-A177-3AD203B41FA5}">
                      <a16:colId xmlns:a16="http://schemas.microsoft.com/office/drawing/2014/main" val="2650303973"/>
                    </a:ext>
                  </a:extLst>
                </a:gridCol>
                <a:gridCol w="1325945">
                  <a:extLst>
                    <a:ext uri="{9D8B030D-6E8A-4147-A177-3AD203B41FA5}">
                      <a16:colId xmlns:a16="http://schemas.microsoft.com/office/drawing/2014/main" val="4272384403"/>
                    </a:ext>
                  </a:extLst>
                </a:gridCol>
                <a:gridCol w="1325945">
                  <a:extLst>
                    <a:ext uri="{9D8B030D-6E8A-4147-A177-3AD203B41FA5}">
                      <a16:colId xmlns:a16="http://schemas.microsoft.com/office/drawing/2014/main" val="602195384"/>
                    </a:ext>
                  </a:extLst>
                </a:gridCol>
                <a:gridCol w="354674">
                  <a:extLst>
                    <a:ext uri="{9D8B030D-6E8A-4147-A177-3AD203B41FA5}">
                      <a16:colId xmlns:a16="http://schemas.microsoft.com/office/drawing/2014/main" val="587097982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2017365919"/>
                    </a:ext>
                  </a:extLst>
                </a:gridCol>
                <a:gridCol w="1579419">
                  <a:extLst>
                    <a:ext uri="{9D8B030D-6E8A-4147-A177-3AD203B41FA5}">
                      <a16:colId xmlns:a16="http://schemas.microsoft.com/office/drawing/2014/main" val="1563827668"/>
                    </a:ext>
                  </a:extLst>
                </a:gridCol>
                <a:gridCol w="1906647">
                  <a:extLst>
                    <a:ext uri="{9D8B030D-6E8A-4147-A177-3AD203B41FA5}">
                      <a16:colId xmlns:a16="http://schemas.microsoft.com/office/drawing/2014/main" val="2111158890"/>
                    </a:ext>
                  </a:extLst>
                </a:gridCol>
              </a:tblGrid>
              <a:tr h="430868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Thousands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Hundreds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Tens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Ones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Tenths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Hundredths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Thousandths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3930128"/>
                  </a:ext>
                </a:extLst>
              </a:tr>
              <a:tr h="430868"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465411"/>
                  </a:ext>
                </a:extLst>
              </a:tr>
            </a:tbl>
          </a:graphicData>
        </a:graphic>
      </p:graphicFrame>
      <p:pic>
        <p:nvPicPr>
          <p:cNvPr id="13" name="Picture 12">
            <a:extLst>
              <a:ext uri="{FF2B5EF4-FFF2-40B4-BE49-F238E27FC236}">
                <a16:creationId xmlns:a16="http://schemas.microsoft.com/office/drawing/2014/main" id="{C0E15A67-96FB-4D67-BE24-15A05F304223}"/>
              </a:ext>
            </a:extLst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8417" y="2758234"/>
            <a:ext cx="2221408" cy="2843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AutoShape 67">
            <a:extLst>
              <a:ext uri="{FF2B5EF4-FFF2-40B4-BE49-F238E27FC236}">
                <a16:creationId xmlns:a16="http://schemas.microsoft.com/office/drawing/2014/main" id="{07F30B6D-E516-4CF4-A20C-1C9059B31B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3980" y="2868625"/>
            <a:ext cx="7891521" cy="2608374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GB" dirty="0">
                <a:latin typeface="+mn-lt"/>
              </a:rPr>
              <a:t>We know that 2 litres = 8 cups. Therefore:</a:t>
            </a:r>
          </a:p>
          <a:p>
            <a:pPr>
              <a:buNone/>
            </a:pPr>
            <a:r>
              <a:rPr lang="en-GB" dirty="0">
                <a:latin typeface="+mn-lt"/>
              </a:rPr>
              <a:t>1 litre = 4 cups</a:t>
            </a:r>
          </a:p>
          <a:p>
            <a:pPr>
              <a:buNone/>
            </a:pPr>
            <a:r>
              <a:rPr lang="en-GB" dirty="0">
                <a:latin typeface="+mn-lt"/>
              </a:rPr>
              <a:t>0.5 litres = 2 cups</a:t>
            </a:r>
          </a:p>
          <a:p>
            <a:pPr>
              <a:buNone/>
            </a:pPr>
            <a:r>
              <a:rPr lang="en-GB" b="1" dirty="0">
                <a:solidFill>
                  <a:srgbClr val="FF0000"/>
                </a:solidFill>
                <a:latin typeface="+mn-lt"/>
              </a:rPr>
              <a:t>0.25 litres = 1 cup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11B5A29-7551-CC42-91D9-486B13FEE7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63067" y="321198"/>
            <a:ext cx="1388069" cy="92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380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AD6B895-163A-45A7-B897-BF7E2CE1B1C6}"/>
              </a:ext>
            </a:extLst>
          </p:cNvPr>
          <p:cNvSpPr txBox="1">
            <a:spLocks/>
          </p:cNvSpPr>
          <p:nvPr/>
        </p:nvSpPr>
        <p:spPr>
          <a:xfrm>
            <a:off x="1671145" y="195693"/>
            <a:ext cx="8649559" cy="1007251"/>
          </a:xfrm>
          <a:prstGeom prst="rect">
            <a:avLst/>
          </a:prstGeom>
          <a:solidFill>
            <a:srgbClr val="FDFEDA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sz="3200" b="1" dirty="0">
              <a:solidFill>
                <a:srgbClr val="002060"/>
              </a:solidFill>
            </a:endParaRPr>
          </a:p>
          <a:p>
            <a:pPr algn="ctr"/>
            <a:endParaRPr lang="en-GB" sz="3200" dirty="0">
              <a:solidFill>
                <a:srgbClr val="002060"/>
              </a:solidFill>
            </a:endParaRPr>
          </a:p>
          <a:p>
            <a:pPr algn="ctr"/>
            <a:endParaRPr lang="en-GB" sz="3200" dirty="0">
              <a:solidFill>
                <a:srgbClr val="002060"/>
              </a:solidFill>
            </a:endParaRPr>
          </a:p>
          <a:p>
            <a:pPr algn="ctr"/>
            <a:endParaRPr lang="en-GB" sz="3200" dirty="0">
              <a:solidFill>
                <a:srgbClr val="002060"/>
              </a:solidFill>
            </a:endParaRPr>
          </a:p>
          <a:p>
            <a:pPr algn="ctr"/>
            <a:r>
              <a:rPr lang="en-GB" sz="3200" dirty="0">
                <a:solidFill>
                  <a:srgbClr val="002060"/>
                </a:solidFill>
              </a:rPr>
              <a:t>Can convert between units of measure.</a:t>
            </a:r>
          </a:p>
          <a:p>
            <a:pPr algn="ctr"/>
            <a:endParaRPr lang="en-GB" sz="3200" dirty="0">
              <a:solidFill>
                <a:srgbClr val="002060"/>
              </a:solidFill>
            </a:endParaRPr>
          </a:p>
          <a:p>
            <a:pPr algn="ctr"/>
            <a:endParaRPr lang="en-GB" sz="3200" dirty="0">
              <a:solidFill>
                <a:srgbClr val="002060"/>
              </a:solidFill>
            </a:endParaRPr>
          </a:p>
          <a:p>
            <a:pPr algn="ctr"/>
            <a:endParaRPr lang="en-GB" sz="3200" b="1" dirty="0">
              <a:solidFill>
                <a:srgbClr val="002060"/>
              </a:solidFill>
            </a:endParaRPr>
          </a:p>
          <a:p>
            <a:pPr algn="ctr"/>
            <a:endParaRPr lang="en-GB" sz="3200" b="1" dirty="0">
              <a:solidFill>
                <a:srgbClr val="00206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3ED955-FAF2-4973-A4A8-3F2C14C8F28A}"/>
              </a:ext>
            </a:extLst>
          </p:cNvPr>
          <p:cNvSpPr txBox="1"/>
          <p:nvPr/>
        </p:nvSpPr>
        <p:spPr>
          <a:xfrm>
            <a:off x="2402200" y="1341789"/>
            <a:ext cx="71874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4000" dirty="0">
              <a:solidFill>
                <a:srgbClr val="002060"/>
              </a:solidFill>
            </a:endParaRPr>
          </a:p>
        </p:txBody>
      </p:sp>
      <p:sp>
        <p:nvSpPr>
          <p:cNvPr id="14" name="AutoShape 67">
            <a:extLst>
              <a:ext uri="{FF2B5EF4-FFF2-40B4-BE49-F238E27FC236}">
                <a16:creationId xmlns:a16="http://schemas.microsoft.com/office/drawing/2014/main" id="{5F414C39-AB94-475B-82AE-55CB13F88F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507" y="2071992"/>
            <a:ext cx="11891572" cy="578882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GB" sz="2800" dirty="0">
                <a:latin typeface="+mn-lt"/>
              </a:rPr>
              <a:t>Nisha’s kettle holds 2 litres of water. How many millilitres are equal to 1 cup?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2D1579F-15AA-47E4-AAA2-0C4F016112AD}"/>
              </a:ext>
            </a:extLst>
          </p:cNvPr>
          <p:cNvSpPr txBox="1"/>
          <p:nvPr/>
        </p:nvSpPr>
        <p:spPr>
          <a:xfrm>
            <a:off x="1829544" y="1323246"/>
            <a:ext cx="89919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rgbClr val="002060"/>
                </a:solidFill>
              </a:rPr>
              <a:t>Problem Solving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3EE912D8-5C02-4AF6-87E8-D90F14D79300}"/>
              </a:ext>
            </a:extLst>
          </p:cNvPr>
          <p:cNvGraphicFramePr>
            <a:graphicFrameLocks noGrp="1"/>
          </p:cNvGraphicFramePr>
          <p:nvPr/>
        </p:nvGraphicFramePr>
        <p:xfrm>
          <a:off x="792222" y="5766507"/>
          <a:ext cx="10607560" cy="8617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5945">
                  <a:extLst>
                    <a:ext uri="{9D8B030D-6E8A-4147-A177-3AD203B41FA5}">
                      <a16:colId xmlns:a16="http://schemas.microsoft.com/office/drawing/2014/main" val="432637229"/>
                    </a:ext>
                  </a:extLst>
                </a:gridCol>
                <a:gridCol w="1325945">
                  <a:extLst>
                    <a:ext uri="{9D8B030D-6E8A-4147-A177-3AD203B41FA5}">
                      <a16:colId xmlns:a16="http://schemas.microsoft.com/office/drawing/2014/main" val="2650303973"/>
                    </a:ext>
                  </a:extLst>
                </a:gridCol>
                <a:gridCol w="1325945">
                  <a:extLst>
                    <a:ext uri="{9D8B030D-6E8A-4147-A177-3AD203B41FA5}">
                      <a16:colId xmlns:a16="http://schemas.microsoft.com/office/drawing/2014/main" val="4272384403"/>
                    </a:ext>
                  </a:extLst>
                </a:gridCol>
                <a:gridCol w="1325945">
                  <a:extLst>
                    <a:ext uri="{9D8B030D-6E8A-4147-A177-3AD203B41FA5}">
                      <a16:colId xmlns:a16="http://schemas.microsoft.com/office/drawing/2014/main" val="602195384"/>
                    </a:ext>
                  </a:extLst>
                </a:gridCol>
                <a:gridCol w="354674">
                  <a:extLst>
                    <a:ext uri="{9D8B030D-6E8A-4147-A177-3AD203B41FA5}">
                      <a16:colId xmlns:a16="http://schemas.microsoft.com/office/drawing/2014/main" val="587097982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2017365919"/>
                    </a:ext>
                  </a:extLst>
                </a:gridCol>
                <a:gridCol w="1579419">
                  <a:extLst>
                    <a:ext uri="{9D8B030D-6E8A-4147-A177-3AD203B41FA5}">
                      <a16:colId xmlns:a16="http://schemas.microsoft.com/office/drawing/2014/main" val="1563827668"/>
                    </a:ext>
                  </a:extLst>
                </a:gridCol>
                <a:gridCol w="1906647">
                  <a:extLst>
                    <a:ext uri="{9D8B030D-6E8A-4147-A177-3AD203B41FA5}">
                      <a16:colId xmlns:a16="http://schemas.microsoft.com/office/drawing/2014/main" val="2111158890"/>
                    </a:ext>
                  </a:extLst>
                </a:gridCol>
              </a:tblGrid>
              <a:tr h="430868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Thousands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Hundreds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Tens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Ones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Tenths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Hundredths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Thousandths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3930128"/>
                  </a:ext>
                </a:extLst>
              </a:tr>
              <a:tr h="430868"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465411"/>
                  </a:ext>
                </a:extLst>
              </a:tr>
            </a:tbl>
          </a:graphicData>
        </a:graphic>
      </p:graphicFrame>
      <p:pic>
        <p:nvPicPr>
          <p:cNvPr id="13" name="Picture 12">
            <a:extLst>
              <a:ext uri="{FF2B5EF4-FFF2-40B4-BE49-F238E27FC236}">
                <a16:creationId xmlns:a16="http://schemas.microsoft.com/office/drawing/2014/main" id="{C0E15A67-96FB-4D67-BE24-15A05F304223}"/>
              </a:ext>
            </a:extLst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8417" y="2758234"/>
            <a:ext cx="2221408" cy="2843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AutoShape 67">
            <a:extLst>
              <a:ext uri="{FF2B5EF4-FFF2-40B4-BE49-F238E27FC236}">
                <a16:creationId xmlns:a16="http://schemas.microsoft.com/office/drawing/2014/main" id="{B8D99DA3-F8A9-4CC7-B391-814CE53C5B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7337" y="2816713"/>
            <a:ext cx="8571238" cy="2867168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GB" sz="2800" dirty="0">
                <a:latin typeface="+mn-lt"/>
              </a:rPr>
              <a:t>Now we need to </a:t>
            </a:r>
            <a:r>
              <a:rPr lang="en-GB" sz="2800" b="1" dirty="0">
                <a:latin typeface="+mn-lt"/>
              </a:rPr>
              <a:t>convert</a:t>
            </a:r>
            <a:r>
              <a:rPr lang="en-GB" sz="2800" dirty="0">
                <a:latin typeface="+mn-lt"/>
              </a:rPr>
              <a:t> </a:t>
            </a:r>
            <a:r>
              <a:rPr lang="en-GB" sz="2800" b="1" dirty="0">
                <a:latin typeface="+mn-lt"/>
              </a:rPr>
              <a:t>0.25 litres</a:t>
            </a:r>
            <a:r>
              <a:rPr lang="en-GB" sz="2800" dirty="0">
                <a:latin typeface="+mn-lt"/>
              </a:rPr>
              <a:t> to </a:t>
            </a:r>
            <a:r>
              <a:rPr lang="en-GB" sz="2800" b="1" dirty="0">
                <a:latin typeface="+mn-lt"/>
              </a:rPr>
              <a:t>millilitres</a:t>
            </a:r>
            <a:r>
              <a:rPr lang="en-GB" sz="2800" dirty="0">
                <a:latin typeface="+mn-lt"/>
              </a:rPr>
              <a:t>. </a:t>
            </a:r>
          </a:p>
          <a:p>
            <a:pPr>
              <a:buNone/>
            </a:pPr>
            <a:r>
              <a:rPr lang="en-GB" sz="2800" dirty="0">
                <a:latin typeface="+mn-lt"/>
              </a:rPr>
              <a:t>We know that there are 1,000ml in 1 litre. </a:t>
            </a:r>
          </a:p>
          <a:p>
            <a:pPr>
              <a:buNone/>
            </a:pPr>
            <a:r>
              <a:rPr lang="en-GB" sz="2800" dirty="0">
                <a:latin typeface="+mn-lt"/>
              </a:rPr>
              <a:t>We must </a:t>
            </a:r>
            <a:r>
              <a:rPr lang="en-GB" sz="2800" b="1" dirty="0">
                <a:latin typeface="+mn-lt"/>
              </a:rPr>
              <a:t>multiply</a:t>
            </a:r>
            <a:r>
              <a:rPr lang="en-GB" sz="2800" dirty="0">
                <a:latin typeface="+mn-lt"/>
              </a:rPr>
              <a:t> 0.25 by 1,000:</a:t>
            </a:r>
          </a:p>
          <a:p>
            <a:pPr>
              <a:buNone/>
            </a:pPr>
            <a:r>
              <a:rPr lang="en-GB" sz="2800" b="1" dirty="0">
                <a:solidFill>
                  <a:srgbClr val="FF0000"/>
                </a:solidFill>
                <a:latin typeface="+mn-lt"/>
              </a:rPr>
              <a:t>0.25 x 1,000 = 250ml</a:t>
            </a:r>
          </a:p>
          <a:p>
            <a:pPr>
              <a:buNone/>
            </a:pPr>
            <a:r>
              <a:rPr lang="en-GB" sz="2800" dirty="0">
                <a:latin typeface="+mn-lt"/>
              </a:rPr>
              <a:t>Therefore, </a:t>
            </a:r>
            <a:r>
              <a:rPr lang="en-GB" sz="2800" b="1" dirty="0">
                <a:solidFill>
                  <a:srgbClr val="FF0000"/>
                </a:solidFill>
                <a:latin typeface="+mn-lt"/>
              </a:rPr>
              <a:t>1 cup = 250ml</a:t>
            </a:r>
            <a:endParaRPr lang="en-GB" sz="280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EA82324-FB3F-B64D-865C-2B6281F02B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63067" y="321198"/>
            <a:ext cx="1388069" cy="92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139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AD6B895-163A-45A7-B897-BF7E2CE1B1C6}"/>
              </a:ext>
            </a:extLst>
          </p:cNvPr>
          <p:cNvSpPr txBox="1">
            <a:spLocks/>
          </p:cNvSpPr>
          <p:nvPr/>
        </p:nvSpPr>
        <p:spPr>
          <a:xfrm>
            <a:off x="1671145" y="195693"/>
            <a:ext cx="8649559" cy="1007251"/>
          </a:xfrm>
          <a:prstGeom prst="rect">
            <a:avLst/>
          </a:prstGeom>
          <a:solidFill>
            <a:srgbClr val="FDFEDA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sz="3200" b="1" dirty="0">
              <a:solidFill>
                <a:srgbClr val="002060"/>
              </a:solidFill>
            </a:endParaRPr>
          </a:p>
          <a:p>
            <a:pPr algn="ctr"/>
            <a:endParaRPr lang="en-GB" sz="3200" dirty="0">
              <a:solidFill>
                <a:srgbClr val="002060"/>
              </a:solidFill>
            </a:endParaRPr>
          </a:p>
          <a:p>
            <a:pPr algn="ctr"/>
            <a:endParaRPr lang="en-GB" sz="3200" dirty="0">
              <a:solidFill>
                <a:srgbClr val="002060"/>
              </a:solidFill>
            </a:endParaRPr>
          </a:p>
          <a:p>
            <a:pPr algn="ctr"/>
            <a:endParaRPr lang="en-GB" sz="3200" dirty="0">
              <a:solidFill>
                <a:srgbClr val="002060"/>
              </a:solidFill>
            </a:endParaRPr>
          </a:p>
          <a:p>
            <a:pPr algn="ctr"/>
            <a:r>
              <a:rPr lang="en-GB" sz="3200" dirty="0">
                <a:solidFill>
                  <a:srgbClr val="002060"/>
                </a:solidFill>
              </a:rPr>
              <a:t>Can convert between units of measure.</a:t>
            </a:r>
          </a:p>
          <a:p>
            <a:pPr algn="ctr"/>
            <a:endParaRPr lang="en-GB" sz="3200" dirty="0">
              <a:solidFill>
                <a:srgbClr val="002060"/>
              </a:solidFill>
            </a:endParaRPr>
          </a:p>
          <a:p>
            <a:pPr algn="ctr"/>
            <a:endParaRPr lang="en-GB" sz="3200" dirty="0">
              <a:solidFill>
                <a:srgbClr val="002060"/>
              </a:solidFill>
            </a:endParaRPr>
          </a:p>
          <a:p>
            <a:pPr algn="ctr"/>
            <a:endParaRPr lang="en-GB" sz="3200" b="1" dirty="0">
              <a:solidFill>
                <a:srgbClr val="002060"/>
              </a:solidFill>
            </a:endParaRPr>
          </a:p>
          <a:p>
            <a:pPr algn="ctr"/>
            <a:endParaRPr lang="en-GB" sz="3200" b="1" dirty="0">
              <a:solidFill>
                <a:srgbClr val="00206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3ED955-FAF2-4973-A4A8-3F2C14C8F28A}"/>
              </a:ext>
            </a:extLst>
          </p:cNvPr>
          <p:cNvSpPr txBox="1"/>
          <p:nvPr/>
        </p:nvSpPr>
        <p:spPr>
          <a:xfrm>
            <a:off x="2402200" y="1341789"/>
            <a:ext cx="71874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4000" dirty="0">
              <a:solidFill>
                <a:srgbClr val="002060"/>
              </a:solidFill>
            </a:endParaRPr>
          </a:p>
        </p:txBody>
      </p:sp>
      <p:sp>
        <p:nvSpPr>
          <p:cNvPr id="14" name="AutoShape 67">
            <a:extLst>
              <a:ext uri="{FF2B5EF4-FFF2-40B4-BE49-F238E27FC236}">
                <a16:creationId xmlns:a16="http://schemas.microsoft.com/office/drawing/2014/main" id="{5F414C39-AB94-475B-82AE-55CB13F88F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039" y="2014727"/>
            <a:ext cx="4171369" cy="3439239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GB" sz="2800" dirty="0">
                <a:latin typeface="+mn-lt"/>
              </a:rPr>
              <a:t>A packet contains 1.5 kilograms of guinea pig food. Remi feeds her guinea pig 30 grams of food each day. How many days does the packet of food last?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2D1579F-15AA-47E4-AAA2-0C4F016112AD}"/>
              </a:ext>
            </a:extLst>
          </p:cNvPr>
          <p:cNvSpPr txBox="1"/>
          <p:nvPr/>
        </p:nvSpPr>
        <p:spPr>
          <a:xfrm>
            <a:off x="1829544" y="1323246"/>
            <a:ext cx="89919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rgbClr val="002060"/>
                </a:solidFill>
              </a:rPr>
              <a:t>Problem Solving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3EE912D8-5C02-4AF6-87E8-D90F14D79300}"/>
              </a:ext>
            </a:extLst>
          </p:cNvPr>
          <p:cNvGraphicFramePr>
            <a:graphicFrameLocks noGrp="1"/>
          </p:cNvGraphicFramePr>
          <p:nvPr/>
        </p:nvGraphicFramePr>
        <p:xfrm>
          <a:off x="792222" y="5766507"/>
          <a:ext cx="10607560" cy="8617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5945">
                  <a:extLst>
                    <a:ext uri="{9D8B030D-6E8A-4147-A177-3AD203B41FA5}">
                      <a16:colId xmlns:a16="http://schemas.microsoft.com/office/drawing/2014/main" val="432637229"/>
                    </a:ext>
                  </a:extLst>
                </a:gridCol>
                <a:gridCol w="1325945">
                  <a:extLst>
                    <a:ext uri="{9D8B030D-6E8A-4147-A177-3AD203B41FA5}">
                      <a16:colId xmlns:a16="http://schemas.microsoft.com/office/drawing/2014/main" val="2650303973"/>
                    </a:ext>
                  </a:extLst>
                </a:gridCol>
                <a:gridCol w="1325945">
                  <a:extLst>
                    <a:ext uri="{9D8B030D-6E8A-4147-A177-3AD203B41FA5}">
                      <a16:colId xmlns:a16="http://schemas.microsoft.com/office/drawing/2014/main" val="4272384403"/>
                    </a:ext>
                  </a:extLst>
                </a:gridCol>
                <a:gridCol w="1325945">
                  <a:extLst>
                    <a:ext uri="{9D8B030D-6E8A-4147-A177-3AD203B41FA5}">
                      <a16:colId xmlns:a16="http://schemas.microsoft.com/office/drawing/2014/main" val="602195384"/>
                    </a:ext>
                  </a:extLst>
                </a:gridCol>
                <a:gridCol w="354674">
                  <a:extLst>
                    <a:ext uri="{9D8B030D-6E8A-4147-A177-3AD203B41FA5}">
                      <a16:colId xmlns:a16="http://schemas.microsoft.com/office/drawing/2014/main" val="587097982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2017365919"/>
                    </a:ext>
                  </a:extLst>
                </a:gridCol>
                <a:gridCol w="1579419">
                  <a:extLst>
                    <a:ext uri="{9D8B030D-6E8A-4147-A177-3AD203B41FA5}">
                      <a16:colId xmlns:a16="http://schemas.microsoft.com/office/drawing/2014/main" val="1563827668"/>
                    </a:ext>
                  </a:extLst>
                </a:gridCol>
                <a:gridCol w="1906647">
                  <a:extLst>
                    <a:ext uri="{9D8B030D-6E8A-4147-A177-3AD203B41FA5}">
                      <a16:colId xmlns:a16="http://schemas.microsoft.com/office/drawing/2014/main" val="2111158890"/>
                    </a:ext>
                  </a:extLst>
                </a:gridCol>
              </a:tblGrid>
              <a:tr h="430868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Thousands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Hundreds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Tens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Ones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Tenths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Hundredths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Thousandths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3930128"/>
                  </a:ext>
                </a:extLst>
              </a:tr>
              <a:tr h="430868"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465411"/>
                  </a:ext>
                </a:extLst>
              </a:tr>
            </a:tbl>
          </a:graphicData>
        </a:graphic>
      </p:graphicFrame>
      <p:sp>
        <p:nvSpPr>
          <p:cNvPr id="15" name="AutoShape 67">
            <a:extLst>
              <a:ext uri="{FF2B5EF4-FFF2-40B4-BE49-F238E27FC236}">
                <a16:creationId xmlns:a16="http://schemas.microsoft.com/office/drawing/2014/main" id="{07F30B6D-E516-4CF4-A20C-1C9059B31B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3805" y="2261292"/>
            <a:ext cx="6809480" cy="2962513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GB" sz="2800" dirty="0">
                <a:latin typeface="+mn-lt"/>
              </a:rPr>
              <a:t>When confronted with problems where the units are not the same, it is easier to </a:t>
            </a:r>
            <a:r>
              <a:rPr lang="en-GB" sz="2800" b="1" dirty="0">
                <a:solidFill>
                  <a:srgbClr val="FF0000"/>
                </a:solidFill>
                <a:latin typeface="+mn-lt"/>
              </a:rPr>
              <a:t>convert</a:t>
            </a:r>
            <a:r>
              <a:rPr lang="en-GB" sz="28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GB" sz="2800" b="1" dirty="0">
                <a:solidFill>
                  <a:srgbClr val="FF0000"/>
                </a:solidFill>
                <a:latin typeface="+mn-lt"/>
              </a:rPr>
              <a:t>one measurement </a:t>
            </a:r>
            <a:r>
              <a:rPr lang="en-GB" sz="2800" dirty="0">
                <a:latin typeface="+mn-lt"/>
              </a:rPr>
              <a:t>so that </a:t>
            </a:r>
            <a:r>
              <a:rPr lang="en-GB" sz="2800" b="1" dirty="0">
                <a:solidFill>
                  <a:srgbClr val="FF0000"/>
                </a:solidFill>
                <a:latin typeface="+mn-lt"/>
              </a:rPr>
              <a:t>both units are the same</a:t>
            </a:r>
            <a:r>
              <a:rPr lang="en-GB" sz="2800" dirty="0">
                <a:latin typeface="+mn-lt"/>
              </a:rPr>
              <a:t>. The problem is then easier to solve. Let’s start by </a:t>
            </a:r>
            <a:r>
              <a:rPr lang="en-GB" sz="2800" b="1" dirty="0">
                <a:solidFill>
                  <a:srgbClr val="FF0000"/>
                </a:solidFill>
                <a:latin typeface="+mn-lt"/>
              </a:rPr>
              <a:t>converting</a:t>
            </a:r>
            <a:r>
              <a:rPr lang="en-GB" sz="2800" dirty="0">
                <a:latin typeface="+mn-lt"/>
              </a:rPr>
              <a:t> </a:t>
            </a:r>
            <a:r>
              <a:rPr lang="en-GB" sz="2800" b="1" dirty="0">
                <a:solidFill>
                  <a:srgbClr val="FF0000"/>
                </a:solidFill>
                <a:latin typeface="+mn-lt"/>
              </a:rPr>
              <a:t>1.5 kilograms to grams</a:t>
            </a:r>
            <a:r>
              <a:rPr lang="en-GB" sz="2800" dirty="0">
                <a:latin typeface="+mn-lt"/>
              </a:rPr>
              <a:t>…</a:t>
            </a:r>
            <a:endParaRPr lang="en-GB" sz="280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F36387D-ABB1-2B41-885E-2A34940254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3067" y="321198"/>
            <a:ext cx="1388069" cy="92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603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AD6B895-163A-45A7-B897-BF7E2CE1B1C6}"/>
              </a:ext>
            </a:extLst>
          </p:cNvPr>
          <p:cNvSpPr txBox="1">
            <a:spLocks/>
          </p:cNvSpPr>
          <p:nvPr/>
        </p:nvSpPr>
        <p:spPr>
          <a:xfrm>
            <a:off x="1671145" y="195693"/>
            <a:ext cx="8649559" cy="1007251"/>
          </a:xfrm>
          <a:prstGeom prst="rect">
            <a:avLst/>
          </a:prstGeom>
          <a:solidFill>
            <a:srgbClr val="FDFEDA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sz="3200" b="1" dirty="0">
              <a:solidFill>
                <a:srgbClr val="002060"/>
              </a:solidFill>
            </a:endParaRPr>
          </a:p>
          <a:p>
            <a:pPr algn="ctr"/>
            <a:endParaRPr lang="en-GB" sz="3200" dirty="0">
              <a:solidFill>
                <a:srgbClr val="002060"/>
              </a:solidFill>
            </a:endParaRPr>
          </a:p>
          <a:p>
            <a:pPr algn="ctr"/>
            <a:endParaRPr lang="en-GB" sz="3200" dirty="0">
              <a:solidFill>
                <a:srgbClr val="002060"/>
              </a:solidFill>
            </a:endParaRPr>
          </a:p>
          <a:p>
            <a:pPr algn="ctr"/>
            <a:endParaRPr lang="en-GB" sz="3200" dirty="0">
              <a:solidFill>
                <a:srgbClr val="002060"/>
              </a:solidFill>
            </a:endParaRPr>
          </a:p>
          <a:p>
            <a:pPr algn="ctr"/>
            <a:r>
              <a:rPr lang="en-GB" sz="3200" dirty="0">
                <a:solidFill>
                  <a:srgbClr val="002060"/>
                </a:solidFill>
              </a:rPr>
              <a:t>Can convert between units of measure.</a:t>
            </a:r>
          </a:p>
          <a:p>
            <a:pPr algn="ctr"/>
            <a:endParaRPr lang="en-GB" sz="3200" dirty="0">
              <a:solidFill>
                <a:srgbClr val="002060"/>
              </a:solidFill>
            </a:endParaRPr>
          </a:p>
          <a:p>
            <a:pPr algn="ctr"/>
            <a:endParaRPr lang="en-GB" sz="3200" dirty="0">
              <a:solidFill>
                <a:srgbClr val="002060"/>
              </a:solidFill>
            </a:endParaRPr>
          </a:p>
          <a:p>
            <a:pPr algn="ctr"/>
            <a:endParaRPr lang="en-GB" sz="3200" b="1" dirty="0">
              <a:solidFill>
                <a:srgbClr val="002060"/>
              </a:solidFill>
            </a:endParaRPr>
          </a:p>
          <a:p>
            <a:pPr algn="ctr"/>
            <a:endParaRPr lang="en-GB" sz="3200" b="1" dirty="0">
              <a:solidFill>
                <a:srgbClr val="00206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3ED955-FAF2-4973-A4A8-3F2C14C8F28A}"/>
              </a:ext>
            </a:extLst>
          </p:cNvPr>
          <p:cNvSpPr txBox="1"/>
          <p:nvPr/>
        </p:nvSpPr>
        <p:spPr>
          <a:xfrm>
            <a:off x="2402200" y="1341789"/>
            <a:ext cx="71874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4000" dirty="0">
              <a:solidFill>
                <a:srgbClr val="002060"/>
              </a:solidFill>
            </a:endParaRPr>
          </a:p>
        </p:txBody>
      </p:sp>
      <p:sp>
        <p:nvSpPr>
          <p:cNvPr id="14" name="AutoShape 67">
            <a:extLst>
              <a:ext uri="{FF2B5EF4-FFF2-40B4-BE49-F238E27FC236}">
                <a16:creationId xmlns:a16="http://schemas.microsoft.com/office/drawing/2014/main" id="{5F414C39-AB94-475B-82AE-55CB13F88F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039" y="2014727"/>
            <a:ext cx="4171369" cy="3439239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GB" sz="2800" dirty="0">
                <a:latin typeface="+mn-lt"/>
              </a:rPr>
              <a:t>A packet contains 1.5 kilograms of guinea pig food. Remi feeds her guinea pig 30 grams of food each day. How many days does the packet of food last?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2D1579F-15AA-47E4-AAA2-0C4F016112AD}"/>
              </a:ext>
            </a:extLst>
          </p:cNvPr>
          <p:cNvSpPr txBox="1"/>
          <p:nvPr/>
        </p:nvSpPr>
        <p:spPr>
          <a:xfrm>
            <a:off x="1829544" y="1323246"/>
            <a:ext cx="89919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rgbClr val="002060"/>
                </a:solidFill>
              </a:rPr>
              <a:t>Problem Solving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3EE912D8-5C02-4AF6-87E8-D90F14D79300}"/>
              </a:ext>
            </a:extLst>
          </p:cNvPr>
          <p:cNvGraphicFramePr>
            <a:graphicFrameLocks noGrp="1"/>
          </p:cNvGraphicFramePr>
          <p:nvPr/>
        </p:nvGraphicFramePr>
        <p:xfrm>
          <a:off x="792222" y="5766507"/>
          <a:ext cx="10607560" cy="8617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5945">
                  <a:extLst>
                    <a:ext uri="{9D8B030D-6E8A-4147-A177-3AD203B41FA5}">
                      <a16:colId xmlns:a16="http://schemas.microsoft.com/office/drawing/2014/main" val="432637229"/>
                    </a:ext>
                  </a:extLst>
                </a:gridCol>
                <a:gridCol w="1325945">
                  <a:extLst>
                    <a:ext uri="{9D8B030D-6E8A-4147-A177-3AD203B41FA5}">
                      <a16:colId xmlns:a16="http://schemas.microsoft.com/office/drawing/2014/main" val="2650303973"/>
                    </a:ext>
                  </a:extLst>
                </a:gridCol>
                <a:gridCol w="1325945">
                  <a:extLst>
                    <a:ext uri="{9D8B030D-6E8A-4147-A177-3AD203B41FA5}">
                      <a16:colId xmlns:a16="http://schemas.microsoft.com/office/drawing/2014/main" val="4272384403"/>
                    </a:ext>
                  </a:extLst>
                </a:gridCol>
                <a:gridCol w="1325945">
                  <a:extLst>
                    <a:ext uri="{9D8B030D-6E8A-4147-A177-3AD203B41FA5}">
                      <a16:colId xmlns:a16="http://schemas.microsoft.com/office/drawing/2014/main" val="602195384"/>
                    </a:ext>
                  </a:extLst>
                </a:gridCol>
                <a:gridCol w="354674">
                  <a:extLst>
                    <a:ext uri="{9D8B030D-6E8A-4147-A177-3AD203B41FA5}">
                      <a16:colId xmlns:a16="http://schemas.microsoft.com/office/drawing/2014/main" val="587097982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2017365919"/>
                    </a:ext>
                  </a:extLst>
                </a:gridCol>
                <a:gridCol w="1579419">
                  <a:extLst>
                    <a:ext uri="{9D8B030D-6E8A-4147-A177-3AD203B41FA5}">
                      <a16:colId xmlns:a16="http://schemas.microsoft.com/office/drawing/2014/main" val="1563827668"/>
                    </a:ext>
                  </a:extLst>
                </a:gridCol>
                <a:gridCol w="1906647">
                  <a:extLst>
                    <a:ext uri="{9D8B030D-6E8A-4147-A177-3AD203B41FA5}">
                      <a16:colId xmlns:a16="http://schemas.microsoft.com/office/drawing/2014/main" val="2111158890"/>
                    </a:ext>
                  </a:extLst>
                </a:gridCol>
              </a:tblGrid>
              <a:tr h="430868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Thousands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Hundreds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Tens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Ones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Tenths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Hundredths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Thousandths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3930128"/>
                  </a:ext>
                </a:extLst>
              </a:tr>
              <a:tr h="430868"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465411"/>
                  </a:ext>
                </a:extLst>
              </a:tr>
            </a:tbl>
          </a:graphicData>
        </a:graphic>
      </p:graphicFrame>
      <p:sp>
        <p:nvSpPr>
          <p:cNvPr id="15" name="AutoShape 67">
            <a:extLst>
              <a:ext uri="{FF2B5EF4-FFF2-40B4-BE49-F238E27FC236}">
                <a16:creationId xmlns:a16="http://schemas.microsoft.com/office/drawing/2014/main" id="{07F30B6D-E516-4CF4-A20C-1C9059B31B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0413" y="2171058"/>
            <a:ext cx="6809480" cy="1627680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GB" sz="2800" dirty="0">
                <a:latin typeface="+mn-lt"/>
              </a:rPr>
              <a:t>We know that </a:t>
            </a:r>
            <a:r>
              <a:rPr lang="en-GB" sz="2800" b="1" dirty="0">
                <a:latin typeface="+mn-lt"/>
              </a:rPr>
              <a:t>1 kg = 1,000g</a:t>
            </a:r>
            <a:r>
              <a:rPr lang="en-GB" sz="2800" dirty="0">
                <a:latin typeface="+mn-lt"/>
              </a:rPr>
              <a:t>. </a:t>
            </a:r>
          </a:p>
          <a:p>
            <a:pPr>
              <a:buNone/>
            </a:pPr>
            <a:r>
              <a:rPr lang="en-GB" sz="2800" dirty="0">
                <a:latin typeface="+mn-lt"/>
              </a:rPr>
              <a:t>To </a:t>
            </a:r>
            <a:r>
              <a:rPr lang="en-GB" sz="2800" b="1" dirty="0">
                <a:latin typeface="+mn-lt"/>
              </a:rPr>
              <a:t>convert</a:t>
            </a:r>
            <a:r>
              <a:rPr lang="en-GB" sz="2800" dirty="0">
                <a:latin typeface="+mn-lt"/>
              </a:rPr>
              <a:t> 1.5 kilograms into grams, we must </a:t>
            </a:r>
            <a:r>
              <a:rPr lang="en-GB" sz="2800" b="1" dirty="0">
                <a:solidFill>
                  <a:srgbClr val="FF0000"/>
                </a:solidFill>
                <a:latin typeface="+mn-lt"/>
              </a:rPr>
              <a:t>multiply</a:t>
            </a:r>
            <a:r>
              <a:rPr lang="en-GB" sz="2800" dirty="0">
                <a:latin typeface="+mn-lt"/>
              </a:rPr>
              <a:t> by </a:t>
            </a:r>
            <a:r>
              <a:rPr lang="en-GB" sz="2800" b="1" dirty="0">
                <a:latin typeface="+mn-lt"/>
              </a:rPr>
              <a:t>1,000</a:t>
            </a:r>
            <a:r>
              <a:rPr lang="en-GB" sz="2800" dirty="0">
                <a:latin typeface="+mn-lt"/>
              </a:rPr>
              <a:t>: </a:t>
            </a:r>
            <a:r>
              <a:rPr lang="en-GB" sz="2800" b="1" dirty="0">
                <a:solidFill>
                  <a:srgbClr val="FF0000"/>
                </a:solidFill>
                <a:latin typeface="+mn-lt"/>
              </a:rPr>
              <a:t>1.5 x 1,000 = 1,500g</a:t>
            </a:r>
          </a:p>
        </p:txBody>
      </p:sp>
      <p:sp>
        <p:nvSpPr>
          <p:cNvPr id="12" name="AutoShape 67">
            <a:extLst>
              <a:ext uri="{FF2B5EF4-FFF2-40B4-BE49-F238E27FC236}">
                <a16:creationId xmlns:a16="http://schemas.microsoft.com/office/drawing/2014/main" id="{BA1F7E3A-42F8-42A7-A7FC-183B2FE77D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0413" y="3943796"/>
            <a:ext cx="6809480" cy="1627680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GB" sz="2800" dirty="0">
                <a:latin typeface="+mn-lt"/>
              </a:rPr>
              <a:t>We can now </a:t>
            </a:r>
            <a:r>
              <a:rPr lang="en-GB" sz="2800" b="1" dirty="0">
                <a:solidFill>
                  <a:srgbClr val="FF0000"/>
                </a:solidFill>
                <a:latin typeface="+mn-lt"/>
              </a:rPr>
              <a:t>divide</a:t>
            </a:r>
            <a:r>
              <a:rPr lang="en-GB" sz="2800" dirty="0">
                <a:latin typeface="+mn-lt"/>
              </a:rPr>
              <a:t> 1,500 by 30 to find out how long the packet of food will last.</a:t>
            </a:r>
          </a:p>
          <a:p>
            <a:pPr algn="ctr">
              <a:buNone/>
            </a:pPr>
            <a:r>
              <a:rPr lang="en-GB" sz="2800" b="1" dirty="0">
                <a:solidFill>
                  <a:srgbClr val="FF0000"/>
                </a:solidFill>
                <a:latin typeface="+mn-lt"/>
              </a:rPr>
              <a:t>1,500 ÷ 30 = 50 days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68770AE-038D-5A41-AFF2-F060C8B8B6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3067" y="321198"/>
            <a:ext cx="1388069" cy="92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523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50" descr="Image result for pencil clipart7">
            <a:extLst>
              <a:ext uri="{FF2B5EF4-FFF2-40B4-BE49-F238E27FC236}">
                <a16:creationId xmlns:a16="http://schemas.microsoft.com/office/drawing/2014/main" id="{DA1EA24A-B6F2-45CF-9A80-E3D93BECF3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3452" y="4505989"/>
            <a:ext cx="2102939" cy="2044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">
            <a:extLst>
              <a:ext uri="{FF2B5EF4-FFF2-40B4-BE49-F238E27FC236}">
                <a16:creationId xmlns:a16="http://schemas.microsoft.com/office/drawing/2014/main" id="{FF20C842-3CC9-4876-8247-73CEB9E416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49" y="119383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5506BE36-8715-4CB7-8C21-62EB904CB5FC}"/>
              </a:ext>
            </a:extLst>
          </p:cNvPr>
          <p:cNvSpPr txBox="1"/>
          <p:nvPr/>
        </p:nvSpPr>
        <p:spPr>
          <a:xfrm>
            <a:off x="4515107" y="1486380"/>
            <a:ext cx="4311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002060"/>
                </a:solidFill>
              </a:rPr>
              <a:t>Your turn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D18FBE2-D8EF-40EA-9247-DE7841C53ADE}"/>
              </a:ext>
            </a:extLst>
          </p:cNvPr>
          <p:cNvSpPr txBox="1">
            <a:spLocks/>
          </p:cNvSpPr>
          <p:nvPr/>
        </p:nvSpPr>
        <p:spPr>
          <a:xfrm>
            <a:off x="1671145" y="195693"/>
            <a:ext cx="8649559" cy="1007251"/>
          </a:xfrm>
          <a:prstGeom prst="rect">
            <a:avLst/>
          </a:prstGeom>
          <a:solidFill>
            <a:srgbClr val="FDFEDA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sz="3200" b="1" dirty="0">
              <a:solidFill>
                <a:srgbClr val="002060"/>
              </a:solidFill>
            </a:endParaRPr>
          </a:p>
          <a:p>
            <a:pPr algn="ctr"/>
            <a:endParaRPr lang="en-GB" sz="3200" dirty="0">
              <a:solidFill>
                <a:srgbClr val="002060"/>
              </a:solidFill>
            </a:endParaRPr>
          </a:p>
          <a:p>
            <a:pPr algn="ctr"/>
            <a:endParaRPr lang="en-GB" sz="3200" dirty="0">
              <a:solidFill>
                <a:srgbClr val="002060"/>
              </a:solidFill>
            </a:endParaRPr>
          </a:p>
          <a:p>
            <a:pPr algn="ctr"/>
            <a:endParaRPr lang="en-GB" sz="3200" dirty="0">
              <a:solidFill>
                <a:srgbClr val="002060"/>
              </a:solidFill>
            </a:endParaRPr>
          </a:p>
          <a:p>
            <a:pPr algn="ctr"/>
            <a:r>
              <a:rPr lang="en-GB" sz="3200" dirty="0">
                <a:solidFill>
                  <a:srgbClr val="002060"/>
                </a:solidFill>
              </a:rPr>
              <a:t>Can convert between units of measure.</a:t>
            </a:r>
          </a:p>
          <a:p>
            <a:pPr algn="ctr"/>
            <a:endParaRPr lang="en-GB" sz="3200" dirty="0">
              <a:solidFill>
                <a:srgbClr val="002060"/>
              </a:solidFill>
            </a:endParaRPr>
          </a:p>
          <a:p>
            <a:pPr algn="ctr"/>
            <a:endParaRPr lang="en-GB" sz="3200" dirty="0">
              <a:solidFill>
                <a:srgbClr val="002060"/>
              </a:solidFill>
            </a:endParaRPr>
          </a:p>
          <a:p>
            <a:pPr algn="ctr"/>
            <a:endParaRPr lang="en-GB" sz="3200" b="1" dirty="0">
              <a:solidFill>
                <a:srgbClr val="002060"/>
              </a:solidFill>
            </a:endParaRPr>
          </a:p>
          <a:p>
            <a:pPr algn="ctr"/>
            <a:endParaRPr lang="en-GB" sz="3200" b="1" dirty="0">
              <a:solidFill>
                <a:srgbClr val="002060"/>
              </a:solidFill>
            </a:endParaRPr>
          </a:p>
        </p:txBody>
      </p:sp>
      <p:sp>
        <p:nvSpPr>
          <p:cNvPr id="8" name="AutoShape 67">
            <a:extLst>
              <a:ext uri="{FF2B5EF4-FFF2-40B4-BE49-F238E27FC236}">
                <a16:creationId xmlns:a16="http://schemas.microsoft.com/office/drawing/2014/main" id="{7173E8C9-624D-47EE-A6A2-46B8898257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2014" y="2228308"/>
            <a:ext cx="6311377" cy="1954578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GB" dirty="0">
                <a:latin typeface="+mn-lt"/>
              </a:rPr>
              <a:t>Here are two containers. </a:t>
            </a:r>
          </a:p>
          <a:p>
            <a:pPr>
              <a:buNone/>
            </a:pPr>
            <a:r>
              <a:rPr lang="en-GB" dirty="0">
                <a:latin typeface="+mn-lt"/>
              </a:rPr>
              <a:t>Which container holds the most? </a:t>
            </a:r>
          </a:p>
          <a:p>
            <a:pPr>
              <a:buNone/>
            </a:pPr>
            <a:r>
              <a:rPr lang="en-GB" dirty="0">
                <a:latin typeface="+mn-lt"/>
              </a:rPr>
              <a:t>How much more does it hold?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89CB150-949B-40A4-B75C-CD09470D989F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2014" y="4394639"/>
            <a:ext cx="4261877" cy="2156318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AutoShape 67">
            <a:extLst>
              <a:ext uri="{FF2B5EF4-FFF2-40B4-BE49-F238E27FC236}">
                <a16:creationId xmlns:a16="http://schemas.microsoft.com/office/drawing/2014/main" id="{E4E97915-3276-49FD-BA6D-F5FA7FCF1F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78529" y="4522698"/>
            <a:ext cx="3429266" cy="1940957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GB" sz="3600" dirty="0">
                <a:latin typeface="+mn-lt"/>
              </a:rPr>
              <a:t>Start by converting litres to millilitres!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DA7B0AC-EE85-A54B-9E1A-236EAFA526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63067" y="321198"/>
            <a:ext cx="1388069" cy="92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275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50" descr="Image result for pencil clipart7">
            <a:extLst>
              <a:ext uri="{FF2B5EF4-FFF2-40B4-BE49-F238E27FC236}">
                <a16:creationId xmlns:a16="http://schemas.microsoft.com/office/drawing/2014/main" id="{DA1EA24A-B6F2-45CF-9A80-E3D93BECF3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3452" y="4505989"/>
            <a:ext cx="2102939" cy="2044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">
            <a:extLst>
              <a:ext uri="{FF2B5EF4-FFF2-40B4-BE49-F238E27FC236}">
                <a16:creationId xmlns:a16="http://schemas.microsoft.com/office/drawing/2014/main" id="{FF20C842-3CC9-4876-8247-73CEB9E416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49" y="119383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5506BE36-8715-4CB7-8C21-62EB904CB5FC}"/>
              </a:ext>
            </a:extLst>
          </p:cNvPr>
          <p:cNvSpPr txBox="1"/>
          <p:nvPr/>
        </p:nvSpPr>
        <p:spPr>
          <a:xfrm>
            <a:off x="4515107" y="1486380"/>
            <a:ext cx="4311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002060"/>
                </a:solidFill>
              </a:rPr>
              <a:t>Your turn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D18FBE2-D8EF-40EA-9247-DE7841C53ADE}"/>
              </a:ext>
            </a:extLst>
          </p:cNvPr>
          <p:cNvSpPr txBox="1">
            <a:spLocks/>
          </p:cNvSpPr>
          <p:nvPr/>
        </p:nvSpPr>
        <p:spPr>
          <a:xfrm>
            <a:off x="1671145" y="195693"/>
            <a:ext cx="8649559" cy="1007251"/>
          </a:xfrm>
          <a:prstGeom prst="rect">
            <a:avLst/>
          </a:prstGeom>
          <a:solidFill>
            <a:srgbClr val="FDFEDA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sz="3200" b="1" dirty="0">
              <a:solidFill>
                <a:srgbClr val="002060"/>
              </a:solidFill>
            </a:endParaRPr>
          </a:p>
          <a:p>
            <a:pPr algn="ctr"/>
            <a:endParaRPr lang="en-GB" sz="3200" dirty="0">
              <a:solidFill>
                <a:srgbClr val="002060"/>
              </a:solidFill>
            </a:endParaRPr>
          </a:p>
          <a:p>
            <a:pPr algn="ctr"/>
            <a:endParaRPr lang="en-GB" sz="3200" dirty="0">
              <a:solidFill>
                <a:srgbClr val="002060"/>
              </a:solidFill>
            </a:endParaRPr>
          </a:p>
          <a:p>
            <a:pPr algn="ctr"/>
            <a:endParaRPr lang="en-GB" sz="3200" dirty="0">
              <a:solidFill>
                <a:srgbClr val="002060"/>
              </a:solidFill>
            </a:endParaRPr>
          </a:p>
          <a:p>
            <a:pPr algn="ctr"/>
            <a:r>
              <a:rPr lang="en-GB" sz="3200" dirty="0">
                <a:solidFill>
                  <a:srgbClr val="002060"/>
                </a:solidFill>
              </a:rPr>
              <a:t>Can convert between units of measure.</a:t>
            </a:r>
          </a:p>
          <a:p>
            <a:pPr algn="ctr"/>
            <a:endParaRPr lang="en-GB" sz="3200" dirty="0">
              <a:solidFill>
                <a:srgbClr val="002060"/>
              </a:solidFill>
            </a:endParaRPr>
          </a:p>
          <a:p>
            <a:pPr algn="ctr"/>
            <a:endParaRPr lang="en-GB" sz="3200" dirty="0">
              <a:solidFill>
                <a:srgbClr val="002060"/>
              </a:solidFill>
            </a:endParaRPr>
          </a:p>
          <a:p>
            <a:pPr algn="ctr"/>
            <a:endParaRPr lang="en-GB" sz="3200" b="1" dirty="0">
              <a:solidFill>
                <a:srgbClr val="002060"/>
              </a:solidFill>
            </a:endParaRPr>
          </a:p>
          <a:p>
            <a:pPr algn="ctr"/>
            <a:endParaRPr lang="en-GB" sz="3200" b="1" dirty="0">
              <a:solidFill>
                <a:srgbClr val="002060"/>
              </a:solidFill>
            </a:endParaRPr>
          </a:p>
        </p:txBody>
      </p:sp>
      <p:sp>
        <p:nvSpPr>
          <p:cNvPr id="8" name="AutoShape 67">
            <a:extLst>
              <a:ext uri="{FF2B5EF4-FFF2-40B4-BE49-F238E27FC236}">
                <a16:creationId xmlns:a16="http://schemas.microsoft.com/office/drawing/2014/main" id="{7173E8C9-624D-47EE-A6A2-46B8898257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0725" y="2370044"/>
            <a:ext cx="10190689" cy="1328023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GB" sz="3600" dirty="0">
                <a:latin typeface="+mn-lt"/>
              </a:rPr>
              <a:t>How many cups holding 125ml can be filled from a 4.5l jug?</a:t>
            </a:r>
          </a:p>
        </p:txBody>
      </p:sp>
      <p:sp>
        <p:nvSpPr>
          <p:cNvPr id="12" name="AutoShape 67">
            <a:extLst>
              <a:ext uri="{FF2B5EF4-FFF2-40B4-BE49-F238E27FC236}">
                <a16:creationId xmlns:a16="http://schemas.microsoft.com/office/drawing/2014/main" id="{E4E97915-3276-49FD-BA6D-F5FA7FCF1F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2202" y="4050107"/>
            <a:ext cx="3429266" cy="1940957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GB" sz="3600" dirty="0">
                <a:latin typeface="+mn-lt"/>
              </a:rPr>
              <a:t>Start by converting litres to millilitres!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F3606F-8D52-4A25-922F-B3B6852AFE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38" y="3958905"/>
            <a:ext cx="2677112" cy="267711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AF3306B-04E4-C043-A037-3F6841325D3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63067" y="321198"/>
            <a:ext cx="1388069" cy="92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484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EAFF5614-61E9-4E3C-BCBB-0A2C30245E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36717" y="196754"/>
            <a:ext cx="6264275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GB" altLang="en-US" dirty="0">
                <a:latin typeface="Calibri" panose="020F0502020204030204" pitchFamily="34" charset="0"/>
              </a:rPr>
              <a:t> </a:t>
            </a:r>
            <a:r>
              <a:rPr lang="en-GB" altLang="en-US" dirty="0">
                <a:solidFill>
                  <a:srgbClr val="002060"/>
                </a:solidFill>
                <a:latin typeface="+mn-lt"/>
              </a:rPr>
              <a:t>Reasoning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6132A173-126A-489C-AB67-DD706CD666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123311" y="1530350"/>
            <a:ext cx="7943459" cy="4756149"/>
          </a:xfrm>
          <a:solidFill>
            <a:srgbClr val="FFFED8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GB" sz="4800" dirty="0"/>
          </a:p>
          <a:p>
            <a:pPr marL="0" indent="0" algn="ctr">
              <a:buNone/>
            </a:pPr>
            <a:r>
              <a:rPr lang="en-GB" sz="4800" dirty="0"/>
              <a:t>How many 30g bars of chocolate will weigh 1.5kg? </a:t>
            </a:r>
            <a:endParaRPr lang="en-GB" sz="7200" dirty="0"/>
          </a:p>
          <a:p>
            <a:pPr marL="0" indent="0" algn="ctr">
              <a:buNone/>
            </a:pPr>
            <a:r>
              <a:rPr lang="en-GB" sz="4800" dirty="0"/>
              <a:t> </a:t>
            </a:r>
          </a:p>
        </p:txBody>
      </p:sp>
      <p:pic>
        <p:nvPicPr>
          <p:cNvPr id="10244" name="Picture 1">
            <a:extLst>
              <a:ext uri="{FF2B5EF4-FFF2-40B4-BE49-F238E27FC236}">
                <a16:creationId xmlns:a16="http://schemas.microsoft.com/office/drawing/2014/main" id="{80E9FA88-97FE-497C-9C56-EA6CD931A2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84" y="188912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8" descr="Image result for Discuss Clip Art">
            <a:extLst>
              <a:ext uri="{FF2B5EF4-FFF2-40B4-BE49-F238E27FC236}">
                <a16:creationId xmlns:a16="http://schemas.microsoft.com/office/drawing/2014/main" id="{CCFF6A6F-935A-408B-9178-F3D3611EF7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2" b="12714"/>
          <a:stretch>
            <a:fillRect/>
          </a:stretch>
        </p:blipFill>
        <p:spPr bwMode="auto">
          <a:xfrm>
            <a:off x="5245703" y="4523144"/>
            <a:ext cx="1698674" cy="160901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">
            <a:extLst>
              <a:ext uri="{FF2B5EF4-FFF2-40B4-BE49-F238E27FC236}">
                <a16:creationId xmlns:a16="http://schemas.microsoft.com/office/drawing/2014/main" id="{F9F0F3E3-7662-4679-B1DE-41DFCF7E9D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84" y="196754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3425B73-CC59-7445-A19D-3627EE6189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63067" y="321198"/>
            <a:ext cx="1388069" cy="92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7406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EAFF5614-61E9-4E3C-BCBB-0A2C30245E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36717" y="196754"/>
            <a:ext cx="6264275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GB" altLang="en-US" dirty="0">
                <a:latin typeface="Calibri" panose="020F0502020204030204" pitchFamily="34" charset="0"/>
              </a:rPr>
              <a:t> </a:t>
            </a:r>
            <a:r>
              <a:rPr lang="en-GB" altLang="en-US" dirty="0">
                <a:solidFill>
                  <a:srgbClr val="002060"/>
                </a:solidFill>
                <a:latin typeface="+mn-lt"/>
              </a:rPr>
              <a:t>Reasoning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6132A173-126A-489C-AB67-DD706CD666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123311" y="1530350"/>
            <a:ext cx="7943459" cy="4756149"/>
          </a:xfrm>
          <a:solidFill>
            <a:srgbClr val="FFFED8"/>
          </a:solidFill>
          <a:ln>
            <a:solidFill>
              <a:schemeClr val="accent1"/>
            </a:solidFill>
          </a:ln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endParaRPr lang="en-GB" sz="4800" dirty="0"/>
          </a:p>
          <a:p>
            <a:pPr marL="0" indent="0" algn="ctr">
              <a:buNone/>
            </a:pPr>
            <a:r>
              <a:rPr lang="en-GB" sz="4400" dirty="0"/>
              <a:t>Which is longer: </a:t>
            </a:r>
          </a:p>
          <a:p>
            <a:pPr marL="0" indent="0" algn="ctr">
              <a:buNone/>
            </a:pPr>
            <a:r>
              <a:rPr lang="en-GB" sz="4400" dirty="0"/>
              <a:t>200cm or 20,000mm. </a:t>
            </a:r>
          </a:p>
          <a:p>
            <a:pPr marL="0" indent="0" algn="ctr">
              <a:buNone/>
            </a:pPr>
            <a:r>
              <a:rPr lang="en-GB" sz="4400" dirty="0"/>
              <a:t>How do you know?</a:t>
            </a:r>
          </a:p>
          <a:p>
            <a:pPr marL="0" indent="0" algn="ctr">
              <a:buNone/>
            </a:pPr>
            <a:endParaRPr lang="en-GB" sz="11500" dirty="0"/>
          </a:p>
          <a:p>
            <a:pPr marL="0" indent="0" algn="ctr">
              <a:buNone/>
            </a:pPr>
            <a:r>
              <a:rPr lang="en-GB" sz="6600" dirty="0"/>
              <a:t> </a:t>
            </a:r>
            <a:endParaRPr lang="en-GB" sz="4800" dirty="0"/>
          </a:p>
        </p:txBody>
      </p:sp>
      <p:pic>
        <p:nvPicPr>
          <p:cNvPr id="10244" name="Picture 1">
            <a:extLst>
              <a:ext uri="{FF2B5EF4-FFF2-40B4-BE49-F238E27FC236}">
                <a16:creationId xmlns:a16="http://schemas.microsoft.com/office/drawing/2014/main" id="{80E9FA88-97FE-497C-9C56-EA6CD931A2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84" y="188912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8" descr="Image result for Discuss Clip Art">
            <a:extLst>
              <a:ext uri="{FF2B5EF4-FFF2-40B4-BE49-F238E27FC236}">
                <a16:creationId xmlns:a16="http://schemas.microsoft.com/office/drawing/2014/main" id="{CCFF6A6F-935A-408B-9178-F3D3611EF7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2" b="12714"/>
          <a:stretch>
            <a:fillRect/>
          </a:stretch>
        </p:blipFill>
        <p:spPr bwMode="auto">
          <a:xfrm>
            <a:off x="5245703" y="4523144"/>
            <a:ext cx="1698674" cy="160901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">
            <a:extLst>
              <a:ext uri="{FF2B5EF4-FFF2-40B4-BE49-F238E27FC236}">
                <a16:creationId xmlns:a16="http://schemas.microsoft.com/office/drawing/2014/main" id="{F9F0F3E3-7662-4679-B1DE-41DFCF7E9D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84" y="196754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6CA26CF-6B3E-7C47-B2EC-3296B9538E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63067" y="321198"/>
            <a:ext cx="1388069" cy="92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174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AD6B895-163A-45A7-B897-BF7E2CE1B1C6}"/>
              </a:ext>
            </a:extLst>
          </p:cNvPr>
          <p:cNvSpPr txBox="1">
            <a:spLocks/>
          </p:cNvSpPr>
          <p:nvPr/>
        </p:nvSpPr>
        <p:spPr>
          <a:xfrm>
            <a:off x="1671145" y="195693"/>
            <a:ext cx="8649559" cy="1007251"/>
          </a:xfrm>
          <a:prstGeom prst="rect">
            <a:avLst/>
          </a:prstGeom>
          <a:solidFill>
            <a:srgbClr val="FDFEDA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sz="3200" b="1" dirty="0">
              <a:solidFill>
                <a:srgbClr val="002060"/>
              </a:solidFill>
            </a:endParaRPr>
          </a:p>
          <a:p>
            <a:pPr algn="ctr"/>
            <a:endParaRPr lang="en-GB" sz="3200" dirty="0">
              <a:solidFill>
                <a:srgbClr val="002060"/>
              </a:solidFill>
            </a:endParaRPr>
          </a:p>
          <a:p>
            <a:pPr algn="ctr"/>
            <a:endParaRPr lang="en-GB" sz="3200" dirty="0">
              <a:solidFill>
                <a:srgbClr val="002060"/>
              </a:solidFill>
            </a:endParaRPr>
          </a:p>
          <a:p>
            <a:pPr algn="ctr"/>
            <a:endParaRPr lang="en-GB" sz="3200" dirty="0">
              <a:solidFill>
                <a:srgbClr val="002060"/>
              </a:solidFill>
            </a:endParaRPr>
          </a:p>
          <a:p>
            <a:pPr algn="ctr"/>
            <a:r>
              <a:rPr lang="en-GB" sz="3200" dirty="0">
                <a:solidFill>
                  <a:srgbClr val="002060"/>
                </a:solidFill>
              </a:rPr>
              <a:t>Can convert between units of measure.</a:t>
            </a:r>
          </a:p>
          <a:p>
            <a:pPr algn="ctr"/>
            <a:endParaRPr lang="en-GB" sz="3200" dirty="0">
              <a:solidFill>
                <a:srgbClr val="002060"/>
              </a:solidFill>
            </a:endParaRPr>
          </a:p>
          <a:p>
            <a:pPr algn="ctr"/>
            <a:endParaRPr lang="en-GB" sz="3200" dirty="0">
              <a:solidFill>
                <a:srgbClr val="002060"/>
              </a:solidFill>
            </a:endParaRPr>
          </a:p>
          <a:p>
            <a:pPr algn="ctr"/>
            <a:endParaRPr lang="en-GB" sz="3200" b="1" dirty="0">
              <a:solidFill>
                <a:srgbClr val="002060"/>
              </a:solidFill>
            </a:endParaRPr>
          </a:p>
          <a:p>
            <a:pPr algn="ctr"/>
            <a:endParaRPr lang="en-GB" sz="3200" b="1" dirty="0">
              <a:solidFill>
                <a:srgbClr val="00206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3ED955-FAF2-4973-A4A8-3F2C14C8F28A}"/>
              </a:ext>
            </a:extLst>
          </p:cNvPr>
          <p:cNvSpPr txBox="1"/>
          <p:nvPr/>
        </p:nvSpPr>
        <p:spPr>
          <a:xfrm>
            <a:off x="2402200" y="1341789"/>
            <a:ext cx="71874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4000" dirty="0">
              <a:solidFill>
                <a:srgbClr val="00206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DB13B10-BAB5-406A-B81F-044C184A5835}"/>
              </a:ext>
            </a:extLst>
          </p:cNvPr>
          <p:cNvSpPr txBox="1"/>
          <p:nvPr/>
        </p:nvSpPr>
        <p:spPr>
          <a:xfrm>
            <a:off x="3452914" y="1341789"/>
            <a:ext cx="6505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002060"/>
                </a:solidFill>
              </a:rPr>
              <a:t>Units of metric measure</a:t>
            </a:r>
          </a:p>
        </p:txBody>
      </p:sp>
      <p:sp>
        <p:nvSpPr>
          <p:cNvPr id="14" name="AutoShape 67">
            <a:extLst>
              <a:ext uri="{FF2B5EF4-FFF2-40B4-BE49-F238E27FC236}">
                <a16:creationId xmlns:a16="http://schemas.microsoft.com/office/drawing/2014/main" id="{5F414C39-AB94-475B-82AE-55CB13F88F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474" y="2125724"/>
            <a:ext cx="11251052" cy="1166419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en-GB" sz="28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GB" sz="2800" b="1" dirty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convert</a:t>
            </a:r>
            <a:r>
              <a:rPr lang="en-GB" sz="28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between </a:t>
            </a:r>
            <a:r>
              <a:rPr lang="en-GB" sz="2800" b="1" dirty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units of metric measure </a:t>
            </a:r>
            <a:r>
              <a:rPr lang="en-GB" sz="28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we must be confident with the </a:t>
            </a:r>
            <a:r>
              <a:rPr lang="en-GB" sz="2800" b="1" dirty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relationship</a:t>
            </a:r>
            <a:r>
              <a:rPr lang="en-GB" sz="28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between </a:t>
            </a:r>
            <a:r>
              <a:rPr lang="en-GB" sz="2800" b="1" dirty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units of metric measure</a:t>
            </a:r>
            <a:r>
              <a:rPr lang="en-GB" sz="28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GB" sz="1600" dirty="0">
              <a:latin typeface="+mn-lt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07988FE-7340-45EA-AF7D-BE9960AD27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2740874"/>
              </p:ext>
            </p:extLst>
          </p:nvPr>
        </p:nvGraphicFramePr>
        <p:xfrm>
          <a:off x="484327" y="3655145"/>
          <a:ext cx="11344462" cy="266252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346102">
                  <a:extLst>
                    <a:ext uri="{9D8B030D-6E8A-4147-A177-3AD203B41FA5}">
                      <a16:colId xmlns:a16="http://schemas.microsoft.com/office/drawing/2014/main" val="1487088148"/>
                    </a:ext>
                  </a:extLst>
                </a:gridCol>
                <a:gridCol w="3499180">
                  <a:extLst>
                    <a:ext uri="{9D8B030D-6E8A-4147-A177-3AD203B41FA5}">
                      <a16:colId xmlns:a16="http://schemas.microsoft.com/office/drawing/2014/main" val="3290362736"/>
                    </a:ext>
                  </a:extLst>
                </a:gridCol>
                <a:gridCol w="3499180">
                  <a:extLst>
                    <a:ext uri="{9D8B030D-6E8A-4147-A177-3AD203B41FA5}">
                      <a16:colId xmlns:a16="http://schemas.microsoft.com/office/drawing/2014/main" val="613922556"/>
                    </a:ext>
                  </a:extLst>
                </a:gridCol>
              </a:tblGrid>
              <a:tr h="3668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0" b="1" dirty="0">
                          <a:solidFill>
                            <a:schemeClr val="tx1"/>
                          </a:solidFill>
                          <a:effectLst/>
                        </a:rPr>
                        <a:t>Length</a:t>
                      </a:r>
                      <a:endParaRPr lang="en-GB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0" b="1" dirty="0">
                          <a:solidFill>
                            <a:schemeClr val="tx1"/>
                          </a:solidFill>
                          <a:effectLst/>
                        </a:rPr>
                        <a:t>Weight</a:t>
                      </a:r>
                      <a:endParaRPr lang="en-GB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0" b="1" dirty="0">
                          <a:solidFill>
                            <a:schemeClr val="tx1"/>
                          </a:solidFill>
                          <a:effectLst/>
                        </a:rPr>
                        <a:t>Capacity</a:t>
                      </a:r>
                      <a:endParaRPr lang="en-GB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2233017"/>
                  </a:ext>
                </a:extLst>
              </a:tr>
              <a:tr h="229569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</a:rPr>
                        <a:t>1cm (centimetre) = 10mm (millimetre)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</a:rPr>
                        <a:t>1m (metre) = 100cm (centimetre) or 1,000mm (millimetre)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</a:rPr>
                        <a:t>1km (kilometre) = 1,000m (metre)</a:t>
                      </a:r>
                      <a:endParaRPr lang="en-GB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</a:rPr>
                        <a:t>1g (gram) = 10mg (milligram)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</a:rPr>
                        <a:t>1kg (kilogram) = 1,000g (gram)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</a:rPr>
                        <a:t>1cl (centilitre) = 10ml (millilitre)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</a:rPr>
                        <a:t>1l (litre) = 1,000ml or 100cl</a:t>
                      </a:r>
                      <a:endParaRPr lang="en-GB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4288727"/>
                  </a:ext>
                </a:extLst>
              </a:tr>
            </a:tbl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E7FFCF31-7787-B246-840F-4901DFC3CE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3067" y="321198"/>
            <a:ext cx="1388069" cy="92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9195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>
            <a:extLst>
              <a:ext uri="{FF2B5EF4-FFF2-40B4-BE49-F238E27FC236}">
                <a16:creationId xmlns:a16="http://schemas.microsoft.com/office/drawing/2014/main" id="{21175F70-DDAB-4506-89C3-31265ED61F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2" y="206037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69BD984-279F-4809-96E6-ED66FADE9DE2}"/>
              </a:ext>
            </a:extLst>
          </p:cNvPr>
          <p:cNvSpPr/>
          <p:nvPr/>
        </p:nvSpPr>
        <p:spPr>
          <a:xfrm>
            <a:off x="1006292" y="2104004"/>
            <a:ext cx="10051571" cy="2925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GB" sz="280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Links: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GB" sz="280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M1 e, f, g h – Multiplying and dividing by 10, 100 and 1,000 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GB" sz="280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M8e – Can understand and find the volume of cubes and cuboids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GB" sz="280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M8g – Can understand and use the equivalences between metric and common imperial units</a:t>
            </a:r>
            <a:endParaRPr lang="en-GB" sz="1600" dirty="0">
              <a:solidFill>
                <a:srgbClr val="00206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AE29AE2-1161-48E0-8455-2F047581164E}"/>
              </a:ext>
            </a:extLst>
          </p:cNvPr>
          <p:cNvSpPr txBox="1">
            <a:spLocks/>
          </p:cNvSpPr>
          <p:nvPr/>
        </p:nvSpPr>
        <p:spPr>
          <a:xfrm>
            <a:off x="1671145" y="195693"/>
            <a:ext cx="8649559" cy="1007251"/>
          </a:xfrm>
          <a:prstGeom prst="rect">
            <a:avLst/>
          </a:prstGeom>
          <a:solidFill>
            <a:srgbClr val="FDFEDA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sz="3200" b="1" dirty="0">
              <a:solidFill>
                <a:srgbClr val="002060"/>
              </a:solidFill>
            </a:endParaRPr>
          </a:p>
          <a:p>
            <a:pPr algn="ctr"/>
            <a:endParaRPr lang="en-GB" sz="3200" dirty="0">
              <a:solidFill>
                <a:srgbClr val="002060"/>
              </a:solidFill>
            </a:endParaRPr>
          </a:p>
          <a:p>
            <a:pPr algn="ctr"/>
            <a:endParaRPr lang="en-GB" sz="3200" dirty="0">
              <a:solidFill>
                <a:srgbClr val="002060"/>
              </a:solidFill>
            </a:endParaRPr>
          </a:p>
          <a:p>
            <a:pPr algn="ctr"/>
            <a:endParaRPr lang="en-GB" sz="3200" dirty="0">
              <a:solidFill>
                <a:srgbClr val="002060"/>
              </a:solidFill>
            </a:endParaRPr>
          </a:p>
          <a:p>
            <a:pPr algn="ctr"/>
            <a:r>
              <a:rPr lang="en-GB" sz="3200" dirty="0">
                <a:solidFill>
                  <a:srgbClr val="002060"/>
                </a:solidFill>
              </a:rPr>
              <a:t>Can convert between units of measure.</a:t>
            </a:r>
          </a:p>
          <a:p>
            <a:pPr algn="ctr"/>
            <a:endParaRPr lang="en-GB" sz="3200" dirty="0">
              <a:solidFill>
                <a:srgbClr val="002060"/>
              </a:solidFill>
            </a:endParaRPr>
          </a:p>
          <a:p>
            <a:pPr algn="ctr"/>
            <a:endParaRPr lang="en-GB" sz="3200" dirty="0">
              <a:solidFill>
                <a:srgbClr val="002060"/>
              </a:solidFill>
            </a:endParaRPr>
          </a:p>
          <a:p>
            <a:pPr algn="ctr"/>
            <a:endParaRPr lang="en-GB" sz="3200" b="1" dirty="0">
              <a:solidFill>
                <a:srgbClr val="002060"/>
              </a:solidFill>
            </a:endParaRPr>
          </a:p>
          <a:p>
            <a:pPr algn="ctr"/>
            <a:endParaRPr lang="en-GB" sz="3200" b="1" dirty="0">
              <a:solidFill>
                <a:srgbClr val="00206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8815E5F-5607-DD40-AB4B-C5385C1374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3067" y="321198"/>
            <a:ext cx="1388069" cy="92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024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AD6B895-163A-45A7-B897-BF7E2CE1B1C6}"/>
              </a:ext>
            </a:extLst>
          </p:cNvPr>
          <p:cNvSpPr txBox="1">
            <a:spLocks/>
          </p:cNvSpPr>
          <p:nvPr/>
        </p:nvSpPr>
        <p:spPr>
          <a:xfrm>
            <a:off x="1671145" y="195693"/>
            <a:ext cx="8649559" cy="1007251"/>
          </a:xfrm>
          <a:prstGeom prst="rect">
            <a:avLst/>
          </a:prstGeom>
          <a:solidFill>
            <a:srgbClr val="FDFEDA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sz="3200" b="1" dirty="0">
              <a:solidFill>
                <a:srgbClr val="002060"/>
              </a:solidFill>
            </a:endParaRPr>
          </a:p>
          <a:p>
            <a:pPr algn="ctr"/>
            <a:endParaRPr lang="en-GB" sz="3200" dirty="0">
              <a:solidFill>
                <a:srgbClr val="002060"/>
              </a:solidFill>
            </a:endParaRPr>
          </a:p>
          <a:p>
            <a:pPr algn="ctr"/>
            <a:endParaRPr lang="en-GB" sz="3200" dirty="0">
              <a:solidFill>
                <a:srgbClr val="002060"/>
              </a:solidFill>
            </a:endParaRPr>
          </a:p>
          <a:p>
            <a:pPr algn="ctr"/>
            <a:endParaRPr lang="en-GB" sz="3200" dirty="0">
              <a:solidFill>
                <a:srgbClr val="002060"/>
              </a:solidFill>
            </a:endParaRPr>
          </a:p>
          <a:p>
            <a:pPr algn="ctr"/>
            <a:r>
              <a:rPr lang="en-GB" sz="3200" dirty="0">
                <a:solidFill>
                  <a:srgbClr val="002060"/>
                </a:solidFill>
              </a:rPr>
              <a:t>Can convert between units of measure.</a:t>
            </a:r>
          </a:p>
          <a:p>
            <a:pPr algn="ctr"/>
            <a:endParaRPr lang="en-GB" sz="3200" dirty="0">
              <a:solidFill>
                <a:srgbClr val="002060"/>
              </a:solidFill>
            </a:endParaRPr>
          </a:p>
          <a:p>
            <a:pPr algn="ctr"/>
            <a:endParaRPr lang="en-GB" sz="3200" dirty="0">
              <a:solidFill>
                <a:srgbClr val="002060"/>
              </a:solidFill>
            </a:endParaRPr>
          </a:p>
          <a:p>
            <a:pPr algn="ctr"/>
            <a:endParaRPr lang="en-GB" sz="3200" b="1" dirty="0">
              <a:solidFill>
                <a:srgbClr val="002060"/>
              </a:solidFill>
            </a:endParaRPr>
          </a:p>
          <a:p>
            <a:pPr algn="ctr"/>
            <a:endParaRPr lang="en-GB" sz="3200" b="1" dirty="0">
              <a:solidFill>
                <a:srgbClr val="00206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3ED955-FAF2-4973-A4A8-3F2C14C8F28A}"/>
              </a:ext>
            </a:extLst>
          </p:cNvPr>
          <p:cNvSpPr txBox="1"/>
          <p:nvPr/>
        </p:nvSpPr>
        <p:spPr>
          <a:xfrm>
            <a:off x="2402200" y="1341789"/>
            <a:ext cx="71874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4000" dirty="0">
              <a:solidFill>
                <a:srgbClr val="00206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DB13B10-BAB5-406A-B81F-044C184A5835}"/>
              </a:ext>
            </a:extLst>
          </p:cNvPr>
          <p:cNvSpPr txBox="1"/>
          <p:nvPr/>
        </p:nvSpPr>
        <p:spPr>
          <a:xfrm>
            <a:off x="1328782" y="1312812"/>
            <a:ext cx="99640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002060"/>
                </a:solidFill>
              </a:rPr>
              <a:t>Converting between units of metric measure</a:t>
            </a:r>
          </a:p>
        </p:txBody>
      </p:sp>
      <p:sp>
        <p:nvSpPr>
          <p:cNvPr id="14" name="AutoShape 67">
            <a:extLst>
              <a:ext uri="{FF2B5EF4-FFF2-40B4-BE49-F238E27FC236}">
                <a16:creationId xmlns:a16="http://schemas.microsoft.com/office/drawing/2014/main" id="{5F414C39-AB94-475B-82AE-55CB13F88F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222" y="2130566"/>
            <a:ext cx="10607555" cy="1318517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en-GB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We must also be confident with </a:t>
            </a:r>
            <a:r>
              <a:rPr lang="en-GB" b="1" dirty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multiplying</a:t>
            </a:r>
            <a:r>
              <a:rPr lang="en-GB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GB" b="1" dirty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dividing</a:t>
            </a:r>
            <a:r>
              <a:rPr lang="en-GB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by 10, 100 and 1,000: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C28EE2F-2DAB-4E63-AC7F-FECB6E2BDE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8420525"/>
              </p:ext>
            </p:extLst>
          </p:nvPr>
        </p:nvGraphicFramePr>
        <p:xfrm>
          <a:off x="609344" y="3900655"/>
          <a:ext cx="6805608" cy="24170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1402">
                  <a:extLst>
                    <a:ext uri="{9D8B030D-6E8A-4147-A177-3AD203B41FA5}">
                      <a16:colId xmlns:a16="http://schemas.microsoft.com/office/drawing/2014/main" val="432637229"/>
                    </a:ext>
                  </a:extLst>
                </a:gridCol>
                <a:gridCol w="1701402">
                  <a:extLst>
                    <a:ext uri="{9D8B030D-6E8A-4147-A177-3AD203B41FA5}">
                      <a16:colId xmlns:a16="http://schemas.microsoft.com/office/drawing/2014/main" val="2650303973"/>
                    </a:ext>
                  </a:extLst>
                </a:gridCol>
                <a:gridCol w="1701402">
                  <a:extLst>
                    <a:ext uri="{9D8B030D-6E8A-4147-A177-3AD203B41FA5}">
                      <a16:colId xmlns:a16="http://schemas.microsoft.com/office/drawing/2014/main" val="4272384403"/>
                    </a:ext>
                  </a:extLst>
                </a:gridCol>
                <a:gridCol w="1701402">
                  <a:extLst>
                    <a:ext uri="{9D8B030D-6E8A-4147-A177-3AD203B41FA5}">
                      <a16:colId xmlns:a16="http://schemas.microsoft.com/office/drawing/2014/main" val="602195384"/>
                    </a:ext>
                  </a:extLst>
                </a:gridCol>
              </a:tblGrid>
              <a:tr h="604254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Thousands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Hundreds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Tens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Ones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3930128"/>
                  </a:ext>
                </a:extLst>
              </a:tr>
              <a:tr h="604254">
                <a:tc>
                  <a:txBody>
                    <a:bodyPr/>
                    <a:lstStyle/>
                    <a:p>
                      <a:pPr algn="ctr"/>
                      <a:endParaRPr lang="en-GB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465411"/>
                  </a:ext>
                </a:extLst>
              </a:tr>
              <a:tr h="604254"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819648"/>
                  </a:ext>
                </a:extLst>
              </a:tr>
              <a:tr h="604254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4651738"/>
                  </a:ext>
                </a:extLst>
              </a:tr>
            </a:tbl>
          </a:graphicData>
        </a:graphic>
      </p:graphicFrame>
      <p:sp>
        <p:nvSpPr>
          <p:cNvPr id="13" name="AutoShape 67">
            <a:extLst>
              <a:ext uri="{FF2B5EF4-FFF2-40B4-BE49-F238E27FC236}">
                <a16:creationId xmlns:a16="http://schemas.microsoft.com/office/drawing/2014/main" id="{FCE535A2-CC53-45CC-A634-C585C1E843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64581" y="3859786"/>
            <a:ext cx="4330707" cy="2553891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>
              <a:spcBef>
                <a:spcPts val="0"/>
              </a:spcBef>
              <a:buNone/>
              <a:defRPr/>
            </a:pPr>
            <a:r>
              <a:rPr lang="en-GB" sz="2400" dirty="0">
                <a:latin typeface="+mn-lt"/>
              </a:rPr>
              <a:t>Remember:</a:t>
            </a:r>
          </a:p>
          <a:p>
            <a:pPr marL="342900" indent="-342900">
              <a:spcBef>
                <a:spcPts val="0"/>
              </a:spcBef>
              <a:defRPr/>
            </a:pPr>
            <a:r>
              <a:rPr lang="en-GB" sz="2400" dirty="0">
                <a:latin typeface="+mn-lt"/>
              </a:rPr>
              <a:t>When </a:t>
            </a:r>
            <a:r>
              <a:rPr lang="en-GB" sz="2400" b="1" dirty="0">
                <a:solidFill>
                  <a:srgbClr val="FF0000"/>
                </a:solidFill>
                <a:latin typeface="+mn-lt"/>
              </a:rPr>
              <a:t>multiplying</a:t>
            </a:r>
            <a:r>
              <a:rPr lang="en-GB" sz="2400" dirty="0">
                <a:latin typeface="+mn-lt"/>
              </a:rPr>
              <a:t> we move the digits to the </a:t>
            </a:r>
            <a:r>
              <a:rPr lang="en-GB" sz="2400" b="1" dirty="0">
                <a:solidFill>
                  <a:srgbClr val="FF0000"/>
                </a:solidFill>
                <a:latin typeface="+mn-lt"/>
              </a:rPr>
              <a:t>left</a:t>
            </a:r>
            <a:r>
              <a:rPr lang="en-GB" sz="2400" dirty="0">
                <a:latin typeface="+mn-lt"/>
              </a:rPr>
              <a:t>, as shown in the table.</a:t>
            </a:r>
          </a:p>
          <a:p>
            <a:pPr marL="342900" indent="-342900">
              <a:spcBef>
                <a:spcPts val="0"/>
              </a:spcBef>
              <a:defRPr/>
            </a:pPr>
            <a:r>
              <a:rPr lang="en-GB" sz="2400" dirty="0">
                <a:latin typeface="+mn-lt"/>
              </a:rPr>
              <a:t>However, when </a:t>
            </a:r>
            <a:r>
              <a:rPr lang="en-GB" sz="2400" b="1" dirty="0">
                <a:solidFill>
                  <a:srgbClr val="FF0000"/>
                </a:solidFill>
                <a:latin typeface="+mn-lt"/>
              </a:rPr>
              <a:t>dividing</a:t>
            </a:r>
            <a:r>
              <a:rPr lang="en-GB" sz="2400" dirty="0">
                <a:latin typeface="+mn-lt"/>
              </a:rPr>
              <a:t> we move the digits to the </a:t>
            </a:r>
            <a:r>
              <a:rPr lang="en-GB" sz="2400" b="1" dirty="0">
                <a:solidFill>
                  <a:srgbClr val="FF0000"/>
                </a:solidFill>
                <a:latin typeface="+mn-lt"/>
              </a:rPr>
              <a:t>right</a:t>
            </a:r>
            <a:r>
              <a:rPr lang="en-GB" sz="2400" dirty="0">
                <a:latin typeface="+mn-lt"/>
              </a:rPr>
              <a:t>.</a:t>
            </a:r>
          </a:p>
        </p:txBody>
      </p:sp>
      <p:cxnSp>
        <p:nvCxnSpPr>
          <p:cNvPr id="2050" name="Straight Arrow Connector 12">
            <a:extLst>
              <a:ext uri="{FF2B5EF4-FFF2-40B4-BE49-F238E27FC236}">
                <a16:creationId xmlns:a16="http://schemas.microsoft.com/office/drawing/2014/main" id="{7898EE85-3D10-4EEF-8AD5-2C60D9BB2D3A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3353630" y="4804755"/>
            <a:ext cx="1168493" cy="456837"/>
          </a:xfrm>
          <a:prstGeom prst="straightConnector1">
            <a:avLst/>
          </a:prstGeom>
          <a:noFill/>
          <a:ln w="9525">
            <a:solidFill>
              <a:srgbClr val="4579B8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Straight Arrow Connector 12">
            <a:extLst>
              <a:ext uri="{FF2B5EF4-FFF2-40B4-BE49-F238E27FC236}">
                <a16:creationId xmlns:a16="http://schemas.microsoft.com/office/drawing/2014/main" id="{950EEB55-5382-41CF-91D6-F124823F2582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5142318" y="4804755"/>
            <a:ext cx="1168493" cy="456837"/>
          </a:xfrm>
          <a:prstGeom prst="straightConnector1">
            <a:avLst/>
          </a:prstGeom>
          <a:noFill/>
          <a:ln w="9525">
            <a:solidFill>
              <a:srgbClr val="4579B8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C1F4C7EE-2289-E14D-9A0B-5D6EEA98CA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3067" y="321198"/>
            <a:ext cx="1388069" cy="92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711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AD6B895-163A-45A7-B897-BF7E2CE1B1C6}"/>
              </a:ext>
            </a:extLst>
          </p:cNvPr>
          <p:cNvSpPr txBox="1">
            <a:spLocks/>
          </p:cNvSpPr>
          <p:nvPr/>
        </p:nvSpPr>
        <p:spPr>
          <a:xfrm>
            <a:off x="1671145" y="195693"/>
            <a:ext cx="8649559" cy="1007251"/>
          </a:xfrm>
          <a:prstGeom prst="rect">
            <a:avLst/>
          </a:prstGeom>
          <a:solidFill>
            <a:srgbClr val="FDFEDA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sz="3200" b="1" dirty="0">
              <a:solidFill>
                <a:srgbClr val="002060"/>
              </a:solidFill>
            </a:endParaRPr>
          </a:p>
          <a:p>
            <a:pPr algn="ctr"/>
            <a:endParaRPr lang="en-GB" sz="3200" dirty="0">
              <a:solidFill>
                <a:srgbClr val="002060"/>
              </a:solidFill>
            </a:endParaRPr>
          </a:p>
          <a:p>
            <a:pPr algn="ctr"/>
            <a:endParaRPr lang="en-GB" sz="3200" dirty="0">
              <a:solidFill>
                <a:srgbClr val="002060"/>
              </a:solidFill>
            </a:endParaRPr>
          </a:p>
          <a:p>
            <a:pPr algn="ctr"/>
            <a:endParaRPr lang="en-GB" sz="3200" dirty="0">
              <a:solidFill>
                <a:srgbClr val="002060"/>
              </a:solidFill>
            </a:endParaRPr>
          </a:p>
          <a:p>
            <a:pPr algn="ctr"/>
            <a:r>
              <a:rPr lang="en-GB" sz="3200" dirty="0">
                <a:solidFill>
                  <a:srgbClr val="002060"/>
                </a:solidFill>
              </a:rPr>
              <a:t>Can convert between units of measure.</a:t>
            </a:r>
          </a:p>
          <a:p>
            <a:pPr algn="ctr"/>
            <a:endParaRPr lang="en-GB" sz="3200" dirty="0">
              <a:solidFill>
                <a:srgbClr val="002060"/>
              </a:solidFill>
            </a:endParaRPr>
          </a:p>
          <a:p>
            <a:pPr algn="ctr"/>
            <a:endParaRPr lang="en-GB" sz="3200" dirty="0">
              <a:solidFill>
                <a:srgbClr val="002060"/>
              </a:solidFill>
            </a:endParaRPr>
          </a:p>
          <a:p>
            <a:pPr algn="ctr"/>
            <a:endParaRPr lang="en-GB" sz="3200" b="1" dirty="0">
              <a:solidFill>
                <a:srgbClr val="002060"/>
              </a:solidFill>
            </a:endParaRPr>
          </a:p>
          <a:p>
            <a:pPr algn="ctr"/>
            <a:endParaRPr lang="en-GB" sz="3200" b="1" dirty="0">
              <a:solidFill>
                <a:srgbClr val="00206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3ED955-FAF2-4973-A4A8-3F2C14C8F28A}"/>
              </a:ext>
            </a:extLst>
          </p:cNvPr>
          <p:cNvSpPr txBox="1"/>
          <p:nvPr/>
        </p:nvSpPr>
        <p:spPr>
          <a:xfrm>
            <a:off x="2402200" y="1341789"/>
            <a:ext cx="71874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4000" dirty="0">
              <a:solidFill>
                <a:srgbClr val="002060"/>
              </a:solidFill>
            </a:endParaRPr>
          </a:p>
        </p:txBody>
      </p:sp>
      <p:sp>
        <p:nvSpPr>
          <p:cNvPr id="14" name="AutoShape 67">
            <a:extLst>
              <a:ext uri="{FF2B5EF4-FFF2-40B4-BE49-F238E27FC236}">
                <a16:creationId xmlns:a16="http://schemas.microsoft.com/office/drawing/2014/main" id="{5F414C39-AB94-475B-82AE-55CB13F88F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1145" y="1695732"/>
            <a:ext cx="8770666" cy="2405765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en-GB" sz="4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Let’s practise </a:t>
            </a:r>
            <a:r>
              <a:rPr lang="en-GB" sz="4000" b="1" dirty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converting</a:t>
            </a:r>
            <a:r>
              <a:rPr lang="en-GB" sz="4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between </a:t>
            </a:r>
            <a:r>
              <a:rPr lang="en-GB" sz="4000" b="1" dirty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units of measure</a:t>
            </a:r>
            <a:r>
              <a:rPr lang="en-GB" sz="4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by looking at some examples…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2667C478-5C28-4656-A835-1688FE37A1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2652087"/>
              </p:ext>
            </p:extLst>
          </p:nvPr>
        </p:nvGraphicFramePr>
        <p:xfrm>
          <a:off x="792222" y="5766507"/>
          <a:ext cx="10607560" cy="8617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5945">
                  <a:extLst>
                    <a:ext uri="{9D8B030D-6E8A-4147-A177-3AD203B41FA5}">
                      <a16:colId xmlns:a16="http://schemas.microsoft.com/office/drawing/2014/main" val="432637229"/>
                    </a:ext>
                  </a:extLst>
                </a:gridCol>
                <a:gridCol w="1325945">
                  <a:extLst>
                    <a:ext uri="{9D8B030D-6E8A-4147-A177-3AD203B41FA5}">
                      <a16:colId xmlns:a16="http://schemas.microsoft.com/office/drawing/2014/main" val="2650303973"/>
                    </a:ext>
                  </a:extLst>
                </a:gridCol>
                <a:gridCol w="1325945">
                  <a:extLst>
                    <a:ext uri="{9D8B030D-6E8A-4147-A177-3AD203B41FA5}">
                      <a16:colId xmlns:a16="http://schemas.microsoft.com/office/drawing/2014/main" val="4272384403"/>
                    </a:ext>
                  </a:extLst>
                </a:gridCol>
                <a:gridCol w="1325945">
                  <a:extLst>
                    <a:ext uri="{9D8B030D-6E8A-4147-A177-3AD203B41FA5}">
                      <a16:colId xmlns:a16="http://schemas.microsoft.com/office/drawing/2014/main" val="602195384"/>
                    </a:ext>
                  </a:extLst>
                </a:gridCol>
                <a:gridCol w="354674">
                  <a:extLst>
                    <a:ext uri="{9D8B030D-6E8A-4147-A177-3AD203B41FA5}">
                      <a16:colId xmlns:a16="http://schemas.microsoft.com/office/drawing/2014/main" val="587097982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2017365919"/>
                    </a:ext>
                  </a:extLst>
                </a:gridCol>
                <a:gridCol w="1579419">
                  <a:extLst>
                    <a:ext uri="{9D8B030D-6E8A-4147-A177-3AD203B41FA5}">
                      <a16:colId xmlns:a16="http://schemas.microsoft.com/office/drawing/2014/main" val="1563827668"/>
                    </a:ext>
                  </a:extLst>
                </a:gridCol>
                <a:gridCol w="1906647">
                  <a:extLst>
                    <a:ext uri="{9D8B030D-6E8A-4147-A177-3AD203B41FA5}">
                      <a16:colId xmlns:a16="http://schemas.microsoft.com/office/drawing/2014/main" val="2111158890"/>
                    </a:ext>
                  </a:extLst>
                </a:gridCol>
              </a:tblGrid>
              <a:tr h="430868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Thousands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Hundreds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Tens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Ones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Tenths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Hundredths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Thousandths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3930128"/>
                  </a:ext>
                </a:extLst>
              </a:tr>
              <a:tr h="430868"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465411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36A51AB9-27F7-104D-A65C-C070F12E1E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3067" y="321198"/>
            <a:ext cx="1388069" cy="92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0700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AD6B895-163A-45A7-B897-BF7E2CE1B1C6}"/>
              </a:ext>
            </a:extLst>
          </p:cNvPr>
          <p:cNvSpPr txBox="1">
            <a:spLocks/>
          </p:cNvSpPr>
          <p:nvPr/>
        </p:nvSpPr>
        <p:spPr>
          <a:xfrm>
            <a:off x="1671145" y="195693"/>
            <a:ext cx="8649559" cy="1007251"/>
          </a:xfrm>
          <a:prstGeom prst="rect">
            <a:avLst/>
          </a:prstGeom>
          <a:solidFill>
            <a:srgbClr val="FDFEDA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sz="3200" b="1" dirty="0">
              <a:solidFill>
                <a:srgbClr val="002060"/>
              </a:solidFill>
            </a:endParaRPr>
          </a:p>
          <a:p>
            <a:pPr algn="ctr"/>
            <a:endParaRPr lang="en-GB" sz="3200" dirty="0">
              <a:solidFill>
                <a:srgbClr val="002060"/>
              </a:solidFill>
            </a:endParaRPr>
          </a:p>
          <a:p>
            <a:pPr algn="ctr"/>
            <a:endParaRPr lang="en-GB" sz="3200" dirty="0">
              <a:solidFill>
                <a:srgbClr val="002060"/>
              </a:solidFill>
            </a:endParaRPr>
          </a:p>
          <a:p>
            <a:pPr algn="ctr"/>
            <a:endParaRPr lang="en-GB" sz="3200" dirty="0">
              <a:solidFill>
                <a:srgbClr val="002060"/>
              </a:solidFill>
            </a:endParaRPr>
          </a:p>
          <a:p>
            <a:pPr algn="ctr"/>
            <a:r>
              <a:rPr lang="en-GB" sz="3200" dirty="0">
                <a:solidFill>
                  <a:srgbClr val="002060"/>
                </a:solidFill>
              </a:rPr>
              <a:t>Can convert between units of measure.</a:t>
            </a:r>
          </a:p>
          <a:p>
            <a:pPr algn="ctr"/>
            <a:endParaRPr lang="en-GB" sz="3200" dirty="0">
              <a:solidFill>
                <a:srgbClr val="002060"/>
              </a:solidFill>
            </a:endParaRPr>
          </a:p>
          <a:p>
            <a:pPr algn="ctr"/>
            <a:endParaRPr lang="en-GB" sz="3200" dirty="0">
              <a:solidFill>
                <a:srgbClr val="002060"/>
              </a:solidFill>
            </a:endParaRPr>
          </a:p>
          <a:p>
            <a:pPr algn="ctr"/>
            <a:endParaRPr lang="en-GB" sz="3200" b="1" dirty="0">
              <a:solidFill>
                <a:srgbClr val="002060"/>
              </a:solidFill>
            </a:endParaRPr>
          </a:p>
          <a:p>
            <a:pPr algn="ctr"/>
            <a:endParaRPr lang="en-GB" sz="3200" b="1" dirty="0">
              <a:solidFill>
                <a:srgbClr val="00206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3ED955-FAF2-4973-A4A8-3F2C14C8F28A}"/>
              </a:ext>
            </a:extLst>
          </p:cNvPr>
          <p:cNvSpPr txBox="1"/>
          <p:nvPr/>
        </p:nvSpPr>
        <p:spPr>
          <a:xfrm>
            <a:off x="2402200" y="1341789"/>
            <a:ext cx="71874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4000" dirty="0">
              <a:solidFill>
                <a:srgbClr val="00206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DB13B10-BAB5-406A-B81F-044C184A5835}"/>
              </a:ext>
            </a:extLst>
          </p:cNvPr>
          <p:cNvSpPr txBox="1"/>
          <p:nvPr/>
        </p:nvSpPr>
        <p:spPr>
          <a:xfrm>
            <a:off x="1829544" y="1306056"/>
            <a:ext cx="89919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002060"/>
                </a:solidFill>
              </a:rPr>
              <a:t>Converting between units of length</a:t>
            </a:r>
          </a:p>
        </p:txBody>
      </p:sp>
      <p:sp>
        <p:nvSpPr>
          <p:cNvPr id="14" name="AutoShape 67">
            <a:extLst>
              <a:ext uri="{FF2B5EF4-FFF2-40B4-BE49-F238E27FC236}">
                <a16:creationId xmlns:a16="http://schemas.microsoft.com/office/drawing/2014/main" id="{5F414C39-AB94-475B-82AE-55CB13F88F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8214" y="3375404"/>
            <a:ext cx="5098730" cy="2104406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800" dirty="0">
                <a:latin typeface="+mn-lt"/>
              </a:rPr>
              <a:t> We know that there are 100 cm in every metre.</a:t>
            </a:r>
          </a:p>
          <a:p>
            <a:r>
              <a:rPr lang="en-GB" sz="2800" dirty="0">
                <a:latin typeface="+mn-lt"/>
              </a:rPr>
              <a:t> We can therefore </a:t>
            </a:r>
            <a:r>
              <a:rPr lang="en-GB" sz="2800" b="1" dirty="0">
                <a:solidFill>
                  <a:srgbClr val="FF0000"/>
                </a:solidFill>
                <a:latin typeface="+mn-lt"/>
              </a:rPr>
              <a:t>multiply</a:t>
            </a:r>
            <a:r>
              <a:rPr lang="en-GB" sz="2800" dirty="0">
                <a:latin typeface="+mn-lt"/>
              </a:rPr>
              <a:t> 3.5 by 100 to give us </a:t>
            </a:r>
            <a:r>
              <a:rPr lang="en-GB" sz="2800" b="1" dirty="0">
                <a:solidFill>
                  <a:srgbClr val="FF0000"/>
                </a:solidFill>
                <a:latin typeface="+mn-lt"/>
              </a:rPr>
              <a:t>350cm</a:t>
            </a:r>
            <a:r>
              <a:rPr lang="en-GB" sz="2800" dirty="0">
                <a:latin typeface="+mn-lt"/>
              </a:rPr>
              <a:t>.</a:t>
            </a:r>
          </a:p>
        </p:txBody>
      </p:sp>
      <p:sp>
        <p:nvSpPr>
          <p:cNvPr id="8" name="AutoShape 67">
            <a:extLst>
              <a:ext uri="{FF2B5EF4-FFF2-40B4-BE49-F238E27FC236}">
                <a16:creationId xmlns:a16="http://schemas.microsoft.com/office/drawing/2014/main" id="{548DA6D2-2B4C-48C0-BB86-D0CDD9C3C1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2138" y="2336372"/>
            <a:ext cx="6867567" cy="646986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GB" dirty="0">
                <a:latin typeface="+mn-lt"/>
              </a:rPr>
              <a:t>How many centimetres are in 3.5m?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79E7604C-A7FD-4C56-AD3C-DEAED7ED8A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4486016"/>
              </p:ext>
            </p:extLst>
          </p:nvPr>
        </p:nvGraphicFramePr>
        <p:xfrm>
          <a:off x="792222" y="5766507"/>
          <a:ext cx="10607560" cy="8617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5945">
                  <a:extLst>
                    <a:ext uri="{9D8B030D-6E8A-4147-A177-3AD203B41FA5}">
                      <a16:colId xmlns:a16="http://schemas.microsoft.com/office/drawing/2014/main" val="432637229"/>
                    </a:ext>
                  </a:extLst>
                </a:gridCol>
                <a:gridCol w="1325945">
                  <a:extLst>
                    <a:ext uri="{9D8B030D-6E8A-4147-A177-3AD203B41FA5}">
                      <a16:colId xmlns:a16="http://schemas.microsoft.com/office/drawing/2014/main" val="2650303973"/>
                    </a:ext>
                  </a:extLst>
                </a:gridCol>
                <a:gridCol w="1325945">
                  <a:extLst>
                    <a:ext uri="{9D8B030D-6E8A-4147-A177-3AD203B41FA5}">
                      <a16:colId xmlns:a16="http://schemas.microsoft.com/office/drawing/2014/main" val="4272384403"/>
                    </a:ext>
                  </a:extLst>
                </a:gridCol>
                <a:gridCol w="1325945">
                  <a:extLst>
                    <a:ext uri="{9D8B030D-6E8A-4147-A177-3AD203B41FA5}">
                      <a16:colId xmlns:a16="http://schemas.microsoft.com/office/drawing/2014/main" val="602195384"/>
                    </a:ext>
                  </a:extLst>
                </a:gridCol>
                <a:gridCol w="354674">
                  <a:extLst>
                    <a:ext uri="{9D8B030D-6E8A-4147-A177-3AD203B41FA5}">
                      <a16:colId xmlns:a16="http://schemas.microsoft.com/office/drawing/2014/main" val="587097982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2017365919"/>
                    </a:ext>
                  </a:extLst>
                </a:gridCol>
                <a:gridCol w="1579419">
                  <a:extLst>
                    <a:ext uri="{9D8B030D-6E8A-4147-A177-3AD203B41FA5}">
                      <a16:colId xmlns:a16="http://schemas.microsoft.com/office/drawing/2014/main" val="1563827668"/>
                    </a:ext>
                  </a:extLst>
                </a:gridCol>
                <a:gridCol w="1906647">
                  <a:extLst>
                    <a:ext uri="{9D8B030D-6E8A-4147-A177-3AD203B41FA5}">
                      <a16:colId xmlns:a16="http://schemas.microsoft.com/office/drawing/2014/main" val="2111158890"/>
                    </a:ext>
                  </a:extLst>
                </a:gridCol>
              </a:tblGrid>
              <a:tr h="430868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Thousands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Hundreds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Tens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Ones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Tenths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Hundredths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Thousandths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3930128"/>
                  </a:ext>
                </a:extLst>
              </a:tr>
              <a:tr h="430868"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465411"/>
                  </a:ext>
                </a:extLst>
              </a:tr>
            </a:tbl>
          </a:graphicData>
        </a:graphic>
      </p:graphicFrame>
      <p:sp>
        <p:nvSpPr>
          <p:cNvPr id="11" name="AutoShape 67">
            <a:extLst>
              <a:ext uri="{FF2B5EF4-FFF2-40B4-BE49-F238E27FC236}">
                <a16:creationId xmlns:a16="http://schemas.microsoft.com/office/drawing/2014/main" id="{C2DADB30-3D11-4300-9A8E-256E4D8094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222" y="3366609"/>
            <a:ext cx="5203700" cy="2104406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GB" sz="2800" dirty="0">
                <a:latin typeface="+mn-lt"/>
              </a:rPr>
              <a:t>How many centimetres are in a metre?</a:t>
            </a:r>
          </a:p>
          <a:p>
            <a:pPr algn="ctr">
              <a:buNone/>
            </a:pPr>
            <a:r>
              <a:rPr lang="en-GB" sz="2800" dirty="0">
                <a:latin typeface="+mn-lt"/>
              </a:rPr>
              <a:t>What calculation do we need to do to convert between the units?</a:t>
            </a:r>
          </a:p>
        </p:txBody>
      </p:sp>
      <p:sp>
        <p:nvSpPr>
          <p:cNvPr id="13" name="AutoShape 67">
            <a:extLst>
              <a:ext uri="{FF2B5EF4-FFF2-40B4-BE49-F238E27FC236}">
                <a16:creationId xmlns:a16="http://schemas.microsoft.com/office/drawing/2014/main" id="{E7F436F5-2264-4514-AB31-1AAE0B515D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222" y="3375404"/>
            <a:ext cx="5203700" cy="2104406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GB" sz="2800" dirty="0">
                <a:latin typeface="+mn-lt"/>
              </a:rPr>
              <a:t>How many centimetres are in a metre?</a:t>
            </a:r>
          </a:p>
          <a:p>
            <a:pPr algn="ctr">
              <a:buNone/>
            </a:pPr>
            <a:r>
              <a:rPr lang="en-GB" sz="2800" dirty="0">
                <a:latin typeface="+mn-lt"/>
              </a:rPr>
              <a:t>What calculation do we need to do to convert between the units?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A066C33-007F-544E-8D2F-514299A7C0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3067" y="321198"/>
            <a:ext cx="1388069" cy="92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554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AD6B895-163A-45A7-B897-BF7E2CE1B1C6}"/>
              </a:ext>
            </a:extLst>
          </p:cNvPr>
          <p:cNvSpPr txBox="1">
            <a:spLocks/>
          </p:cNvSpPr>
          <p:nvPr/>
        </p:nvSpPr>
        <p:spPr>
          <a:xfrm>
            <a:off x="1671145" y="195693"/>
            <a:ext cx="8649559" cy="1007251"/>
          </a:xfrm>
          <a:prstGeom prst="rect">
            <a:avLst/>
          </a:prstGeom>
          <a:solidFill>
            <a:srgbClr val="FDFEDA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sz="3200" b="1" dirty="0">
              <a:solidFill>
                <a:srgbClr val="002060"/>
              </a:solidFill>
            </a:endParaRPr>
          </a:p>
          <a:p>
            <a:pPr algn="ctr"/>
            <a:endParaRPr lang="en-GB" sz="3200" dirty="0">
              <a:solidFill>
                <a:srgbClr val="002060"/>
              </a:solidFill>
            </a:endParaRPr>
          </a:p>
          <a:p>
            <a:pPr algn="ctr"/>
            <a:endParaRPr lang="en-GB" sz="3200" dirty="0">
              <a:solidFill>
                <a:srgbClr val="002060"/>
              </a:solidFill>
            </a:endParaRPr>
          </a:p>
          <a:p>
            <a:pPr algn="ctr"/>
            <a:endParaRPr lang="en-GB" sz="3200" dirty="0">
              <a:solidFill>
                <a:srgbClr val="002060"/>
              </a:solidFill>
            </a:endParaRPr>
          </a:p>
          <a:p>
            <a:pPr algn="ctr"/>
            <a:r>
              <a:rPr lang="en-GB" sz="3200" dirty="0">
                <a:solidFill>
                  <a:srgbClr val="002060"/>
                </a:solidFill>
              </a:rPr>
              <a:t>Can convert between units of measure.</a:t>
            </a:r>
          </a:p>
          <a:p>
            <a:pPr algn="ctr"/>
            <a:endParaRPr lang="en-GB" sz="3200" dirty="0">
              <a:solidFill>
                <a:srgbClr val="002060"/>
              </a:solidFill>
            </a:endParaRPr>
          </a:p>
          <a:p>
            <a:pPr algn="ctr"/>
            <a:endParaRPr lang="en-GB" sz="3200" dirty="0">
              <a:solidFill>
                <a:srgbClr val="002060"/>
              </a:solidFill>
            </a:endParaRPr>
          </a:p>
          <a:p>
            <a:pPr algn="ctr"/>
            <a:endParaRPr lang="en-GB" sz="3200" b="1" dirty="0">
              <a:solidFill>
                <a:srgbClr val="002060"/>
              </a:solidFill>
            </a:endParaRPr>
          </a:p>
          <a:p>
            <a:pPr algn="ctr"/>
            <a:endParaRPr lang="en-GB" sz="3200" b="1" dirty="0">
              <a:solidFill>
                <a:srgbClr val="00206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3ED955-FAF2-4973-A4A8-3F2C14C8F28A}"/>
              </a:ext>
            </a:extLst>
          </p:cNvPr>
          <p:cNvSpPr txBox="1"/>
          <p:nvPr/>
        </p:nvSpPr>
        <p:spPr>
          <a:xfrm>
            <a:off x="2402200" y="1341789"/>
            <a:ext cx="71874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4000" dirty="0">
              <a:solidFill>
                <a:srgbClr val="002060"/>
              </a:solidFill>
            </a:endParaRPr>
          </a:p>
        </p:txBody>
      </p:sp>
      <p:sp>
        <p:nvSpPr>
          <p:cNvPr id="14" name="AutoShape 67">
            <a:extLst>
              <a:ext uri="{FF2B5EF4-FFF2-40B4-BE49-F238E27FC236}">
                <a16:creationId xmlns:a16="http://schemas.microsoft.com/office/drawing/2014/main" id="{5F414C39-AB94-475B-82AE-55CB13F88F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6080" y="3375404"/>
            <a:ext cx="5203700" cy="2104406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800" dirty="0">
                <a:latin typeface="+mn-lt"/>
              </a:rPr>
              <a:t> We know that there are 1,000 mm in every metre.</a:t>
            </a:r>
          </a:p>
          <a:p>
            <a:r>
              <a:rPr lang="en-GB" sz="2800" dirty="0">
                <a:latin typeface="+mn-lt"/>
              </a:rPr>
              <a:t> We can therefore </a:t>
            </a:r>
            <a:r>
              <a:rPr lang="en-GB" sz="2800" b="1" dirty="0">
                <a:solidFill>
                  <a:srgbClr val="FF0000"/>
                </a:solidFill>
                <a:latin typeface="+mn-lt"/>
              </a:rPr>
              <a:t>multiply</a:t>
            </a:r>
            <a:r>
              <a:rPr lang="en-GB" sz="2800" dirty="0">
                <a:latin typeface="+mn-lt"/>
              </a:rPr>
              <a:t> 2.5 by 1,000 to give us </a:t>
            </a:r>
            <a:r>
              <a:rPr lang="en-GB" sz="2800" b="1" dirty="0">
                <a:solidFill>
                  <a:srgbClr val="FF0000"/>
                </a:solidFill>
                <a:latin typeface="+mn-lt"/>
              </a:rPr>
              <a:t>2,500mm</a:t>
            </a:r>
            <a:r>
              <a:rPr lang="en-GB" sz="2800" dirty="0">
                <a:latin typeface="+mn-lt"/>
              </a:rPr>
              <a:t>.</a:t>
            </a:r>
          </a:p>
        </p:txBody>
      </p:sp>
      <p:sp>
        <p:nvSpPr>
          <p:cNvPr id="8" name="AutoShape 67">
            <a:extLst>
              <a:ext uri="{FF2B5EF4-FFF2-40B4-BE49-F238E27FC236}">
                <a16:creationId xmlns:a16="http://schemas.microsoft.com/office/drawing/2014/main" id="{548DA6D2-2B4C-48C0-BB86-D0CDD9C3C1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2139" y="2470090"/>
            <a:ext cx="6867567" cy="646986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GB" dirty="0">
                <a:latin typeface="+mn-lt"/>
              </a:rPr>
              <a:t>How many millimetres are in 2.5m?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CAF8324-5BB2-477D-88E3-80A77434453C}"/>
              </a:ext>
            </a:extLst>
          </p:cNvPr>
          <p:cNvSpPr txBox="1"/>
          <p:nvPr/>
        </p:nvSpPr>
        <p:spPr>
          <a:xfrm>
            <a:off x="1829544" y="1306056"/>
            <a:ext cx="89919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002060"/>
                </a:solidFill>
              </a:rPr>
              <a:t>Converting between units of length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42A80E37-54F0-466F-9255-228BB58EDB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0895984"/>
              </p:ext>
            </p:extLst>
          </p:nvPr>
        </p:nvGraphicFramePr>
        <p:xfrm>
          <a:off x="792222" y="5766507"/>
          <a:ext cx="10607560" cy="8617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5945">
                  <a:extLst>
                    <a:ext uri="{9D8B030D-6E8A-4147-A177-3AD203B41FA5}">
                      <a16:colId xmlns:a16="http://schemas.microsoft.com/office/drawing/2014/main" val="432637229"/>
                    </a:ext>
                  </a:extLst>
                </a:gridCol>
                <a:gridCol w="1325945">
                  <a:extLst>
                    <a:ext uri="{9D8B030D-6E8A-4147-A177-3AD203B41FA5}">
                      <a16:colId xmlns:a16="http://schemas.microsoft.com/office/drawing/2014/main" val="2650303973"/>
                    </a:ext>
                  </a:extLst>
                </a:gridCol>
                <a:gridCol w="1325945">
                  <a:extLst>
                    <a:ext uri="{9D8B030D-6E8A-4147-A177-3AD203B41FA5}">
                      <a16:colId xmlns:a16="http://schemas.microsoft.com/office/drawing/2014/main" val="4272384403"/>
                    </a:ext>
                  </a:extLst>
                </a:gridCol>
                <a:gridCol w="1325945">
                  <a:extLst>
                    <a:ext uri="{9D8B030D-6E8A-4147-A177-3AD203B41FA5}">
                      <a16:colId xmlns:a16="http://schemas.microsoft.com/office/drawing/2014/main" val="602195384"/>
                    </a:ext>
                  </a:extLst>
                </a:gridCol>
                <a:gridCol w="354674">
                  <a:extLst>
                    <a:ext uri="{9D8B030D-6E8A-4147-A177-3AD203B41FA5}">
                      <a16:colId xmlns:a16="http://schemas.microsoft.com/office/drawing/2014/main" val="587097982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2017365919"/>
                    </a:ext>
                  </a:extLst>
                </a:gridCol>
                <a:gridCol w="1579419">
                  <a:extLst>
                    <a:ext uri="{9D8B030D-6E8A-4147-A177-3AD203B41FA5}">
                      <a16:colId xmlns:a16="http://schemas.microsoft.com/office/drawing/2014/main" val="1563827668"/>
                    </a:ext>
                  </a:extLst>
                </a:gridCol>
                <a:gridCol w="1906647">
                  <a:extLst>
                    <a:ext uri="{9D8B030D-6E8A-4147-A177-3AD203B41FA5}">
                      <a16:colId xmlns:a16="http://schemas.microsoft.com/office/drawing/2014/main" val="2111158890"/>
                    </a:ext>
                  </a:extLst>
                </a:gridCol>
              </a:tblGrid>
              <a:tr h="430868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Thousands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Hundreds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Tens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Ones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Tenths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Hundredths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Thousandths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3930128"/>
                  </a:ext>
                </a:extLst>
              </a:tr>
              <a:tr h="430868"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465411"/>
                  </a:ext>
                </a:extLst>
              </a:tr>
            </a:tbl>
          </a:graphicData>
        </a:graphic>
      </p:graphicFrame>
      <p:sp>
        <p:nvSpPr>
          <p:cNvPr id="13" name="AutoShape 67">
            <a:extLst>
              <a:ext uri="{FF2B5EF4-FFF2-40B4-BE49-F238E27FC236}">
                <a16:creationId xmlns:a16="http://schemas.microsoft.com/office/drawing/2014/main" id="{B73CDE95-D832-4EA9-B905-A3BEBA19AF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222" y="3375404"/>
            <a:ext cx="5203700" cy="2104406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GB" sz="2800" dirty="0">
                <a:latin typeface="+mn-lt"/>
              </a:rPr>
              <a:t>How many millimetres are in a metre?</a:t>
            </a:r>
          </a:p>
          <a:p>
            <a:pPr algn="ctr">
              <a:buNone/>
            </a:pPr>
            <a:r>
              <a:rPr lang="en-GB" sz="2800" dirty="0">
                <a:latin typeface="+mn-lt"/>
              </a:rPr>
              <a:t>What calculation do we need to do to convert between the units?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745C576-6599-8746-A8EA-E40CE4E4E5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3067" y="321198"/>
            <a:ext cx="1388069" cy="92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49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AD6B895-163A-45A7-B897-BF7E2CE1B1C6}"/>
              </a:ext>
            </a:extLst>
          </p:cNvPr>
          <p:cNvSpPr txBox="1">
            <a:spLocks/>
          </p:cNvSpPr>
          <p:nvPr/>
        </p:nvSpPr>
        <p:spPr>
          <a:xfrm>
            <a:off x="1671145" y="195693"/>
            <a:ext cx="8649559" cy="1007251"/>
          </a:xfrm>
          <a:prstGeom prst="rect">
            <a:avLst/>
          </a:prstGeom>
          <a:solidFill>
            <a:srgbClr val="FDFEDA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sz="3200" b="1" dirty="0">
              <a:solidFill>
                <a:srgbClr val="002060"/>
              </a:solidFill>
            </a:endParaRPr>
          </a:p>
          <a:p>
            <a:pPr algn="ctr"/>
            <a:endParaRPr lang="en-GB" sz="3200" dirty="0">
              <a:solidFill>
                <a:srgbClr val="002060"/>
              </a:solidFill>
            </a:endParaRPr>
          </a:p>
          <a:p>
            <a:pPr algn="ctr"/>
            <a:endParaRPr lang="en-GB" sz="3200" dirty="0">
              <a:solidFill>
                <a:srgbClr val="002060"/>
              </a:solidFill>
            </a:endParaRPr>
          </a:p>
          <a:p>
            <a:pPr algn="ctr"/>
            <a:endParaRPr lang="en-GB" sz="3200" dirty="0">
              <a:solidFill>
                <a:srgbClr val="002060"/>
              </a:solidFill>
            </a:endParaRPr>
          </a:p>
          <a:p>
            <a:pPr algn="ctr"/>
            <a:r>
              <a:rPr lang="en-GB" sz="3200" dirty="0">
                <a:solidFill>
                  <a:srgbClr val="002060"/>
                </a:solidFill>
              </a:rPr>
              <a:t>Can convert between units of measure.</a:t>
            </a:r>
          </a:p>
          <a:p>
            <a:pPr algn="ctr"/>
            <a:endParaRPr lang="en-GB" sz="3200" dirty="0">
              <a:solidFill>
                <a:srgbClr val="002060"/>
              </a:solidFill>
            </a:endParaRPr>
          </a:p>
          <a:p>
            <a:pPr algn="ctr"/>
            <a:endParaRPr lang="en-GB" sz="3200" dirty="0">
              <a:solidFill>
                <a:srgbClr val="002060"/>
              </a:solidFill>
            </a:endParaRPr>
          </a:p>
          <a:p>
            <a:pPr algn="ctr"/>
            <a:endParaRPr lang="en-GB" sz="3200" b="1" dirty="0">
              <a:solidFill>
                <a:srgbClr val="002060"/>
              </a:solidFill>
            </a:endParaRPr>
          </a:p>
          <a:p>
            <a:pPr algn="ctr"/>
            <a:endParaRPr lang="en-GB" sz="3200" b="1" dirty="0">
              <a:solidFill>
                <a:srgbClr val="00206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3ED955-FAF2-4973-A4A8-3F2C14C8F28A}"/>
              </a:ext>
            </a:extLst>
          </p:cNvPr>
          <p:cNvSpPr txBox="1"/>
          <p:nvPr/>
        </p:nvSpPr>
        <p:spPr>
          <a:xfrm>
            <a:off x="2402200" y="1341789"/>
            <a:ext cx="71874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4000" dirty="0">
              <a:solidFill>
                <a:srgbClr val="002060"/>
              </a:solidFill>
            </a:endParaRPr>
          </a:p>
        </p:txBody>
      </p:sp>
      <p:sp>
        <p:nvSpPr>
          <p:cNvPr id="14" name="AutoShape 67">
            <a:extLst>
              <a:ext uri="{FF2B5EF4-FFF2-40B4-BE49-F238E27FC236}">
                <a16:creationId xmlns:a16="http://schemas.microsoft.com/office/drawing/2014/main" id="{5F414C39-AB94-475B-82AE-55CB13F88F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6080" y="3393950"/>
            <a:ext cx="5203700" cy="2104406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800" dirty="0">
                <a:latin typeface="+mn-lt"/>
              </a:rPr>
              <a:t> We know that there are 100 cm in every metre.</a:t>
            </a:r>
          </a:p>
          <a:p>
            <a:r>
              <a:rPr lang="en-GB" sz="2800" dirty="0">
                <a:latin typeface="+mn-lt"/>
              </a:rPr>
              <a:t> This time we have to </a:t>
            </a:r>
            <a:r>
              <a:rPr lang="en-GB" sz="2800" b="1" dirty="0">
                <a:solidFill>
                  <a:srgbClr val="FF0000"/>
                </a:solidFill>
                <a:latin typeface="+mn-lt"/>
              </a:rPr>
              <a:t>divide</a:t>
            </a:r>
            <a:r>
              <a:rPr lang="en-GB" sz="2800" dirty="0">
                <a:latin typeface="+mn-lt"/>
              </a:rPr>
              <a:t> 720cm by 100 to give us </a:t>
            </a:r>
            <a:r>
              <a:rPr lang="en-GB" sz="2800" b="1" dirty="0">
                <a:solidFill>
                  <a:srgbClr val="FF0000"/>
                </a:solidFill>
                <a:latin typeface="+mn-lt"/>
              </a:rPr>
              <a:t>7.2m</a:t>
            </a:r>
            <a:r>
              <a:rPr lang="en-GB" sz="2800" dirty="0">
                <a:latin typeface="+mn-lt"/>
              </a:rPr>
              <a:t>.</a:t>
            </a:r>
          </a:p>
        </p:txBody>
      </p:sp>
      <p:sp>
        <p:nvSpPr>
          <p:cNvPr id="8" name="AutoShape 67">
            <a:extLst>
              <a:ext uri="{FF2B5EF4-FFF2-40B4-BE49-F238E27FC236}">
                <a16:creationId xmlns:a16="http://schemas.microsoft.com/office/drawing/2014/main" id="{548DA6D2-2B4C-48C0-BB86-D0CDD9C3C1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2138" y="2389046"/>
            <a:ext cx="6867567" cy="646986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GB" dirty="0">
                <a:latin typeface="+mn-lt"/>
              </a:rPr>
              <a:t>How many metres are in 720cm?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80EF1A7-FFF5-4D51-8F83-64F4AFC85DB7}"/>
              </a:ext>
            </a:extLst>
          </p:cNvPr>
          <p:cNvSpPr txBox="1"/>
          <p:nvPr/>
        </p:nvSpPr>
        <p:spPr>
          <a:xfrm>
            <a:off x="1829544" y="1306056"/>
            <a:ext cx="89919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002060"/>
                </a:solidFill>
              </a:rPr>
              <a:t>Converting between units of length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2F01B6E0-68DA-41AB-BAA8-DFA9ABCFCC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1195478"/>
              </p:ext>
            </p:extLst>
          </p:nvPr>
        </p:nvGraphicFramePr>
        <p:xfrm>
          <a:off x="792222" y="5766507"/>
          <a:ext cx="10607560" cy="8617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5945">
                  <a:extLst>
                    <a:ext uri="{9D8B030D-6E8A-4147-A177-3AD203B41FA5}">
                      <a16:colId xmlns:a16="http://schemas.microsoft.com/office/drawing/2014/main" val="432637229"/>
                    </a:ext>
                  </a:extLst>
                </a:gridCol>
                <a:gridCol w="1325945">
                  <a:extLst>
                    <a:ext uri="{9D8B030D-6E8A-4147-A177-3AD203B41FA5}">
                      <a16:colId xmlns:a16="http://schemas.microsoft.com/office/drawing/2014/main" val="2650303973"/>
                    </a:ext>
                  </a:extLst>
                </a:gridCol>
                <a:gridCol w="1325945">
                  <a:extLst>
                    <a:ext uri="{9D8B030D-6E8A-4147-A177-3AD203B41FA5}">
                      <a16:colId xmlns:a16="http://schemas.microsoft.com/office/drawing/2014/main" val="4272384403"/>
                    </a:ext>
                  </a:extLst>
                </a:gridCol>
                <a:gridCol w="1325945">
                  <a:extLst>
                    <a:ext uri="{9D8B030D-6E8A-4147-A177-3AD203B41FA5}">
                      <a16:colId xmlns:a16="http://schemas.microsoft.com/office/drawing/2014/main" val="602195384"/>
                    </a:ext>
                  </a:extLst>
                </a:gridCol>
                <a:gridCol w="354674">
                  <a:extLst>
                    <a:ext uri="{9D8B030D-6E8A-4147-A177-3AD203B41FA5}">
                      <a16:colId xmlns:a16="http://schemas.microsoft.com/office/drawing/2014/main" val="587097982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2017365919"/>
                    </a:ext>
                  </a:extLst>
                </a:gridCol>
                <a:gridCol w="1579419">
                  <a:extLst>
                    <a:ext uri="{9D8B030D-6E8A-4147-A177-3AD203B41FA5}">
                      <a16:colId xmlns:a16="http://schemas.microsoft.com/office/drawing/2014/main" val="1563827668"/>
                    </a:ext>
                  </a:extLst>
                </a:gridCol>
                <a:gridCol w="1906647">
                  <a:extLst>
                    <a:ext uri="{9D8B030D-6E8A-4147-A177-3AD203B41FA5}">
                      <a16:colId xmlns:a16="http://schemas.microsoft.com/office/drawing/2014/main" val="2111158890"/>
                    </a:ext>
                  </a:extLst>
                </a:gridCol>
              </a:tblGrid>
              <a:tr h="430868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Thousands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Hundreds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Tens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Ones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Tenths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Hundredths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Thousandths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3930128"/>
                  </a:ext>
                </a:extLst>
              </a:tr>
              <a:tr h="430868"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465411"/>
                  </a:ext>
                </a:extLst>
              </a:tr>
            </a:tbl>
          </a:graphicData>
        </a:graphic>
      </p:graphicFrame>
      <p:sp>
        <p:nvSpPr>
          <p:cNvPr id="13" name="AutoShape 67">
            <a:extLst>
              <a:ext uri="{FF2B5EF4-FFF2-40B4-BE49-F238E27FC236}">
                <a16:creationId xmlns:a16="http://schemas.microsoft.com/office/drawing/2014/main" id="{2A64253B-F558-4612-8622-3ABD4A1528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222" y="3375404"/>
            <a:ext cx="5203700" cy="2104406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GB" sz="2800" dirty="0">
                <a:latin typeface="+mn-lt"/>
              </a:rPr>
              <a:t>How many centimetres are in a metre?</a:t>
            </a:r>
          </a:p>
          <a:p>
            <a:pPr algn="ctr">
              <a:buNone/>
            </a:pPr>
            <a:r>
              <a:rPr lang="en-GB" sz="2800" dirty="0">
                <a:latin typeface="+mn-lt"/>
              </a:rPr>
              <a:t>What calculation do we need to do to convert between the units?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466691A-ED2C-AF46-A195-358BC8E189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3067" y="321198"/>
            <a:ext cx="1388069" cy="92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338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AD6B895-163A-45A7-B897-BF7E2CE1B1C6}"/>
              </a:ext>
            </a:extLst>
          </p:cNvPr>
          <p:cNvSpPr txBox="1">
            <a:spLocks/>
          </p:cNvSpPr>
          <p:nvPr/>
        </p:nvSpPr>
        <p:spPr>
          <a:xfrm>
            <a:off x="1671145" y="195693"/>
            <a:ext cx="8649559" cy="1007251"/>
          </a:xfrm>
          <a:prstGeom prst="rect">
            <a:avLst/>
          </a:prstGeom>
          <a:solidFill>
            <a:srgbClr val="FDFEDA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sz="3200" b="1" dirty="0">
              <a:solidFill>
                <a:srgbClr val="002060"/>
              </a:solidFill>
            </a:endParaRPr>
          </a:p>
          <a:p>
            <a:pPr algn="ctr"/>
            <a:endParaRPr lang="en-GB" sz="3200" dirty="0">
              <a:solidFill>
                <a:srgbClr val="002060"/>
              </a:solidFill>
            </a:endParaRPr>
          </a:p>
          <a:p>
            <a:pPr algn="ctr"/>
            <a:endParaRPr lang="en-GB" sz="3200" dirty="0">
              <a:solidFill>
                <a:srgbClr val="002060"/>
              </a:solidFill>
            </a:endParaRPr>
          </a:p>
          <a:p>
            <a:pPr algn="ctr"/>
            <a:endParaRPr lang="en-GB" sz="3200" dirty="0">
              <a:solidFill>
                <a:srgbClr val="002060"/>
              </a:solidFill>
            </a:endParaRPr>
          </a:p>
          <a:p>
            <a:pPr algn="ctr"/>
            <a:r>
              <a:rPr lang="en-GB" sz="3200" dirty="0">
                <a:solidFill>
                  <a:srgbClr val="002060"/>
                </a:solidFill>
              </a:rPr>
              <a:t>Can convert between units of measure.</a:t>
            </a:r>
          </a:p>
          <a:p>
            <a:pPr algn="ctr"/>
            <a:endParaRPr lang="en-GB" sz="3200" dirty="0">
              <a:solidFill>
                <a:srgbClr val="002060"/>
              </a:solidFill>
            </a:endParaRPr>
          </a:p>
          <a:p>
            <a:pPr algn="ctr"/>
            <a:endParaRPr lang="en-GB" sz="3200" dirty="0">
              <a:solidFill>
                <a:srgbClr val="002060"/>
              </a:solidFill>
            </a:endParaRPr>
          </a:p>
          <a:p>
            <a:pPr algn="ctr"/>
            <a:endParaRPr lang="en-GB" sz="3200" b="1" dirty="0">
              <a:solidFill>
                <a:srgbClr val="002060"/>
              </a:solidFill>
            </a:endParaRPr>
          </a:p>
          <a:p>
            <a:pPr algn="ctr"/>
            <a:endParaRPr lang="en-GB" sz="3200" b="1" dirty="0">
              <a:solidFill>
                <a:srgbClr val="00206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3ED955-FAF2-4973-A4A8-3F2C14C8F28A}"/>
              </a:ext>
            </a:extLst>
          </p:cNvPr>
          <p:cNvSpPr txBox="1"/>
          <p:nvPr/>
        </p:nvSpPr>
        <p:spPr>
          <a:xfrm>
            <a:off x="2402200" y="1341789"/>
            <a:ext cx="71874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4000" dirty="0">
              <a:solidFill>
                <a:srgbClr val="002060"/>
              </a:solidFill>
            </a:endParaRPr>
          </a:p>
        </p:txBody>
      </p:sp>
      <p:sp>
        <p:nvSpPr>
          <p:cNvPr id="14" name="AutoShape 67">
            <a:extLst>
              <a:ext uri="{FF2B5EF4-FFF2-40B4-BE49-F238E27FC236}">
                <a16:creationId xmlns:a16="http://schemas.microsoft.com/office/drawing/2014/main" id="{5F414C39-AB94-475B-82AE-55CB13F88F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3211" y="3343320"/>
            <a:ext cx="5385232" cy="2104406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7200" indent="-457200"/>
            <a:r>
              <a:rPr lang="en-GB" sz="2800" dirty="0">
                <a:latin typeface="+mn-lt"/>
              </a:rPr>
              <a:t>We know that there are 10 mm in every cm.</a:t>
            </a:r>
          </a:p>
          <a:p>
            <a:r>
              <a:rPr lang="en-GB" sz="2800" dirty="0">
                <a:latin typeface="+mn-lt"/>
              </a:rPr>
              <a:t>   We can therefore </a:t>
            </a:r>
            <a:r>
              <a:rPr lang="en-GB" sz="2800" b="1" dirty="0">
                <a:solidFill>
                  <a:srgbClr val="FF0000"/>
                </a:solidFill>
                <a:latin typeface="+mn-lt"/>
              </a:rPr>
              <a:t>divide</a:t>
            </a:r>
            <a:r>
              <a:rPr lang="en-GB" sz="2800" dirty="0">
                <a:latin typeface="+mn-lt"/>
              </a:rPr>
              <a:t> 160   by 10 to give us </a:t>
            </a:r>
            <a:r>
              <a:rPr lang="en-GB" sz="2800" b="1" dirty="0">
                <a:solidFill>
                  <a:srgbClr val="FF0000"/>
                </a:solidFill>
                <a:latin typeface="+mn-lt"/>
              </a:rPr>
              <a:t>16cm</a:t>
            </a:r>
            <a:r>
              <a:rPr lang="en-GB" sz="2800" dirty="0">
                <a:latin typeface="+mn-lt"/>
              </a:rPr>
              <a:t>.</a:t>
            </a:r>
          </a:p>
        </p:txBody>
      </p:sp>
      <p:sp>
        <p:nvSpPr>
          <p:cNvPr id="8" name="AutoShape 67">
            <a:extLst>
              <a:ext uri="{FF2B5EF4-FFF2-40B4-BE49-F238E27FC236}">
                <a16:creationId xmlns:a16="http://schemas.microsoft.com/office/drawing/2014/main" id="{548DA6D2-2B4C-48C0-BB86-D0CDD9C3C1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2138" y="2353313"/>
            <a:ext cx="6867567" cy="646986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GB" dirty="0">
                <a:latin typeface="+mn-lt"/>
              </a:rPr>
              <a:t>How many centimetres are in 160mm?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DE46DA4-D7E2-43F7-B73F-D8FEEB16DCBF}"/>
              </a:ext>
            </a:extLst>
          </p:cNvPr>
          <p:cNvSpPr txBox="1"/>
          <p:nvPr/>
        </p:nvSpPr>
        <p:spPr>
          <a:xfrm>
            <a:off x="1829544" y="1306056"/>
            <a:ext cx="89919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002060"/>
                </a:solidFill>
              </a:rPr>
              <a:t>Converting between units of length</a:t>
            </a:r>
          </a:p>
        </p:txBody>
      </p:sp>
      <p:sp>
        <p:nvSpPr>
          <p:cNvPr id="11" name="AutoShape 67">
            <a:extLst>
              <a:ext uri="{FF2B5EF4-FFF2-40B4-BE49-F238E27FC236}">
                <a16:creationId xmlns:a16="http://schemas.microsoft.com/office/drawing/2014/main" id="{F63AA34F-4AFF-4698-80AD-0AC49DF572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222" y="3375404"/>
            <a:ext cx="5203700" cy="2104406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GB" sz="2800" dirty="0">
                <a:latin typeface="+mn-lt"/>
              </a:rPr>
              <a:t>How many millimetres are in a centimetre?</a:t>
            </a:r>
          </a:p>
          <a:p>
            <a:pPr algn="ctr">
              <a:buNone/>
            </a:pPr>
            <a:r>
              <a:rPr lang="en-GB" sz="2800" dirty="0">
                <a:latin typeface="+mn-lt"/>
              </a:rPr>
              <a:t>What calculation do we need to do to convert between the units?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476BE162-9374-4880-A651-A9BFD462B6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4634753"/>
              </p:ext>
            </p:extLst>
          </p:nvPr>
        </p:nvGraphicFramePr>
        <p:xfrm>
          <a:off x="792222" y="5766507"/>
          <a:ext cx="10607560" cy="8617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5945">
                  <a:extLst>
                    <a:ext uri="{9D8B030D-6E8A-4147-A177-3AD203B41FA5}">
                      <a16:colId xmlns:a16="http://schemas.microsoft.com/office/drawing/2014/main" val="432637229"/>
                    </a:ext>
                  </a:extLst>
                </a:gridCol>
                <a:gridCol w="1325945">
                  <a:extLst>
                    <a:ext uri="{9D8B030D-6E8A-4147-A177-3AD203B41FA5}">
                      <a16:colId xmlns:a16="http://schemas.microsoft.com/office/drawing/2014/main" val="2650303973"/>
                    </a:ext>
                  </a:extLst>
                </a:gridCol>
                <a:gridCol w="1325945">
                  <a:extLst>
                    <a:ext uri="{9D8B030D-6E8A-4147-A177-3AD203B41FA5}">
                      <a16:colId xmlns:a16="http://schemas.microsoft.com/office/drawing/2014/main" val="4272384403"/>
                    </a:ext>
                  </a:extLst>
                </a:gridCol>
                <a:gridCol w="1325945">
                  <a:extLst>
                    <a:ext uri="{9D8B030D-6E8A-4147-A177-3AD203B41FA5}">
                      <a16:colId xmlns:a16="http://schemas.microsoft.com/office/drawing/2014/main" val="602195384"/>
                    </a:ext>
                  </a:extLst>
                </a:gridCol>
                <a:gridCol w="354674">
                  <a:extLst>
                    <a:ext uri="{9D8B030D-6E8A-4147-A177-3AD203B41FA5}">
                      <a16:colId xmlns:a16="http://schemas.microsoft.com/office/drawing/2014/main" val="587097982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2017365919"/>
                    </a:ext>
                  </a:extLst>
                </a:gridCol>
                <a:gridCol w="1579419">
                  <a:extLst>
                    <a:ext uri="{9D8B030D-6E8A-4147-A177-3AD203B41FA5}">
                      <a16:colId xmlns:a16="http://schemas.microsoft.com/office/drawing/2014/main" val="1563827668"/>
                    </a:ext>
                  </a:extLst>
                </a:gridCol>
                <a:gridCol w="1906647">
                  <a:extLst>
                    <a:ext uri="{9D8B030D-6E8A-4147-A177-3AD203B41FA5}">
                      <a16:colId xmlns:a16="http://schemas.microsoft.com/office/drawing/2014/main" val="2111158890"/>
                    </a:ext>
                  </a:extLst>
                </a:gridCol>
              </a:tblGrid>
              <a:tr h="430868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Thousands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Hundreds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Tens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Ones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Tenths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Hundredths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Thousandths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3930128"/>
                  </a:ext>
                </a:extLst>
              </a:tr>
              <a:tr h="430868"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465411"/>
                  </a:ext>
                </a:extLst>
              </a:tr>
            </a:tbl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325EADBB-4CFE-9D45-B677-C31BFA25FA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3067" y="321198"/>
            <a:ext cx="1388069" cy="92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366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1519</TotalTime>
  <Words>2019</Words>
  <Application>Microsoft Macintosh PowerPoint</Application>
  <PresentationFormat>Widescreen</PresentationFormat>
  <Paragraphs>586</Paragraphs>
  <Slides>30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Calibri</vt:lpstr>
      <vt:lpstr>Calibri Light</vt:lpstr>
      <vt:lpstr>Tahoma</vt:lpstr>
      <vt:lpstr>Times New Roman</vt:lpstr>
      <vt:lpstr>Office Theme</vt:lpstr>
      <vt:lpstr>PowerPoint Presentation</vt:lpstr>
      <vt:lpstr>Vocabulary: Units of measure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Reasoning</vt:lpstr>
      <vt:lpstr> Reasoning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Natasha Robertson</dc:creator>
  <cp:lastModifiedBy>PiXL 2</cp:lastModifiedBy>
  <cp:revision>3</cp:revision>
  <dcterms:created xsi:type="dcterms:W3CDTF">2018-08-12T09:54:51Z</dcterms:created>
  <dcterms:modified xsi:type="dcterms:W3CDTF">2018-09-10T08:00:33Z</dcterms:modified>
</cp:coreProperties>
</file>