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539" r:id="rId4"/>
    <p:sldId id="578" r:id="rId5"/>
    <p:sldId id="579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1" r:id="rId14"/>
    <p:sldId id="572" r:id="rId15"/>
    <p:sldId id="573" r:id="rId16"/>
    <p:sldId id="574" r:id="rId17"/>
    <p:sldId id="576" r:id="rId18"/>
    <p:sldId id="577" r:id="rId19"/>
    <p:sldId id="537" r:id="rId20"/>
    <p:sldId id="5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CBFA7-3F0B-49B1-94C5-0CD0905AA415}" v="3017" dt="2018-08-15T17:14:33.679"/>
    <p1510:client id="{42526D9B-2DCC-4B6B-A679-FB15799D9CFC}" v="272" dt="2018-08-16T15:04:44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6" autoAdjust="0"/>
    <p:restoredTop sz="71250" autoAdjust="0"/>
  </p:normalViewPr>
  <p:slideViewPr>
    <p:cSldViewPr snapToGrid="0">
      <p:cViewPr varScale="1">
        <p:scale>
          <a:sx n="62" d="100"/>
          <a:sy n="62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78DD-4AD0-4C92-8A66-5204EF69153B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198F-8B20-413E-A417-7A35C09CE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0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dirty="0">
              <a:latin typeface="+mn-lt"/>
            </a:endParaRP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1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37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0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we should know how many days there are in each month.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rhyme ‘thirty days hath September, April, June and November. All the rest have thirty one, except for February all alone which has 28 (leap year 29) days.’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9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34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4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9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00:15 can also be written as 12.15am.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9.35 to 10.00 = 25 minutes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10.00 to 12.15 = 2 hours and 15 minutes.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film lasts for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hours and 40 minutes.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9.35 can also be written as 21:35.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21:35 to 22:00 = 25 minutes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22:00 to 00:15 = 2 hours and 15 minutes.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film lasts for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hours and 40 minutes.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67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3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 dirty="0"/>
              <a:t>Vocabulary Shorts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60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altLang="en-US" dirty="0">
                <a:solidFill>
                  <a:srgbClr val="000000"/>
                </a:solidFill>
              </a:rPr>
              <a:t>Pupils need to be reasonably secure in this before continuing with this therapy. Spend time revising this area if required.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98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dirty="0">
                <a:latin typeface="+mn-lt"/>
              </a:rPr>
              <a:t>Explain: We can count up in our heads until we get to midnight which is 4 hours but the questions asks us to add on 10 hours. So we need to add another 6 hours which takes us to 6 in the morning which is 6am. 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4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dirty="0">
              <a:latin typeface="+mn-lt"/>
            </a:endParaRP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count up in our heads.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hours after 6.45pm is 8.45pm.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add another 35 minutes, we get to 9.20pm.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film finishes 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9.20pm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work through together on a timeline.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practical equipment to support if required.</a:t>
            </a: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696F-DC06-41D3-BE7F-9EC68F23F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4F14D-98FD-422A-ACFC-73327494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208F-1586-418C-9F62-357430FF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1A4B6-DDCB-4911-89B0-20205CFC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35E4-04F9-4AA7-87A6-9F56422B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2BF0-2FC0-4EFD-821F-C5C43494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9BD15-36DA-4B64-8C90-6372E6B0A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CA1C5-7105-4DB7-8EDA-82D2EEBE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79C-83D7-4BCF-A9EA-F237D21D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08AD-90D6-41B6-A658-D9F1B427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4357C-F4BE-40D1-9CEA-8A5E5C07E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AE9E1-B40F-40E0-A081-1C883DBF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52EC-7BFC-4B0A-BA53-0EAA0E8B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6618-130A-474A-81FB-8EAB623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AE5D-1407-4F93-ABC8-96C60BCC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87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619B-D785-477F-8158-DE8BD677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0215-B2C9-4364-B695-F13D3BE3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A50F-E3CC-4558-B813-F72B808D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D6B80-0345-422F-8BAC-90B10565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6FC2-CB1C-45AD-96D4-D1D9F04D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0AAA-FA05-4E29-94E4-056F3019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966D2-C0D2-420D-BD9B-8F80E392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B322-414F-4AE0-8578-0AB40F07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57A2-EF31-44BD-9275-4803851F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BEFD-F991-467E-963E-4F2938A3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D5FD-0806-4CE9-B062-5DCEC78E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C01A-D6C3-4063-9678-15EE26D28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C4EA6-B9EB-465F-A390-4F32A3AB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F9B2E-EE12-444D-B103-929851B6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E4549-6C64-42A8-9EA3-684A2B90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3B79-C536-473D-BF05-1FB01846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8A7B-C6E4-4F44-9B42-40E8E13A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5D89B-6F9E-4984-B804-A4466EA7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AEDD4-BB61-4D9E-BB59-830ECF4CB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92C4E-1031-4980-B14E-6D435465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BC355-B483-45C7-8608-B9A6D109C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8531E-FEE9-4C9E-9DCE-C0361966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F0D2E-72EE-4B97-8D3E-7622FDF4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2E51D-5D61-4E2C-92BE-85A26942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7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BA45-976E-4A43-BA91-2F0C0F9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765B0-4342-4B47-9C8B-A85B6223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D40C1-FB88-4086-933E-FDF0E1A4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7F347-3E7F-4F72-9181-C4ABFDCD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2926D-CFA1-4F1B-9B10-AF7729F4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A6978-17E2-4965-94DA-13B78E8F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21CF9-FB3F-46DA-BF99-C1FDE725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8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EFCD-CDA5-4E71-B68D-99D5F277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DB07-B701-478A-A377-6CEF278F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2EA99-1282-4171-A1C1-38BAF697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A6E-641E-4703-9C08-F88FB5BE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FAF4C-7EC0-4DD0-90A4-44FFFE6B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81EA9-22E6-4010-BE09-4CC76FB1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903C-7473-4757-8421-D7955E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27254-DA4A-4A03-A302-417D35FB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04AB9-1B74-45C8-B0BC-421F31E0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5499C-169A-473E-8C8E-E74D20A3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DA598-FF84-4213-8319-D539FD0A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98650-8C36-45DF-9F02-40618397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914CB-9E05-45B6-A205-BBE9DE8E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AC1EC-0910-4B8C-B4BF-B66D6454D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792BF-0091-4EAC-89CC-6B52D3130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2667-3B91-42DD-8688-CB80D2D664FF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8657E-3338-4B94-8033-C496635FF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7623-DC9B-42AF-9605-5BBA78448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23CB-23C5-4504-B6F6-90C9FDD57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hyperlink" Target="http://www.9calendar.com/wp-content/uploads/2012/11/January-2014-Calendar-with-Holiday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10226585" cy="309428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M8h: Can solve problems involving conversion between units of time</a:t>
            </a:r>
            <a:endParaRPr lang="en-GB" dirty="0"/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025A9-25A6-A94D-A1AF-9063CA35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86" y="1512158"/>
            <a:ext cx="7466926" cy="200906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Before getting on the 11.45 bus, Derek took 15 minutes to walk to the bus stop and he waited 5 minutes for the bus. What time did he leave his house?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63" y="6006290"/>
            <a:ext cx="6256689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Derek left his house at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11.25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5" name="AutoShape 67">
            <a:extLst>
              <a:ext uri="{FF2B5EF4-FFF2-40B4-BE49-F238E27FC236}">
                <a16:creationId xmlns:a16="http://schemas.microsoft.com/office/drawing/2014/main" id="{85F1FB2F-F7F8-4078-AB85-EA51DA98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095" y="1582651"/>
            <a:ext cx="3627741" cy="245173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GB" sz="2300" dirty="0">
                <a:latin typeface="+mn-lt"/>
              </a:rPr>
              <a:t>We know that Derek caught the 11.45 bus.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GB" sz="2300" dirty="0">
                <a:latin typeface="+mn-lt"/>
              </a:rPr>
              <a:t>We know he </a:t>
            </a:r>
            <a:r>
              <a:rPr lang="en-GB" sz="2300" b="1" dirty="0">
                <a:latin typeface="+mn-lt"/>
              </a:rPr>
              <a:t>waited 5 minutes</a:t>
            </a:r>
            <a:r>
              <a:rPr lang="en-GB" sz="2300" dirty="0">
                <a:latin typeface="+mn-lt"/>
              </a:rPr>
              <a:t> so he must have </a:t>
            </a:r>
            <a:r>
              <a:rPr lang="en-GB" sz="2300" b="1" dirty="0">
                <a:latin typeface="+mn-lt"/>
              </a:rPr>
              <a:t>arrived at the bus stop at 11.40</a:t>
            </a:r>
            <a:r>
              <a:rPr lang="en-GB" sz="2300" dirty="0">
                <a:latin typeface="+mn-lt"/>
              </a:rPr>
              <a:t>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ACC13A-7C30-4550-B0C3-823FAD30BF2F}"/>
              </a:ext>
            </a:extLst>
          </p:cNvPr>
          <p:cNvGraphicFramePr>
            <a:graphicFrameLocks noGrp="1"/>
          </p:cNvGraphicFramePr>
          <p:nvPr/>
        </p:nvGraphicFramePr>
        <p:xfrm>
          <a:off x="422015" y="3606042"/>
          <a:ext cx="7395208" cy="19843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2246">
                  <a:extLst>
                    <a:ext uri="{9D8B030D-6E8A-4147-A177-3AD203B41FA5}">
                      <a16:colId xmlns:a16="http://schemas.microsoft.com/office/drawing/2014/main" val="1126275977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15666122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75126390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319733850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855693193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3870469392"/>
                    </a:ext>
                  </a:extLst>
                </a:gridCol>
              </a:tblGrid>
              <a:tr h="70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Bus timetable: Croxton to </a:t>
                      </a:r>
                      <a:r>
                        <a:rPr lang="en-GB" sz="2400" dirty="0" err="1">
                          <a:effectLst/>
                        </a:rPr>
                        <a:t>Braytown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11229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Depart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9608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</a:rPr>
                        <a:t>Arrive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12.15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12.30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13.05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14.15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55821"/>
                  </a:ext>
                </a:extLst>
              </a:tr>
            </a:tbl>
          </a:graphicData>
        </a:graphic>
      </p:graphicFrame>
      <p:sp>
        <p:nvSpPr>
          <p:cNvPr id="11" name="AutoShape 67">
            <a:extLst>
              <a:ext uri="{FF2B5EF4-FFF2-40B4-BE49-F238E27FC236}">
                <a16:creationId xmlns:a16="http://schemas.microsoft.com/office/drawing/2014/main" id="{E43507E0-AB5C-40F3-B7F0-7D929ABB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095" y="4127691"/>
            <a:ext cx="3627741" cy="245173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GB" sz="2300" dirty="0">
                <a:latin typeface="+mn-lt"/>
              </a:rPr>
              <a:t>We know that he took </a:t>
            </a:r>
            <a:r>
              <a:rPr lang="en-GB" sz="2300" b="1" dirty="0">
                <a:latin typeface="+mn-lt"/>
              </a:rPr>
              <a:t>15 minutes to walk </a:t>
            </a:r>
            <a:r>
              <a:rPr lang="en-GB" sz="2300" dirty="0">
                <a:latin typeface="+mn-lt"/>
              </a:rPr>
              <a:t>to the bus stop so we need to </a:t>
            </a:r>
            <a:r>
              <a:rPr lang="en-GB" sz="2300" b="1" dirty="0">
                <a:latin typeface="+mn-lt"/>
              </a:rPr>
              <a:t>subtract</a:t>
            </a:r>
            <a:r>
              <a:rPr lang="en-GB" sz="2300" dirty="0">
                <a:latin typeface="+mn-lt"/>
              </a:rPr>
              <a:t> </a:t>
            </a:r>
            <a:r>
              <a:rPr lang="en-GB" sz="2300" b="1" dirty="0">
                <a:latin typeface="+mn-lt"/>
              </a:rPr>
              <a:t>15 minutes from 11.40 </a:t>
            </a:r>
            <a:r>
              <a:rPr lang="en-GB" sz="2300" dirty="0">
                <a:latin typeface="+mn-lt"/>
              </a:rPr>
              <a:t>which gives us </a:t>
            </a:r>
            <a:r>
              <a:rPr lang="en-GB" sz="2300" b="1" dirty="0">
                <a:latin typeface="+mn-lt"/>
              </a:rPr>
              <a:t>11.25</a:t>
            </a:r>
            <a:r>
              <a:rPr lang="en-GB" sz="2300" dirty="0">
                <a:latin typeface="+mn-lt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A55B85-FA08-8149-8652-D4A3F9DBE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7" y="1741873"/>
            <a:ext cx="11486825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Ruth must get to </a:t>
            </a:r>
            <a:r>
              <a:rPr lang="en-GB" sz="2800" dirty="0" err="1">
                <a:latin typeface="+mn-lt"/>
              </a:rPr>
              <a:t>Braytown</a:t>
            </a:r>
            <a:r>
              <a:rPr lang="en-GB" sz="2800" dirty="0">
                <a:latin typeface="+mn-lt"/>
              </a:rPr>
              <a:t> for 13.20. What buses could she get?</a:t>
            </a:r>
          </a:p>
        </p:txBody>
      </p:sp>
      <p:sp>
        <p:nvSpPr>
          <p:cNvPr id="15" name="AutoShape 67">
            <a:extLst>
              <a:ext uri="{FF2B5EF4-FFF2-40B4-BE49-F238E27FC236}">
                <a16:creationId xmlns:a16="http://schemas.microsoft.com/office/drawing/2014/main" id="{85F1FB2F-F7F8-4078-AB85-EA51DA98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43" y="5606699"/>
            <a:ext cx="10975114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We can see that Ruth could catch either 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11.30,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the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11.45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or 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12.20 buses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from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Croxton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.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ACC13A-7C30-4550-B0C3-823FAD30B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39500"/>
              </p:ext>
            </p:extLst>
          </p:nvPr>
        </p:nvGraphicFramePr>
        <p:xfrm>
          <a:off x="422015" y="3098042"/>
          <a:ext cx="7395208" cy="19843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2246">
                  <a:extLst>
                    <a:ext uri="{9D8B030D-6E8A-4147-A177-3AD203B41FA5}">
                      <a16:colId xmlns:a16="http://schemas.microsoft.com/office/drawing/2014/main" val="1126275977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15666122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75126390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319733850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855693193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3870469392"/>
                    </a:ext>
                  </a:extLst>
                </a:gridCol>
              </a:tblGrid>
              <a:tr h="70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Bus timetable: Croxton to </a:t>
                      </a:r>
                      <a:r>
                        <a:rPr lang="en-GB" sz="2400" dirty="0" err="1">
                          <a:effectLst/>
                        </a:rPr>
                        <a:t>Braytown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11229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Depart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9608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</a:rPr>
                        <a:t>Arrive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12.15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12.30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13.05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14.15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55821"/>
                  </a:ext>
                </a:extLst>
              </a:tr>
            </a:tbl>
          </a:graphicData>
        </a:graphic>
      </p:graphicFrame>
      <p:sp>
        <p:nvSpPr>
          <p:cNvPr id="11" name="AutoShape 67">
            <a:extLst>
              <a:ext uri="{FF2B5EF4-FFF2-40B4-BE49-F238E27FC236}">
                <a16:creationId xmlns:a16="http://schemas.microsoft.com/office/drawing/2014/main" id="{937C5C2D-5F9F-4A3A-9EFE-988B6C2C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887" y="2519721"/>
            <a:ext cx="3502314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To answer this question, we must read the timetable and decide which buses arrive in </a:t>
            </a:r>
            <a:r>
              <a:rPr lang="en-GB" sz="2800" dirty="0" err="1">
                <a:latin typeface="+mn-lt"/>
              </a:rPr>
              <a:t>Braytown</a:t>
            </a:r>
            <a:r>
              <a:rPr lang="en-GB" sz="2800" dirty="0">
                <a:latin typeface="+mn-lt"/>
              </a:rPr>
              <a:t> by 13.20.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6DA57-8DA3-B54A-B68A-3E9DFDB5D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7" y="1686390"/>
            <a:ext cx="7673813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Ruth is 15 minutes late for the 12.20. How long does she wait for the next bus?</a:t>
            </a:r>
          </a:p>
        </p:txBody>
      </p:sp>
      <p:sp>
        <p:nvSpPr>
          <p:cNvPr id="15" name="AutoShape 67">
            <a:extLst>
              <a:ext uri="{FF2B5EF4-FFF2-40B4-BE49-F238E27FC236}">
                <a16:creationId xmlns:a16="http://schemas.microsoft.com/office/drawing/2014/main" id="{85F1FB2F-F7F8-4078-AB85-EA51DA98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79" y="5993936"/>
            <a:ext cx="10975114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The next bus departs at 12.45 so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Ruth must wait 10 minutes for the bus.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ACC13A-7C30-4550-B0C3-823FAD30B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46046"/>
              </p:ext>
            </p:extLst>
          </p:nvPr>
        </p:nvGraphicFramePr>
        <p:xfrm>
          <a:off x="422015" y="2854202"/>
          <a:ext cx="7395208" cy="19843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2246">
                  <a:extLst>
                    <a:ext uri="{9D8B030D-6E8A-4147-A177-3AD203B41FA5}">
                      <a16:colId xmlns:a16="http://schemas.microsoft.com/office/drawing/2014/main" val="1126275977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15666122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75126390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319733850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855693193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3870469392"/>
                    </a:ext>
                  </a:extLst>
                </a:gridCol>
              </a:tblGrid>
              <a:tr h="70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Bus timetable: Croxton to </a:t>
                      </a:r>
                      <a:r>
                        <a:rPr lang="en-GB" sz="2400" dirty="0" err="1">
                          <a:effectLst/>
                        </a:rPr>
                        <a:t>Braytown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11229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Depart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9608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</a:rPr>
                        <a:t>Arrive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12.15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12.30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13.05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14.15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55821"/>
                  </a:ext>
                </a:extLst>
              </a:tr>
            </a:tbl>
          </a:graphicData>
        </a:graphic>
      </p:graphicFrame>
      <p:sp>
        <p:nvSpPr>
          <p:cNvPr id="11" name="AutoShape 67">
            <a:extLst>
              <a:ext uri="{FF2B5EF4-FFF2-40B4-BE49-F238E27FC236}">
                <a16:creationId xmlns:a16="http://schemas.microsoft.com/office/drawing/2014/main" id="{937C5C2D-5F9F-4A3A-9EFE-988B6C2C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866" y="2352757"/>
            <a:ext cx="3502314" cy="248578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To answer this question, we must work out what time Ruth got to the bus stop.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BF1D3B86-BBB3-410D-9499-9D927892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79" y="5075339"/>
            <a:ext cx="10972301" cy="54483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600" dirty="0">
                <a:latin typeface="+mn-lt"/>
              </a:rPr>
              <a:t>She was 15 minutes late for the 12.20 so she arrived at the bus stop at 12.35.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2D2AB9-2B94-BE4D-A077-D1E4C37F6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B662AC43-967A-414E-85DE-23E7D8F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514" y="1537389"/>
            <a:ext cx="5822849" cy="50396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/>
            <a:r>
              <a:rPr lang="en-GB" sz="2500" dirty="0">
                <a:latin typeface="+mn-lt"/>
              </a:rPr>
              <a:t>What time does the 09.40 from Birmingham New Street arrive at Reading?</a:t>
            </a:r>
          </a:p>
          <a:p>
            <a:pPr marL="342900" indent="-342900"/>
            <a:r>
              <a:rPr lang="en-GB" sz="2500" dirty="0">
                <a:latin typeface="+mn-lt"/>
              </a:rPr>
              <a:t>At how many stations does the 10.15 from Birmingham International stop before it reaches Reading?</a:t>
            </a:r>
          </a:p>
          <a:p>
            <a:pPr marL="342900" indent="-342900"/>
            <a:r>
              <a:rPr lang="en-GB" sz="2500" dirty="0">
                <a:latin typeface="+mn-lt"/>
              </a:rPr>
              <a:t>How long does it take the 13:55 from Oxford to reach Reading?</a:t>
            </a:r>
          </a:p>
          <a:p>
            <a:pPr marL="342900" indent="-342900"/>
            <a:r>
              <a:rPr lang="en-GB" sz="2500" dirty="0">
                <a:latin typeface="+mn-lt"/>
              </a:rPr>
              <a:t>You have to arrive at Oxford at 2:00pm. Which train would you catch from Coventry?</a:t>
            </a:r>
          </a:p>
        </p:txBody>
      </p:sp>
      <p:pic>
        <p:nvPicPr>
          <p:cNvPr id="16" name="Picture 50" descr="Image result for pencil clipart7">
            <a:extLst>
              <a:ext uri="{FF2B5EF4-FFF2-40B4-BE49-F238E27FC236}">
                <a16:creationId xmlns:a16="http://schemas.microsoft.com/office/drawing/2014/main" id="{CB484A78-929B-46E5-AB7D-D0B9FF34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4" y="5317719"/>
            <a:ext cx="147317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623C4A4-C6B8-4558-BECA-3B35EC3F4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399" y="1153218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6BF39-6419-4FB8-82B4-770091AFB2C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1736" b="59035"/>
          <a:stretch/>
        </p:blipFill>
        <p:spPr bwMode="auto">
          <a:xfrm>
            <a:off x="278637" y="2112240"/>
            <a:ext cx="5717287" cy="30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5C526-7840-8D4F-AA2D-3F16CB5C9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438377"/>
            <a:ext cx="9790235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Sometimes we may need to solve problems involving calendars.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1" y="2398338"/>
            <a:ext cx="3142453" cy="381327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Tyrone’s birthday is on December 18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. What day of the week is Tyrone’s birthday? 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270" y="2829487"/>
            <a:ext cx="3142453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Using the calendar, we can calculate that Tyrone’s birthday would fall on a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Saturday.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ACC63-F8E0-44B9-932C-04296DD8FE2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8823" b="2009"/>
          <a:stretch/>
        </p:blipFill>
        <p:spPr bwMode="auto">
          <a:xfrm>
            <a:off x="4204237" y="2530733"/>
            <a:ext cx="3576320" cy="360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777E8B-5EA0-5B4F-ABC9-9A60596E9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B662AC43-967A-414E-85DE-23E7D8F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533" y="1767701"/>
            <a:ext cx="6264275" cy="469915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sz="2500" dirty="0">
                <a:latin typeface="+mn-lt"/>
              </a:rPr>
              <a:t> What day is it two days before 27</a:t>
            </a:r>
            <a:r>
              <a:rPr lang="en-GB" sz="2500" baseline="30000" dirty="0">
                <a:latin typeface="+mn-lt"/>
              </a:rPr>
              <a:t>th</a:t>
            </a:r>
            <a:r>
              <a:rPr lang="en-GB" sz="2500" dirty="0">
                <a:latin typeface="+mn-lt"/>
              </a:rPr>
              <a:t> January?</a:t>
            </a:r>
          </a:p>
          <a:p>
            <a:pPr lvl="0"/>
            <a:r>
              <a:rPr lang="en-GB" sz="2500" dirty="0">
                <a:latin typeface="+mn-lt"/>
              </a:rPr>
              <a:t> How many full weeks are there in January?</a:t>
            </a:r>
          </a:p>
          <a:p>
            <a:pPr lvl="0"/>
            <a:r>
              <a:rPr lang="en-GB" sz="2500" dirty="0">
                <a:latin typeface="+mn-lt"/>
              </a:rPr>
              <a:t> What is the date one week after 13</a:t>
            </a:r>
            <a:r>
              <a:rPr lang="en-GB" sz="2500" baseline="30000" dirty="0">
                <a:latin typeface="+mn-lt"/>
              </a:rPr>
              <a:t>th</a:t>
            </a:r>
            <a:r>
              <a:rPr lang="en-GB" sz="2500" dirty="0">
                <a:latin typeface="+mn-lt"/>
              </a:rPr>
              <a:t> January ?</a:t>
            </a:r>
          </a:p>
          <a:p>
            <a:pPr lvl="0"/>
            <a:r>
              <a:rPr lang="en-GB" sz="2500" dirty="0">
                <a:latin typeface="+mn-lt"/>
              </a:rPr>
              <a:t> Sophie goes on holiday on the 4</a:t>
            </a:r>
            <a:r>
              <a:rPr lang="en-GB" sz="2500" baseline="30000" dirty="0">
                <a:latin typeface="+mn-lt"/>
              </a:rPr>
              <a:t>th</a:t>
            </a:r>
            <a:r>
              <a:rPr lang="en-GB" sz="2500" dirty="0">
                <a:latin typeface="+mn-lt"/>
              </a:rPr>
              <a:t> January for 10 days. What date does she return? </a:t>
            </a:r>
          </a:p>
          <a:p>
            <a:pPr lvl="0"/>
            <a:r>
              <a:rPr lang="en-GB" sz="2500" dirty="0">
                <a:latin typeface="+mn-lt"/>
              </a:rPr>
              <a:t> Daniel goes on holiday the 2</a:t>
            </a:r>
            <a:r>
              <a:rPr lang="en-GB" sz="2500" baseline="30000" dirty="0">
                <a:latin typeface="+mn-lt"/>
              </a:rPr>
              <a:t>nd</a:t>
            </a:r>
            <a:r>
              <a:rPr lang="en-GB" sz="2500" dirty="0">
                <a:latin typeface="+mn-lt"/>
              </a:rPr>
              <a:t> Saturday in January. What date did he leave?</a:t>
            </a:r>
            <a:endParaRPr lang="en-GB" sz="2500" dirty="0">
              <a:effectLst/>
              <a:latin typeface="+mn-lt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623C4A4-C6B8-4558-BECA-3B35EC3F4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8275" y="1295659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pic>
        <p:nvPicPr>
          <p:cNvPr id="14" name="Picture 13" descr="January 2014 calendar with holidays">
            <a:hlinkClick r:id="rId4"/>
            <a:extLst>
              <a:ext uri="{FF2B5EF4-FFF2-40B4-BE49-F238E27FC236}">
                <a16:creationId xmlns:a16="http://schemas.microsoft.com/office/drawing/2014/main" id="{1E898DD7-2EE9-4FB9-9E9A-61DD966602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" y="2531374"/>
            <a:ext cx="4992008" cy="391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6EC6E-FD89-504E-82CE-260FC2272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424" y="1452026"/>
            <a:ext cx="979023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Sometimes we may need to solve problems involving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converting between units of time</a:t>
            </a:r>
            <a:r>
              <a:rPr lang="en-GB" sz="2800" dirty="0">
                <a:latin typeface="+mn-lt"/>
              </a:rPr>
              <a:t>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71" y="2843216"/>
            <a:ext cx="2776729" cy="377904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Krishan’s plane departs at 20:20. He arrives at the airport at 5.45pm. How long until his plane departs?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998" y="2663090"/>
            <a:ext cx="4948976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There are two ways to do this: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3B4E1F85-1D02-4CEF-BCC3-D9F7A2F9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93" y="5060421"/>
            <a:ext cx="8201603" cy="17230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5.45 to 6.00 = 15 minutes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6.00 to 8.20 = 2 hours and 20 minutes.</a:t>
            </a:r>
          </a:p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Total waiting time =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2 hours and 35 minutes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id="{79F81DFD-A23D-4B4D-AACE-0B0B448D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93" y="3429000"/>
            <a:ext cx="8201603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GB" sz="2800" dirty="0">
                <a:latin typeface="+mn-lt"/>
              </a:rPr>
              <a:t>Convert 20:20 to a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pm</a:t>
            </a:r>
            <a:r>
              <a:rPr lang="en-GB" sz="2800" dirty="0">
                <a:latin typeface="+mn-lt"/>
              </a:rPr>
              <a:t> time. 20:20 can be written as </a:t>
            </a:r>
            <a:r>
              <a:rPr lang="en-GB" sz="2800" b="1" dirty="0">
                <a:latin typeface="+mn-lt"/>
              </a:rPr>
              <a:t>8.20pm</a:t>
            </a:r>
            <a:r>
              <a:rPr lang="en-GB" sz="2800" dirty="0">
                <a:latin typeface="+mn-lt"/>
              </a:rPr>
              <a:t>. It is now easier to calculate the time duration between 5.45pm and 8.20pm.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EDB561-791A-2F47-B814-B761EC283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424" y="1452026"/>
            <a:ext cx="979023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Sometimes we may need to solve problems involving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converting between units of time</a:t>
            </a:r>
            <a:r>
              <a:rPr lang="en-GB" sz="2800" dirty="0">
                <a:latin typeface="+mn-lt"/>
              </a:rPr>
              <a:t>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71" y="2843216"/>
            <a:ext cx="2776729" cy="377904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Krishan’s plane departs at 20:20. He arrives at the airport at 5.45pm. How long until his plane departs?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998" y="2663090"/>
            <a:ext cx="4948976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Or we could do this: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3B4E1F85-1D02-4CEF-BCC3-D9F7A2F9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93" y="4851994"/>
            <a:ext cx="8201603" cy="17230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17.45 to 18:00 = 15 minutes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18.00 to 20:20 = 2 hours and 20 minutes.</a:t>
            </a:r>
          </a:p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Total waiting time =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2 hours and 35 minutes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id="{79F81DFD-A23D-4B4D-AACE-0B0B448D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93" y="3471506"/>
            <a:ext cx="8201603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Convert 5.45pm to 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24-hour clock</a:t>
            </a:r>
            <a:r>
              <a:rPr lang="en-GB" sz="2800" dirty="0">
                <a:latin typeface="+mn-lt"/>
              </a:rPr>
              <a:t>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5.45pm can be written as </a:t>
            </a:r>
            <a:r>
              <a:rPr lang="en-GB" sz="2800" b="1" dirty="0">
                <a:latin typeface="+mn-lt"/>
              </a:rPr>
              <a:t>17.45</a:t>
            </a:r>
            <a:r>
              <a:rPr lang="en-GB" sz="2800" dirty="0">
                <a:latin typeface="+mn-lt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DE7FD6-EE3A-BE41-BF54-4AF5E15D5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B662AC43-967A-414E-85DE-23E7D8F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18" y="2531556"/>
            <a:ext cx="6834671" cy="19545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I start watching a film at 9.35pm. </a:t>
            </a:r>
          </a:p>
          <a:p>
            <a:pPr>
              <a:buNone/>
            </a:pPr>
            <a:r>
              <a:rPr lang="en-GB" dirty="0">
                <a:latin typeface="+mn-lt"/>
              </a:rPr>
              <a:t>My TV guide says it finishes at 00:15.</a:t>
            </a:r>
          </a:p>
          <a:p>
            <a:pPr>
              <a:buNone/>
            </a:pPr>
            <a:r>
              <a:rPr lang="en-GB" dirty="0">
                <a:latin typeface="+mn-lt"/>
              </a:rPr>
              <a:t>How long is the film?</a:t>
            </a:r>
          </a:p>
        </p:txBody>
      </p:sp>
      <p:pic>
        <p:nvPicPr>
          <p:cNvPr id="16" name="Picture 50" descr="Image result for pencil clipart7">
            <a:extLst>
              <a:ext uri="{FF2B5EF4-FFF2-40B4-BE49-F238E27FC236}">
                <a16:creationId xmlns:a16="http://schemas.microsoft.com/office/drawing/2014/main" id="{CB484A78-929B-46E5-AB7D-D0B9FF34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47" y="4493727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623C4A4-C6B8-4558-BECA-3B35EC3F4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27251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5C8559DD-21CA-48B7-B76A-3B9D3976A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942" y="4968015"/>
            <a:ext cx="8005247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Start by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converting</a:t>
            </a:r>
            <a:r>
              <a:rPr lang="en-GB" dirty="0">
                <a:latin typeface="+mn-lt"/>
              </a:rPr>
              <a:t> both times to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either</a:t>
            </a:r>
            <a:r>
              <a:rPr lang="en-GB" dirty="0">
                <a:latin typeface="+mn-lt"/>
              </a:rPr>
              <a:t>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24-hour clock </a:t>
            </a:r>
            <a:r>
              <a:rPr lang="en-GB" dirty="0">
                <a:latin typeface="+mn-lt"/>
              </a:rPr>
              <a:t>or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12-hour (pm) clock</a:t>
            </a:r>
            <a:r>
              <a:rPr lang="en-GB" dirty="0">
                <a:latin typeface="+mn-lt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5A9CC-3D5C-A04C-934F-F015415F7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4757" y="1719657"/>
            <a:ext cx="5888227" cy="4739501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graph shows the height of a candle as it burns.</a:t>
            </a:r>
          </a:p>
          <a:p>
            <a:pPr marL="0" indent="0">
              <a:buNone/>
            </a:pPr>
            <a:r>
              <a:rPr lang="en-GB" dirty="0"/>
              <a:t>What is the height of the candle after two hours?</a:t>
            </a:r>
          </a:p>
          <a:p>
            <a:pPr marL="0" indent="0">
              <a:buNone/>
            </a:pPr>
            <a:r>
              <a:rPr lang="en-GB" dirty="0"/>
              <a:t>How long does it take for the candle to burn down from 16cm to 4cm?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88912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7494834" y="4570617"/>
            <a:ext cx="1708072" cy="161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9F0F3E3-7662-4679-B1DE-41DFCF7E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9675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F896F-830D-4905-BA26-4DA344AF6F06}"/>
              </a:ext>
            </a:extLst>
          </p:cNvPr>
          <p:cNvPicPr/>
          <p:nvPr/>
        </p:nvPicPr>
        <p:blipFill rotWithShape="1">
          <a:blip r:embed="rId5" cstate="print"/>
          <a:srcRect l="7667" r="5927"/>
          <a:stretch/>
        </p:blipFill>
        <p:spPr bwMode="auto">
          <a:xfrm>
            <a:off x="1082351" y="1996751"/>
            <a:ext cx="4130460" cy="39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8E105-AD11-8445-94B4-EB25ED19B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9532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Units of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716264" y="2517236"/>
            <a:ext cx="4429057" cy="362207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convert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pm / am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digital clock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analogue clock</a:t>
            </a: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5394287" y="3184716"/>
            <a:ext cx="5871373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A0DDC-487D-4E41-8D2B-C1EDF9886647}"/>
              </a:ext>
            </a:extLst>
          </p:cNvPr>
          <p:cNvSpPr/>
          <p:nvPr/>
        </p:nvSpPr>
        <p:spPr>
          <a:xfrm>
            <a:off x="5145321" y="2948680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F97A5-1804-3347-AF56-32EE1C73C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057" y="1597512"/>
            <a:ext cx="8157888" cy="4739501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doctor started work at 06:00. His shift  finished at 4:00. Then he started his next  shift at 8:30. How long was it after he  finished his first shift until his second one  started?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88912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41964" y="4293030"/>
            <a:ext cx="1708072" cy="161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9F0F3E3-7662-4679-B1DE-41DFCF7E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9675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34CAC-5AA8-5B41-BA6B-017C020EB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220" y="2188520"/>
            <a:ext cx="8649560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In mathematics, we often use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time</a:t>
            </a:r>
            <a:r>
              <a:rPr lang="en-GB" dirty="0">
                <a:latin typeface="+mn-lt"/>
              </a:rPr>
              <a:t> to solve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problems</a:t>
            </a:r>
            <a:r>
              <a:rPr lang="en-GB" dirty="0">
                <a:latin typeface="+mn-lt"/>
              </a:rPr>
              <a:t>, calculate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durations</a:t>
            </a:r>
            <a:r>
              <a:rPr lang="en-GB" dirty="0">
                <a:latin typeface="+mn-lt"/>
              </a:rPr>
              <a:t> of events (such as the length of TV programmes) and read different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timetables</a:t>
            </a:r>
            <a:r>
              <a:rPr lang="en-GB" dirty="0">
                <a:latin typeface="+mn-lt"/>
              </a:rPr>
              <a:t>. To solve problems involving time, we must be able to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tell the time </a:t>
            </a:r>
            <a:r>
              <a:rPr lang="en-GB" dirty="0">
                <a:latin typeface="+mn-lt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calculate time differences </a:t>
            </a:r>
            <a:r>
              <a:rPr lang="en-GB" dirty="0">
                <a:latin typeface="+mn-lt"/>
              </a:rPr>
              <a:t>on both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analogue</a:t>
            </a:r>
            <a:r>
              <a:rPr lang="en-GB" dirty="0">
                <a:latin typeface="+mn-lt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digital</a:t>
            </a:r>
            <a:r>
              <a:rPr lang="en-GB" dirty="0">
                <a:latin typeface="+mn-lt"/>
              </a:rPr>
              <a:t> clocks.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F9297-9B87-9448-BDDC-09256BA8A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4712" y="1440453"/>
            <a:ext cx="8281617" cy="4739501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Before we start…</a:t>
            </a:r>
          </a:p>
          <a:p>
            <a:pPr marL="0" indent="0" algn="ctr">
              <a:buNone/>
            </a:pPr>
            <a:r>
              <a:rPr lang="en-GB" sz="3600" dirty="0"/>
              <a:t>How would you teach someone to convert between the 12-hour and 24-hour clocks?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88912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091484" y="4267404"/>
            <a:ext cx="1708072" cy="161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9F0F3E3-7662-4679-B1DE-41DFCF7E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4" y="196754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97D71F-F055-D747-AFE5-A74CCAE0E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8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37" y="2233779"/>
            <a:ext cx="9122326" cy="239044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Sometimes problems involve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calculating time differences </a:t>
            </a:r>
            <a:r>
              <a:rPr lang="en-GB" dirty="0">
                <a:latin typeface="+mn-lt"/>
              </a:rPr>
              <a:t>that go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 over an hour</a:t>
            </a:r>
            <a:r>
              <a:rPr lang="en-GB" dirty="0">
                <a:latin typeface="+mn-lt"/>
              </a:rPr>
              <a:t>. These are often written as word problems. </a:t>
            </a:r>
          </a:p>
          <a:p>
            <a:pPr algn="ctr">
              <a:buNone/>
            </a:pPr>
            <a:r>
              <a:rPr lang="en-GB" dirty="0">
                <a:latin typeface="+mn-lt"/>
              </a:rPr>
              <a:t>Let’s look at some examples…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9E1DC-AA28-3C42-992A-BCB76998B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12" y="1553319"/>
            <a:ext cx="11261414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Some problems are straightforward in that we just have to think about 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hours</a:t>
            </a:r>
            <a:r>
              <a:rPr lang="en-GB" sz="2800" dirty="0">
                <a:latin typeface="+mn-lt"/>
              </a:rPr>
              <a:t> rather than minutes. Look at this example. Here, we have to calculate what the time will be after a given amount of time has passed.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3" y="3429000"/>
            <a:ext cx="597689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What time is it ten hours after 8pm?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284AA0-0C35-477E-9C86-EBA8C46F15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4247977"/>
            <a:ext cx="7912851" cy="1317117"/>
          </a:xfrm>
          <a:prstGeom prst="rect">
            <a:avLst/>
          </a:prstGeom>
          <a:noFill/>
        </p:spPr>
      </p:pic>
      <p:sp>
        <p:nvSpPr>
          <p:cNvPr id="11" name="AutoShape 67">
            <a:extLst>
              <a:ext uri="{FF2B5EF4-FFF2-40B4-BE49-F238E27FC236}">
                <a16:creationId xmlns:a16="http://schemas.microsoft.com/office/drawing/2014/main" id="{B662AC43-967A-414E-85DE-23E7D8F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611" y="3436028"/>
            <a:ext cx="3388659" cy="296251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We know that 8pm is in the evening. A quickly drawn time number line can help us to solve this problem.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02" y="5881604"/>
            <a:ext cx="5976893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So, ten hours after 8pm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6am.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0AF76-C430-0E4C-981A-2276B9A7F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0" y="1576531"/>
            <a:ext cx="11486824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In this example, we have to calculate the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time difference </a:t>
            </a:r>
            <a:r>
              <a:rPr lang="en-GB" sz="2800" dirty="0">
                <a:latin typeface="+mn-lt"/>
              </a:rPr>
              <a:t>to work out the length of a flight.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29" y="2744995"/>
            <a:ext cx="1148682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An aeroplane takes off on Tuesday at 22:47. It lands on Wednesday at 07:05. How long in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hours and minutes </a:t>
            </a:r>
            <a:r>
              <a:rPr lang="en-GB" sz="2800" dirty="0">
                <a:latin typeface="+mn-lt"/>
              </a:rPr>
              <a:t>is the flight?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B662AC43-967A-414E-85DE-23E7D8F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756" y="3913459"/>
            <a:ext cx="4876799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Again, a number line can help.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02" y="5881604"/>
            <a:ext cx="8199722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The duration of the flight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8 hours and 18 minutes.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CB2101-1C91-49B0-A9FD-02611CA278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4248946"/>
            <a:ext cx="6418729" cy="1341438"/>
          </a:xfrm>
          <a:prstGeom prst="rect">
            <a:avLst/>
          </a:prstGeom>
          <a:noFill/>
        </p:spPr>
      </p:pic>
      <p:sp>
        <p:nvSpPr>
          <p:cNvPr id="15" name="AutoShape 67">
            <a:extLst>
              <a:ext uri="{FF2B5EF4-FFF2-40B4-BE49-F238E27FC236}">
                <a16:creationId xmlns:a16="http://schemas.microsoft.com/office/drawing/2014/main" id="{85F1FB2F-F7F8-4078-AB85-EA51DA98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756" y="4636931"/>
            <a:ext cx="4936515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sz="2500" dirty="0">
                <a:latin typeface="+mn-lt"/>
              </a:rPr>
              <a:t>1 hour + 13 mins + 7 hours 5 mins = 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GB" sz="2500" dirty="0">
                <a:latin typeface="+mn-lt"/>
              </a:rPr>
              <a:t>8 hours 18 mins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C2241A-5BBE-7240-9601-E802BE675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41789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717" y="2554359"/>
            <a:ext cx="6487162" cy="19545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A film starts at 6:45pm. </a:t>
            </a:r>
          </a:p>
          <a:p>
            <a:pPr>
              <a:buNone/>
            </a:pPr>
            <a:r>
              <a:rPr lang="en-GB" dirty="0">
                <a:latin typeface="+mn-lt"/>
              </a:rPr>
              <a:t>It lasts 2 hours and 35 minutes. </a:t>
            </a:r>
          </a:p>
          <a:p>
            <a:pPr>
              <a:buNone/>
            </a:pPr>
            <a:r>
              <a:rPr lang="en-GB" dirty="0">
                <a:latin typeface="+mn-lt"/>
              </a:rPr>
              <a:t>What time will the film finish?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B662AC43-967A-414E-85DE-23E7D8F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114" y="4920303"/>
            <a:ext cx="6555765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You could count up in your head or draw a time number line to help!</a:t>
            </a:r>
          </a:p>
        </p:txBody>
      </p:sp>
      <p:pic>
        <p:nvPicPr>
          <p:cNvPr id="16" name="Picture 50" descr="Image result for pencil clipart7">
            <a:extLst>
              <a:ext uri="{FF2B5EF4-FFF2-40B4-BE49-F238E27FC236}">
                <a16:creationId xmlns:a16="http://schemas.microsoft.com/office/drawing/2014/main" id="{CB484A78-929B-46E5-AB7D-D0B9FF34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47" y="4493727"/>
            <a:ext cx="2102939" cy="20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623C4A4-C6B8-4558-BECA-3B35EC3F4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27251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Your turn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783613-1459-FE47-BE26-56307DB56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D6B895-163A-45A7-B897-BF7E2CE1B1C6}"/>
              </a:ext>
            </a:extLst>
          </p:cNvPr>
          <p:cNvSpPr txBox="1">
            <a:spLocks/>
          </p:cNvSpPr>
          <p:nvPr/>
        </p:nvSpPr>
        <p:spPr>
          <a:xfrm>
            <a:off x="1671145" y="195693"/>
            <a:ext cx="8649559" cy="1007251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Can solve problems involving conversion between units of time</a:t>
            </a:r>
          </a:p>
          <a:p>
            <a:pPr algn="ctr"/>
            <a:endParaRPr lang="en-GB" sz="3200" dirty="0"/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ED955-FAF2-4973-A4A8-3F2C14C8F28A}"/>
              </a:ext>
            </a:extLst>
          </p:cNvPr>
          <p:cNvSpPr txBox="1"/>
          <p:nvPr/>
        </p:nvSpPr>
        <p:spPr>
          <a:xfrm>
            <a:off x="2402200" y="1387930"/>
            <a:ext cx="718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5F414C39-AB94-475B-82AE-55CB13F8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869" y="1420879"/>
            <a:ext cx="8910919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Sometimes we may be asked to read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timetables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3F5A3C85-5CA4-43FB-AEAB-53ACB522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7" y="2185366"/>
            <a:ext cx="1148682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Derek caught the 11.45 bus from Croxton to </a:t>
            </a:r>
            <a:r>
              <a:rPr lang="en-GB" sz="2800" dirty="0" err="1">
                <a:latin typeface="+mn-lt"/>
              </a:rPr>
              <a:t>Braytown</a:t>
            </a:r>
            <a:r>
              <a:rPr lang="en-GB" sz="2800" dirty="0">
                <a:latin typeface="+mn-lt"/>
              </a:rPr>
              <a:t>. What time did he arrive in </a:t>
            </a:r>
            <a:r>
              <a:rPr lang="en-GB" sz="2800" dirty="0" err="1">
                <a:latin typeface="+mn-lt"/>
              </a:rPr>
              <a:t>Braytown</a:t>
            </a:r>
            <a:r>
              <a:rPr lang="en-GB" sz="2800" dirty="0">
                <a:latin typeface="+mn-lt"/>
              </a:rPr>
              <a:t>? How long did the journey take?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0E7C26CE-98E8-4EC3-8974-0AD32D62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63" y="5944696"/>
            <a:ext cx="6256689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This means that it has taken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45 minutes.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AutoShape 67">
            <a:extLst>
              <a:ext uri="{FF2B5EF4-FFF2-40B4-BE49-F238E27FC236}">
                <a16:creationId xmlns:a16="http://schemas.microsoft.com/office/drawing/2014/main" id="{85F1FB2F-F7F8-4078-AB85-EA51DA98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579" y="3458909"/>
            <a:ext cx="3546335" cy="248578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GB" sz="2800" dirty="0">
                <a:latin typeface="+mn-lt"/>
              </a:rPr>
              <a:t>We can see by reading the timetable that the 11.45 bus arrives in </a:t>
            </a:r>
            <a:r>
              <a:rPr lang="en-GB" sz="2800" dirty="0" err="1">
                <a:latin typeface="+mn-lt"/>
              </a:rPr>
              <a:t>Braytown</a:t>
            </a:r>
            <a:r>
              <a:rPr lang="en-GB" sz="2800" dirty="0">
                <a:latin typeface="+mn-lt"/>
              </a:rPr>
              <a:t> at 12.30.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ACC13A-7C30-4550-B0C3-823FAD30B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18462"/>
              </p:ext>
            </p:extLst>
          </p:nvPr>
        </p:nvGraphicFramePr>
        <p:xfrm>
          <a:off x="422015" y="3606042"/>
          <a:ext cx="7395208" cy="19843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2246">
                  <a:extLst>
                    <a:ext uri="{9D8B030D-6E8A-4147-A177-3AD203B41FA5}">
                      <a16:colId xmlns:a16="http://schemas.microsoft.com/office/drawing/2014/main" val="1126275977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15666122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751263900"/>
                    </a:ext>
                  </a:extLst>
                </a:gridCol>
                <a:gridCol w="1232246">
                  <a:extLst>
                    <a:ext uri="{9D8B030D-6E8A-4147-A177-3AD203B41FA5}">
                      <a16:colId xmlns:a16="http://schemas.microsoft.com/office/drawing/2014/main" val="319733850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855693193"/>
                    </a:ext>
                  </a:extLst>
                </a:gridCol>
                <a:gridCol w="1233112">
                  <a:extLst>
                    <a:ext uri="{9D8B030D-6E8A-4147-A177-3AD203B41FA5}">
                      <a16:colId xmlns:a16="http://schemas.microsoft.com/office/drawing/2014/main" val="3870469392"/>
                    </a:ext>
                  </a:extLst>
                </a:gridCol>
              </a:tblGrid>
              <a:tr h="70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Bus timetable: Croxton to </a:t>
                      </a:r>
                      <a:r>
                        <a:rPr lang="en-GB" sz="2400" dirty="0" err="1">
                          <a:effectLst/>
                        </a:rPr>
                        <a:t>Braytown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11229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</a:rPr>
                        <a:t>Depart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11.45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12.45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9608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</a:rPr>
                        <a:t>Arrive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12.15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12.30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13.05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13.30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14.15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558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6C6548D-9A6D-DE45-A52C-D4DD1BAA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067" y="321198"/>
            <a:ext cx="1388069" cy="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1765</Words>
  <Application>Microsoft Macintosh PowerPoint</Application>
  <PresentationFormat>Widescreen</PresentationFormat>
  <Paragraphs>329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Vocabulary: Units of time</vt:lpstr>
      <vt:lpstr>PowerPoint Presentation</vt:lpstr>
      <vt:lpstr> Reasoning</vt:lpstr>
      <vt:lpstr>PowerPoint Presentation</vt:lpstr>
      <vt:lpstr>PowerPoint Presentation</vt:lpstr>
      <vt:lpstr>PowerPoint Presentation</vt:lpstr>
      <vt:lpstr> Your turn</vt:lpstr>
      <vt:lpstr>PowerPoint Presentation</vt:lpstr>
      <vt:lpstr>PowerPoint Presentation</vt:lpstr>
      <vt:lpstr>PowerPoint Presentation</vt:lpstr>
      <vt:lpstr>PowerPoint Presentation</vt:lpstr>
      <vt:lpstr> Your turn</vt:lpstr>
      <vt:lpstr>PowerPoint Presentation</vt:lpstr>
      <vt:lpstr> Your turn</vt:lpstr>
      <vt:lpstr>PowerPoint Presentation</vt:lpstr>
      <vt:lpstr>PowerPoint Presentation</vt:lpstr>
      <vt:lpstr> Your turn</vt:lpstr>
      <vt:lpstr> Reasoning</vt:lpstr>
      <vt:lpstr> Reasoning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Robertson</dc:creator>
  <cp:lastModifiedBy>PiXL 2</cp:lastModifiedBy>
  <cp:revision>3</cp:revision>
  <dcterms:created xsi:type="dcterms:W3CDTF">2018-08-12T09:54:51Z</dcterms:created>
  <dcterms:modified xsi:type="dcterms:W3CDTF">2018-09-10T08:01:58Z</dcterms:modified>
</cp:coreProperties>
</file>