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9" r:id="rId2"/>
    <p:sldId id="280" r:id="rId3"/>
    <p:sldId id="281" r:id="rId4"/>
    <p:sldId id="295" r:id="rId5"/>
    <p:sldId id="282" r:id="rId6"/>
    <p:sldId id="283" r:id="rId7"/>
    <p:sldId id="296" r:id="rId8"/>
    <p:sldId id="285" r:id="rId9"/>
    <p:sldId id="300" r:id="rId10"/>
    <p:sldId id="301" r:id="rId11"/>
    <p:sldId id="302" r:id="rId12"/>
    <p:sldId id="303" r:id="rId13"/>
    <p:sldId id="304" r:id="rId14"/>
    <p:sldId id="305" r:id="rId15"/>
    <p:sldId id="306" r:id="rId16"/>
    <p:sldId id="290" r:id="rId17"/>
    <p:sldId id="291" r:id="rId18"/>
    <p:sldId id="308" r:id="rId19"/>
    <p:sldId id="307" r:id="rId20"/>
    <p:sldId id="309" r:id="rId21"/>
    <p:sldId id="310" r:id="rId22"/>
    <p:sldId id="311" r:id="rId23"/>
    <p:sldId id="312" r:id="rId24"/>
    <p:sldId id="29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99FF"/>
    <a:srgbClr val="9933FF"/>
    <a:srgbClr val="66FF33"/>
    <a:srgbClr val="00FF00"/>
    <a:srgbClr val="FFFF00"/>
    <a:srgbClr val="99CC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5" autoAdjust="0"/>
    <p:restoredTop sz="94660"/>
  </p:normalViewPr>
  <p:slideViewPr>
    <p:cSldViewPr>
      <p:cViewPr varScale="1">
        <p:scale>
          <a:sx n="70" d="100"/>
          <a:sy n="70" d="100"/>
        </p:scale>
        <p:origin x="-142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BF6EDB4-926A-41DB-8AB1-9C44BC19ACC5}" type="datetimeFigureOut">
              <a:rPr lang="en-GB"/>
              <a:pPr>
                <a:defRPr/>
              </a:pPr>
              <a:t>08/11/2017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9640B02-081F-4709-A980-05C26CA1163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575BA2-FBD6-4095-820F-1309424BD85F}" type="slidenum">
              <a:rPr lang="en-GB" altLang="en-US">
                <a:cs typeface="Arial" charset="0"/>
              </a:rPr>
              <a:pPr fontAlgn="base">
                <a:spcBef>
                  <a:spcPct val="0"/>
                </a:spcBef>
                <a:spcAft>
                  <a:spcPct val="0"/>
                </a:spcAft>
                <a:defRPr/>
              </a:pPr>
              <a:t>8</a:t>
            </a:fld>
            <a:endParaRPr lang="en-GB" alt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CF506EE-551C-43BC-BC3D-31BE6422C938}" type="slidenum">
              <a:rPr lang="en-GB" altLang="en-US" sz="1200">
                <a:latin typeface="+mn-lt"/>
              </a:rPr>
              <a:pPr algn="r">
                <a:defRPr/>
              </a:pPr>
              <a:t>9</a:t>
            </a:fld>
            <a:endParaRPr lang="en-GB" altLang="en-US" sz="120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94016E5-9383-4041-9C1C-7F001C7A0334}" type="slidenum">
              <a:rPr lang="en-GB" altLang="en-US" sz="1200">
                <a:latin typeface="+mn-lt"/>
              </a:rPr>
              <a:pPr algn="r">
                <a:defRPr/>
              </a:pPr>
              <a:t>10</a:t>
            </a:fld>
            <a:endParaRPr lang="en-GB" alt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F9933FF-8125-4DCE-B780-3D00E620A378}" type="datetimeFigureOut">
              <a:rPr lang="en-GB"/>
              <a:pPr>
                <a:defRPr/>
              </a:pPr>
              <a:t>08/11/2017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60CA1EB-7E29-4FED-9EEB-97DABEB8369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8C41051-3093-42E1-A98D-5FA206E01F8E}" type="datetimeFigureOut">
              <a:rPr lang="en-GB"/>
              <a:pPr>
                <a:defRPr/>
              </a:pPr>
              <a:t>08/11/2017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DE22880-CB0B-49E3-9F37-A2C833D507A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1AB97B0-EBE7-45E1-9456-2220D2FB65DB}" type="datetimeFigureOut">
              <a:rPr lang="en-GB"/>
              <a:pPr>
                <a:defRPr/>
              </a:pPr>
              <a:t>08/11/2017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E737E2D-237D-4C58-B425-859B4F769D76}"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p:txBody>
          <a:bodyPr/>
          <a:lstStyle>
            <a:lvl1pPr>
              <a:defRPr/>
            </a:lvl1pPr>
          </a:lstStyle>
          <a:p>
            <a:pPr>
              <a:defRPr/>
            </a:pPr>
            <a:fld id="{29D4E9E6-07E1-42FB-873F-2755BD445CCB}"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87AC11E-6E22-4960-B915-D7381A7DCEAB}" type="datetimeFigureOut">
              <a:rPr lang="en-GB"/>
              <a:pPr>
                <a:defRPr/>
              </a:pPr>
              <a:t>08/11/2017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CACA8A-0EFB-463E-91A4-07E3BFB6B2E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7050BA5-070B-416A-9655-EDA3DCCF4416}" type="datetimeFigureOut">
              <a:rPr lang="en-GB"/>
              <a:pPr>
                <a:defRPr/>
              </a:pPr>
              <a:t>08/11/2017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8B23ACB-D17E-4392-B175-C74E7B2753A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CF15CC49-4EC4-4FFB-8CE9-E5A4F46094F3}" type="datetimeFigureOut">
              <a:rPr lang="en-GB"/>
              <a:pPr>
                <a:defRPr/>
              </a:pPr>
              <a:t>08/11/2017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825EBDE-C1F0-4152-AF03-D1E5749A1B4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DE65192C-059E-4223-A317-6214508B8CFE}" type="datetimeFigureOut">
              <a:rPr lang="en-GB"/>
              <a:pPr>
                <a:defRPr/>
              </a:pPr>
              <a:t>08/11/2017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5209E86-776A-4F87-B521-03B9CFD3E7AE}"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33E9DB2-126A-4E25-8F44-0A997961D01C}" type="datetimeFigureOut">
              <a:rPr lang="en-GB"/>
              <a:pPr>
                <a:defRPr/>
              </a:pPr>
              <a:t>08/11/2017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28A3803-8AEE-4DFF-B09B-2FB8C104551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AA12C43-AA0B-4695-8780-48D1733CBF56}" type="datetimeFigureOut">
              <a:rPr lang="en-GB"/>
              <a:pPr>
                <a:defRPr/>
              </a:pPr>
              <a:t>08/11/2017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7F376E14-EA0E-46F1-AF86-E63F4E56C51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10F8EF8-7811-4FD8-8087-78716F105836}" type="datetimeFigureOut">
              <a:rPr lang="en-GB"/>
              <a:pPr>
                <a:defRPr/>
              </a:pPr>
              <a:t>08/11/2017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35D1811-2009-47F4-9071-87DF4A08A1F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361EC4-D95E-4921-97E9-B5065AFCFDA4}" type="datetimeFigureOut">
              <a:rPr lang="en-GB"/>
              <a:pPr>
                <a:defRPr/>
              </a:pPr>
              <a:t>08/11/2017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AE63E62-3A4E-4BDF-8921-305E50324D3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DC36C97-97F6-4952-B399-D8A96FB36042}" type="datetimeFigureOut">
              <a:rPr lang="en-GB"/>
              <a:pPr>
                <a:defRPr/>
              </a:pPr>
              <a:t>08/11/2017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E17CD01-2590-4D5B-A77D-A9FFC380940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p:cNvPicPr>
            <a:picLocks noChangeAspect="1"/>
          </p:cNvPicPr>
          <p:nvPr/>
        </p:nvPicPr>
        <p:blipFill>
          <a:blip r:embed="rId2"/>
          <a:srcRect t="14970"/>
          <a:stretch>
            <a:fillRect/>
          </a:stretch>
        </p:blipFill>
        <p:spPr bwMode="auto">
          <a:xfrm>
            <a:off x="250825" y="260350"/>
            <a:ext cx="923925" cy="817563"/>
          </a:xfrm>
          <a:prstGeom prst="rect">
            <a:avLst/>
          </a:prstGeom>
          <a:noFill/>
          <a:ln w="9525">
            <a:noFill/>
            <a:miter lim="800000"/>
            <a:headEnd/>
            <a:tailEnd/>
          </a:ln>
        </p:spPr>
      </p:pic>
      <p:pic>
        <p:nvPicPr>
          <p:cNvPr id="15362" name="Picture 3"/>
          <p:cNvPicPr>
            <a:picLocks noChangeAspect="1"/>
          </p:cNvPicPr>
          <p:nvPr/>
        </p:nvPicPr>
        <p:blipFill>
          <a:blip r:embed="rId3"/>
          <a:srcRect t="16615"/>
          <a:stretch>
            <a:fillRect/>
          </a:stretch>
        </p:blipFill>
        <p:spPr bwMode="auto">
          <a:xfrm>
            <a:off x="7596188" y="333375"/>
            <a:ext cx="1181100" cy="722313"/>
          </a:xfrm>
          <a:prstGeom prst="rect">
            <a:avLst/>
          </a:prstGeom>
          <a:noFill/>
          <a:ln w="9525">
            <a:noFill/>
            <a:miter lim="800000"/>
            <a:headEnd/>
            <a:tailEnd/>
          </a:ln>
        </p:spPr>
      </p:pic>
      <p:sp>
        <p:nvSpPr>
          <p:cNvPr id="15363" name="TextBox 5"/>
          <p:cNvSpPr txBox="1">
            <a:spLocks noChangeArrowheads="1"/>
          </p:cNvSpPr>
          <p:nvPr/>
        </p:nvSpPr>
        <p:spPr bwMode="auto">
          <a:xfrm>
            <a:off x="2987675" y="4149725"/>
            <a:ext cx="3186113" cy="581025"/>
          </a:xfrm>
          <a:prstGeom prst="rect">
            <a:avLst/>
          </a:prstGeom>
          <a:noFill/>
          <a:ln w="9525">
            <a:noFill/>
            <a:miter lim="800000"/>
            <a:headEnd/>
            <a:tailEnd/>
          </a:ln>
        </p:spPr>
        <p:txBody>
          <a:bodyPr>
            <a:spAutoFit/>
          </a:bodyPr>
          <a:lstStyle/>
          <a:p>
            <a:pPr algn="ctr"/>
            <a:r>
              <a:rPr lang="en-US" sz="1600">
                <a:latin typeface="Calibri" pitchFamily="34" charset="0"/>
              </a:rPr>
              <a:t>Commissioned by The PiXL Club Ltd.</a:t>
            </a:r>
          </a:p>
          <a:p>
            <a:pPr algn="ctr"/>
            <a:r>
              <a:rPr lang="en-US" sz="1600">
                <a:latin typeface="Calibri" pitchFamily="34" charset="0"/>
              </a:rPr>
              <a:t>Example 2017</a:t>
            </a:r>
          </a:p>
        </p:txBody>
      </p:sp>
      <p:sp>
        <p:nvSpPr>
          <p:cNvPr id="15364" name="Text Box 4"/>
          <p:cNvSpPr txBox="1">
            <a:spLocks noChangeArrowheads="1"/>
          </p:cNvSpPr>
          <p:nvPr/>
        </p:nvSpPr>
        <p:spPr bwMode="auto">
          <a:xfrm>
            <a:off x="1835150" y="5013325"/>
            <a:ext cx="5545138" cy="936625"/>
          </a:xfrm>
          <a:prstGeom prst="rect">
            <a:avLst/>
          </a:prstGeom>
          <a:solidFill>
            <a:srgbClr val="FFFFFF"/>
          </a:solidFill>
          <a:ln w="38100" cmpd="dbl">
            <a:solidFill>
              <a:srgbClr val="000000"/>
            </a:solidFill>
            <a:miter lim="800000"/>
            <a:headEnd/>
            <a:tailEnd/>
          </a:ln>
        </p:spPr>
        <p:txBody>
          <a:bodyPr/>
          <a:lstStyle/>
          <a:p>
            <a:pPr algn="just"/>
            <a:r>
              <a:rPr lang="en-GB" sz="1000">
                <a:solidFill>
                  <a:srgbClr val="000000"/>
                </a:solidFill>
                <a:cs typeface="Times New Roman" pitchFamily="18" charset="0"/>
              </a:rPr>
              <a:t>This resource is strictly for the use of member schools for as long as they remain members of The PiXL Club. It may not be copied, sold nor transferred to a third party or used by the school after membership ceases. Until such time it may be freely used within the member school.</a:t>
            </a:r>
            <a:endParaRPr lang="en-US" sz="1000">
              <a:latin typeface="Times New Roman" pitchFamily="18" charset="0"/>
              <a:cs typeface="Times New Roman" pitchFamily="18" charset="0"/>
            </a:endParaRPr>
          </a:p>
          <a:p>
            <a:pPr algn="just"/>
            <a:r>
              <a:rPr lang="en-GB" sz="1000">
                <a:solidFill>
                  <a:srgbClr val="000000"/>
                </a:solidFill>
                <a:cs typeface="Times New Roman" pitchFamily="18" charset="0"/>
              </a:rPr>
              <a:t>All opinions and contributions are those of the authors. The contents of this resource are not connected with nor endorsed by any other company, organisation or institution.</a:t>
            </a:r>
            <a:endParaRPr lang="en-US" sz="1000">
              <a:latin typeface="Times New Roman" pitchFamily="18" charset="0"/>
              <a:cs typeface="Times New Roman" pitchFamily="18" charset="0"/>
            </a:endParaRPr>
          </a:p>
        </p:txBody>
      </p:sp>
      <p:sp>
        <p:nvSpPr>
          <p:cNvPr id="15365" name="TextBox 6"/>
          <p:cNvSpPr txBox="1">
            <a:spLocks noChangeArrowheads="1"/>
          </p:cNvSpPr>
          <p:nvPr/>
        </p:nvSpPr>
        <p:spPr bwMode="auto">
          <a:xfrm>
            <a:off x="2771775" y="6308725"/>
            <a:ext cx="3816350" cy="336550"/>
          </a:xfrm>
          <a:prstGeom prst="rect">
            <a:avLst/>
          </a:prstGeom>
          <a:noFill/>
          <a:ln w="9525">
            <a:noFill/>
            <a:miter lim="800000"/>
            <a:headEnd/>
            <a:tailEnd/>
          </a:ln>
        </p:spPr>
        <p:txBody>
          <a:bodyPr>
            <a:spAutoFit/>
          </a:bodyPr>
          <a:lstStyle/>
          <a:p>
            <a:r>
              <a:rPr lang="en-GB" sz="1600">
                <a:latin typeface="Calibri" pitchFamily="34" charset="0"/>
              </a:rPr>
              <a:t>© Copyright The PiXL Club Limited, 2017</a:t>
            </a:r>
            <a:r>
              <a:rPr lang="en-US" sz="1600">
                <a:latin typeface="Calibri" pitchFamily="34" charset="0"/>
              </a:rPr>
              <a:t> </a:t>
            </a:r>
          </a:p>
        </p:txBody>
      </p:sp>
      <p:sp>
        <p:nvSpPr>
          <p:cNvPr id="15366" name="TextBox 5"/>
          <p:cNvSpPr txBox="1">
            <a:spLocks noChangeArrowheads="1"/>
          </p:cNvSpPr>
          <p:nvPr/>
        </p:nvSpPr>
        <p:spPr bwMode="auto">
          <a:xfrm>
            <a:off x="3708400" y="3141663"/>
            <a:ext cx="2016125" cy="336550"/>
          </a:xfrm>
          <a:prstGeom prst="rect">
            <a:avLst/>
          </a:prstGeom>
          <a:noFill/>
          <a:ln w="9525">
            <a:noFill/>
            <a:miter lim="800000"/>
            <a:headEnd/>
            <a:tailEnd/>
          </a:ln>
        </p:spPr>
        <p:txBody>
          <a:bodyPr>
            <a:spAutoFit/>
          </a:bodyPr>
          <a:lstStyle/>
          <a:p>
            <a:pPr algn="ctr"/>
            <a:r>
              <a:rPr lang="en-US" sz="1600">
                <a:latin typeface="Calibri" pitchFamily="34" charset="0"/>
              </a:rPr>
              <a:t>=  teacher’s notes</a:t>
            </a:r>
          </a:p>
        </p:txBody>
      </p:sp>
      <p:sp>
        <p:nvSpPr>
          <p:cNvPr id="5" name="5-Point Star 4"/>
          <p:cNvSpPr/>
          <p:nvPr/>
        </p:nvSpPr>
        <p:spPr>
          <a:xfrm>
            <a:off x="3348038" y="2997200"/>
            <a:ext cx="576262" cy="558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5368" name="AutoShape 12"/>
          <p:cNvSpPr>
            <a:spLocks noChangeArrowheads="1"/>
          </p:cNvSpPr>
          <p:nvPr/>
        </p:nvSpPr>
        <p:spPr bwMode="auto">
          <a:xfrm>
            <a:off x="1403350" y="1725613"/>
            <a:ext cx="6369050" cy="911225"/>
          </a:xfrm>
          <a:prstGeom prst="roundRect">
            <a:avLst>
              <a:gd name="adj" fmla="val 16667"/>
            </a:avLst>
          </a:prstGeom>
          <a:solidFill>
            <a:srgbClr val="99CCFF"/>
          </a:solidFill>
          <a:ln w="9525">
            <a:solidFill>
              <a:schemeClr val="tx1"/>
            </a:solidFill>
            <a:round/>
            <a:headEnd/>
            <a:tailEnd/>
          </a:ln>
        </p:spPr>
        <p:txBody>
          <a:bodyPr anchor="ctr">
            <a:spAutoFit/>
          </a:bodyPr>
          <a:lstStyle/>
          <a:p>
            <a:pPr algn="ctr"/>
            <a:r>
              <a:rPr lang="en-GB" sz="2400">
                <a:latin typeface="Calibri" pitchFamily="34" charset="0"/>
              </a:rPr>
              <a:t>W1a. Can critically evaluate their own and other people’s written work against a specific brief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p:cNvPicPr>
            <a:picLocks noChangeAspect="1"/>
          </p:cNvPicPr>
          <p:nvPr/>
        </p:nvPicPr>
        <p:blipFill>
          <a:blip r:embed="rId3"/>
          <a:srcRect/>
          <a:stretch>
            <a:fillRect/>
          </a:stretch>
        </p:blipFill>
        <p:spPr bwMode="auto">
          <a:xfrm>
            <a:off x="0" y="0"/>
            <a:ext cx="947738" cy="836613"/>
          </a:xfrm>
          <a:prstGeom prst="rect">
            <a:avLst/>
          </a:prstGeom>
          <a:noFill/>
          <a:ln w="9525">
            <a:noFill/>
            <a:miter lim="800000"/>
            <a:headEnd/>
            <a:tailEnd/>
          </a:ln>
        </p:spPr>
      </p:pic>
      <p:sp>
        <p:nvSpPr>
          <p:cNvPr id="4" name="Rounded Rectangle 3"/>
          <p:cNvSpPr/>
          <p:nvPr/>
        </p:nvSpPr>
        <p:spPr>
          <a:xfrm>
            <a:off x="395288" y="1270000"/>
            <a:ext cx="8353425" cy="107950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a:solidFill>
                  <a:schemeClr val="tx1"/>
                </a:solidFill>
                <a:cs typeface="Arial" charset="0"/>
              </a:rPr>
              <a:t>Read this passage. Then identify how different types of sentences are used to create:-</a:t>
            </a:r>
          </a:p>
          <a:p>
            <a:pPr algn="ctr">
              <a:defRPr/>
            </a:pPr>
            <a:r>
              <a:rPr lang="en-GB" sz="2400" b="1">
                <a:solidFill>
                  <a:srgbClr val="FF0000"/>
                </a:solidFill>
                <a:cs typeface="Arial" charset="0"/>
              </a:rPr>
              <a:t>action, fear, excitement, information and description</a:t>
            </a:r>
          </a:p>
        </p:txBody>
      </p:sp>
      <p:sp>
        <p:nvSpPr>
          <p:cNvPr id="6" name="Rounded Rectangle 4"/>
          <p:cNvSpPr/>
          <p:nvPr/>
        </p:nvSpPr>
        <p:spPr>
          <a:xfrm>
            <a:off x="250825" y="2708275"/>
            <a:ext cx="8658225" cy="3743325"/>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000">
              <a:solidFill>
                <a:schemeClr val="tx1"/>
              </a:solidFill>
              <a:cs typeface="Arial" charset="0"/>
            </a:endParaRPr>
          </a:p>
          <a:p>
            <a:pPr>
              <a:defRPr/>
            </a:pPr>
            <a:r>
              <a:rPr lang="en-GB" sz="2000">
                <a:solidFill>
                  <a:schemeClr val="tx1"/>
                </a:solidFill>
                <a:cs typeface="Arial" charset="0"/>
              </a:rPr>
              <a:t>It was then that he saw the train. At first it was only a speck, a faraway dot but within a few seconds it grew bigger and bigger, and it began to take shape, and son it was no longer a dot but the big, square, blunt front-end of a diesel express train.  Peter dropped his head and pressed it down hard into the small hole he had dug for it in the gravel.  He swung his feet over to one side.  He shut his eyes tight and tried to sink his body into the ground.</a:t>
            </a:r>
          </a:p>
          <a:p>
            <a:pPr>
              <a:defRPr/>
            </a:pPr>
            <a:endParaRPr lang="en-GB" sz="2000">
              <a:solidFill>
                <a:schemeClr val="tx1"/>
              </a:solidFill>
              <a:cs typeface="Arial" charset="0"/>
            </a:endParaRPr>
          </a:p>
          <a:p>
            <a:pPr>
              <a:defRPr/>
            </a:pPr>
            <a:r>
              <a:rPr lang="en-GB" sz="2000">
                <a:solidFill>
                  <a:schemeClr val="tx1"/>
                </a:solidFill>
                <a:cs typeface="Arial" charset="0"/>
              </a:rPr>
              <a:t>The train came over him like an explosion.  It was as though a gun had gone off in his head and with the explosion came a tearing, screaming wind that was like a hurricane blowing down his nostrils and into his lungs. The noise was earth shattering. The wind choked him. He felt as is he were being eaten alive and swallowed up in the belly of a screaming, murderous monster.   </a:t>
            </a:r>
          </a:p>
          <a:p>
            <a:pPr>
              <a:defRPr/>
            </a:pPr>
            <a:endParaRPr lang="en-GB" sz="2000" b="1">
              <a:solidFill>
                <a:schemeClr val="tx1"/>
              </a:solidFill>
              <a:cs typeface="Arial" charset="0"/>
            </a:endParaRPr>
          </a:p>
        </p:txBody>
      </p:sp>
      <p:sp>
        <p:nvSpPr>
          <p:cNvPr id="26628" name="Rectangle 8"/>
          <p:cNvSpPr>
            <a:spLocks noChangeArrowheads="1"/>
          </p:cNvSpPr>
          <p:nvPr/>
        </p:nvSpPr>
        <p:spPr bwMode="auto">
          <a:xfrm>
            <a:off x="3635375" y="339725"/>
            <a:ext cx="2016125" cy="641350"/>
          </a:xfrm>
          <a:prstGeom prst="rect">
            <a:avLst/>
          </a:prstGeom>
          <a:noFill/>
          <a:ln w="9525">
            <a:noFill/>
            <a:miter lim="800000"/>
            <a:headEnd/>
            <a:tailEnd/>
          </a:ln>
        </p:spPr>
        <p:txBody>
          <a:bodyPr>
            <a:spAutoFit/>
          </a:bodyPr>
          <a:lstStyle/>
          <a:p>
            <a:r>
              <a:rPr lang="en-GB" sz="3600">
                <a:solidFill>
                  <a:srgbClr val="000000"/>
                </a:solidFill>
                <a:latin typeface="Calibri" pitchFamily="34" charset="0"/>
              </a:rPr>
              <a:t>Your turn</a:t>
            </a:r>
            <a:endParaRPr lang="en-GB" sz="3600">
              <a:latin typeface="Calibri" pitchFamily="34" charset="0"/>
            </a:endParaRPr>
          </a:p>
        </p:txBody>
      </p:sp>
      <p:pic>
        <p:nvPicPr>
          <p:cNvPr id="26629" name="Picture 6" descr="Image result for  eyes cartoon"/>
          <p:cNvPicPr>
            <a:picLocks noChangeAspect="1" noChangeArrowheads="1"/>
          </p:cNvPicPr>
          <p:nvPr/>
        </p:nvPicPr>
        <p:blipFill>
          <a:blip r:embed="rId4"/>
          <a:srcRect/>
          <a:stretch>
            <a:fillRect/>
          </a:stretch>
        </p:blipFill>
        <p:spPr bwMode="auto">
          <a:xfrm>
            <a:off x="7451725" y="454025"/>
            <a:ext cx="1216025"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p:cNvPicPr>
            <a:picLocks noChangeAspect="1"/>
          </p:cNvPicPr>
          <p:nvPr/>
        </p:nvPicPr>
        <p:blipFill>
          <a:blip r:embed="rId2"/>
          <a:srcRect/>
          <a:stretch>
            <a:fillRect/>
          </a:stretch>
        </p:blipFill>
        <p:spPr bwMode="auto">
          <a:xfrm>
            <a:off x="0" y="0"/>
            <a:ext cx="1116013" cy="984250"/>
          </a:xfrm>
          <a:prstGeom prst="rect">
            <a:avLst/>
          </a:prstGeom>
          <a:noFill/>
          <a:ln w="9525">
            <a:noFill/>
            <a:miter lim="800000"/>
            <a:headEnd/>
            <a:tailEnd/>
          </a:ln>
        </p:spPr>
      </p:pic>
      <p:sp>
        <p:nvSpPr>
          <p:cNvPr id="28674" name="Rounded Rectangle 4"/>
          <p:cNvSpPr>
            <a:spLocks noChangeArrowheads="1"/>
          </p:cNvSpPr>
          <p:nvPr/>
        </p:nvSpPr>
        <p:spPr bwMode="auto">
          <a:xfrm>
            <a:off x="323850" y="1125538"/>
            <a:ext cx="8569325" cy="1081087"/>
          </a:xfrm>
          <a:prstGeom prst="roundRect">
            <a:avLst>
              <a:gd name="adj" fmla="val 16667"/>
            </a:avLst>
          </a:prstGeom>
          <a:solidFill>
            <a:srgbClr val="99CCFF"/>
          </a:solidFill>
          <a:ln w="25400" algn="ctr">
            <a:solidFill>
              <a:schemeClr val="tx1"/>
            </a:solidFill>
            <a:round/>
            <a:headEnd/>
            <a:tailEnd/>
          </a:ln>
        </p:spPr>
        <p:txBody>
          <a:bodyPr anchor="ctr"/>
          <a:lstStyle/>
          <a:p>
            <a:pPr algn="ctr"/>
            <a:r>
              <a:rPr lang="en-GB" sz="2400">
                <a:latin typeface="Calibri" pitchFamily="34" charset="0"/>
              </a:rPr>
              <a:t>The </a:t>
            </a:r>
            <a:r>
              <a:rPr lang="en-GB" sz="2400" b="1">
                <a:solidFill>
                  <a:srgbClr val="FF0000"/>
                </a:solidFill>
                <a:latin typeface="Calibri" pitchFamily="34" charset="0"/>
              </a:rPr>
              <a:t>author’s voice</a:t>
            </a:r>
            <a:r>
              <a:rPr lang="en-GB" sz="2400" b="1">
                <a:latin typeface="Calibri" pitchFamily="34" charset="0"/>
              </a:rPr>
              <a:t> </a:t>
            </a:r>
            <a:r>
              <a:rPr lang="en-GB" sz="2400">
                <a:latin typeface="Calibri" pitchFamily="34" charset="0"/>
              </a:rPr>
              <a:t>is how a story is told or how a piece of  information is shared with the reader.  </a:t>
            </a:r>
          </a:p>
        </p:txBody>
      </p:sp>
      <p:sp>
        <p:nvSpPr>
          <p:cNvPr id="28675" name="Rectangle 4"/>
          <p:cNvSpPr>
            <a:spLocks noChangeArrowheads="1"/>
          </p:cNvSpPr>
          <p:nvPr/>
        </p:nvSpPr>
        <p:spPr bwMode="auto">
          <a:xfrm>
            <a:off x="1258888" y="260350"/>
            <a:ext cx="7127875" cy="641350"/>
          </a:xfrm>
          <a:prstGeom prst="rect">
            <a:avLst/>
          </a:prstGeom>
          <a:noFill/>
          <a:ln w="9525">
            <a:noFill/>
            <a:miter lim="800000"/>
            <a:headEnd/>
            <a:tailEnd/>
          </a:ln>
        </p:spPr>
        <p:txBody>
          <a:bodyPr>
            <a:spAutoFit/>
          </a:bodyPr>
          <a:lstStyle/>
          <a:p>
            <a:pPr algn="ctr"/>
            <a:r>
              <a:rPr lang="en-GB" sz="3600">
                <a:solidFill>
                  <a:srgbClr val="000000"/>
                </a:solidFill>
                <a:latin typeface="Calibri" pitchFamily="34" charset="0"/>
              </a:rPr>
              <a:t>3. The author’s voice</a:t>
            </a:r>
          </a:p>
        </p:txBody>
      </p:sp>
      <p:sp>
        <p:nvSpPr>
          <p:cNvPr id="28676" name="Rounded Rectangle 4"/>
          <p:cNvSpPr>
            <a:spLocks noChangeArrowheads="1"/>
          </p:cNvSpPr>
          <p:nvPr/>
        </p:nvSpPr>
        <p:spPr bwMode="auto">
          <a:xfrm>
            <a:off x="323850" y="2420938"/>
            <a:ext cx="5327650" cy="4105275"/>
          </a:xfrm>
          <a:prstGeom prst="roundRect">
            <a:avLst>
              <a:gd name="adj" fmla="val 16667"/>
            </a:avLst>
          </a:prstGeom>
          <a:solidFill>
            <a:srgbClr val="FFFF00"/>
          </a:solidFill>
          <a:ln w="25400" algn="ctr">
            <a:solidFill>
              <a:schemeClr val="tx1"/>
            </a:solidFill>
            <a:round/>
            <a:headEnd/>
            <a:tailEnd/>
          </a:ln>
        </p:spPr>
        <p:txBody>
          <a:bodyPr anchor="ctr"/>
          <a:lstStyle/>
          <a:p>
            <a:endParaRPr lang="en-GB" sz="2000">
              <a:latin typeface="Calibri" pitchFamily="34" charset="0"/>
            </a:endParaRPr>
          </a:p>
          <a:p>
            <a:r>
              <a:rPr lang="en-GB" sz="2000">
                <a:latin typeface="Calibri" pitchFamily="34" charset="0"/>
              </a:rPr>
              <a:t>It reveals the </a:t>
            </a:r>
            <a:r>
              <a:rPr lang="en-GB" sz="2000" b="1">
                <a:solidFill>
                  <a:srgbClr val="FF0000"/>
                </a:solidFill>
                <a:latin typeface="Calibri" pitchFamily="34" charset="0"/>
              </a:rPr>
              <a:t>writer’s personality</a:t>
            </a:r>
            <a:r>
              <a:rPr lang="en-GB" sz="2000">
                <a:solidFill>
                  <a:srgbClr val="FF0000"/>
                </a:solidFill>
                <a:latin typeface="Calibri" pitchFamily="34" charset="0"/>
              </a:rPr>
              <a:t> </a:t>
            </a:r>
            <a:r>
              <a:rPr lang="en-GB" sz="2000" b="1">
                <a:solidFill>
                  <a:srgbClr val="FF0000"/>
                </a:solidFill>
                <a:latin typeface="Calibri" pitchFamily="34" charset="0"/>
              </a:rPr>
              <a:t>and</a:t>
            </a:r>
            <a:r>
              <a:rPr lang="en-GB" sz="2000">
                <a:solidFill>
                  <a:srgbClr val="FF0000"/>
                </a:solidFill>
                <a:latin typeface="Calibri" pitchFamily="34" charset="0"/>
              </a:rPr>
              <a:t> </a:t>
            </a:r>
            <a:r>
              <a:rPr lang="en-GB" sz="2000" b="1">
                <a:solidFill>
                  <a:srgbClr val="FF0000"/>
                </a:solidFill>
                <a:latin typeface="Calibri" pitchFamily="34" charset="0"/>
              </a:rPr>
              <a:t>feelings</a:t>
            </a:r>
            <a:r>
              <a:rPr lang="en-GB" sz="2000">
                <a:latin typeface="Calibri" pitchFamily="34" charset="0"/>
              </a:rPr>
              <a:t> about something, and can be </a:t>
            </a:r>
            <a:r>
              <a:rPr lang="en-GB" sz="2000" b="1">
                <a:solidFill>
                  <a:srgbClr val="FF0000"/>
                </a:solidFill>
                <a:latin typeface="Calibri" pitchFamily="34" charset="0"/>
              </a:rPr>
              <a:t>personal</a:t>
            </a:r>
            <a:r>
              <a:rPr lang="en-GB" sz="2000">
                <a:latin typeface="Calibri" pitchFamily="34" charset="0"/>
              </a:rPr>
              <a:t> or </a:t>
            </a:r>
            <a:r>
              <a:rPr lang="en-GB" sz="2000" b="1">
                <a:solidFill>
                  <a:srgbClr val="FF0000"/>
                </a:solidFill>
                <a:latin typeface="Calibri" pitchFamily="34" charset="0"/>
              </a:rPr>
              <a:t>impersonal</a:t>
            </a:r>
            <a:r>
              <a:rPr lang="en-GB" sz="2000">
                <a:latin typeface="Calibri" pitchFamily="34" charset="0"/>
              </a:rPr>
              <a:t>. </a:t>
            </a:r>
          </a:p>
          <a:p>
            <a:endParaRPr lang="en-GB" sz="2000">
              <a:latin typeface="Calibri" pitchFamily="34" charset="0"/>
            </a:endParaRPr>
          </a:p>
          <a:p>
            <a:r>
              <a:rPr lang="en-GB" sz="2000">
                <a:latin typeface="Calibri" pitchFamily="34" charset="0"/>
              </a:rPr>
              <a:t>It can be governed by the </a:t>
            </a:r>
            <a:r>
              <a:rPr lang="en-GB" sz="2000" b="1">
                <a:solidFill>
                  <a:srgbClr val="FF0000"/>
                </a:solidFill>
                <a:latin typeface="Calibri" pitchFamily="34" charset="0"/>
              </a:rPr>
              <a:t>purpose</a:t>
            </a:r>
            <a:r>
              <a:rPr lang="en-GB" sz="2000">
                <a:latin typeface="Calibri" pitchFamily="34" charset="0"/>
              </a:rPr>
              <a:t> of the text that is being written.</a:t>
            </a:r>
          </a:p>
          <a:p>
            <a:r>
              <a:rPr lang="en-GB" sz="2000">
                <a:latin typeface="Calibri" pitchFamily="34" charset="0"/>
              </a:rPr>
              <a:t>(E.g. A persuasive letter or a set of rules for playing a game.)</a:t>
            </a:r>
          </a:p>
          <a:p>
            <a:endParaRPr lang="en-GB" sz="2000">
              <a:latin typeface="Calibri" pitchFamily="34" charset="0"/>
            </a:endParaRPr>
          </a:p>
          <a:p>
            <a:r>
              <a:rPr lang="en-GB" sz="2000">
                <a:latin typeface="Calibri" pitchFamily="34" charset="0"/>
              </a:rPr>
              <a:t>It can be governed by the </a:t>
            </a:r>
            <a:r>
              <a:rPr lang="en-GB" sz="2000" b="1">
                <a:solidFill>
                  <a:srgbClr val="FF0000"/>
                </a:solidFill>
                <a:latin typeface="Calibri" pitchFamily="34" charset="0"/>
              </a:rPr>
              <a:t>audience</a:t>
            </a:r>
            <a:r>
              <a:rPr lang="en-GB" sz="2000">
                <a:latin typeface="Calibri" pitchFamily="34" charset="0"/>
              </a:rPr>
              <a:t> it is being written for. (E.g. A horror story for children or a serious newspaper article for adults.</a:t>
            </a:r>
          </a:p>
          <a:p>
            <a:endParaRPr lang="en-GB" sz="2000">
              <a:latin typeface="Calibri" pitchFamily="34" charset="0"/>
            </a:endParaRPr>
          </a:p>
        </p:txBody>
      </p:sp>
      <p:sp>
        <p:nvSpPr>
          <p:cNvPr id="3" name="Rounded Rectangle 4"/>
          <p:cNvSpPr>
            <a:spLocks noChangeArrowheads="1"/>
          </p:cNvSpPr>
          <p:nvPr/>
        </p:nvSpPr>
        <p:spPr bwMode="auto">
          <a:xfrm>
            <a:off x="5795963" y="2492375"/>
            <a:ext cx="3168650" cy="3889375"/>
          </a:xfrm>
          <a:prstGeom prst="roundRect">
            <a:avLst>
              <a:gd name="adj" fmla="val 16667"/>
            </a:avLst>
          </a:prstGeom>
          <a:solidFill>
            <a:srgbClr val="66FF33"/>
          </a:solidFill>
          <a:ln w="25400" algn="ctr">
            <a:solidFill>
              <a:schemeClr val="tx1"/>
            </a:solidFill>
            <a:round/>
            <a:headEnd/>
            <a:tailEnd/>
          </a:ln>
        </p:spPr>
        <p:txBody>
          <a:bodyPr anchor="ctr"/>
          <a:lstStyle/>
          <a:p>
            <a:endParaRPr lang="en-GB" sz="2000">
              <a:latin typeface="Calibri" pitchFamily="34" charset="0"/>
            </a:endParaRPr>
          </a:p>
          <a:p>
            <a:r>
              <a:rPr lang="en-GB" sz="2000">
                <a:latin typeface="Calibri" pitchFamily="34" charset="0"/>
              </a:rPr>
              <a:t>Therefore, the author’s voice can be many things: chatty, authoritative, objective, biased, serious, funny, passionate, persuasive or reflective. </a:t>
            </a:r>
          </a:p>
          <a:p>
            <a:endParaRPr lang="en-GB" sz="2000">
              <a:latin typeface="Calibri" pitchFamily="34" charset="0"/>
            </a:endParaRPr>
          </a:p>
          <a:p>
            <a:pPr algn="ctr"/>
            <a:r>
              <a:rPr lang="en-GB" sz="2000" b="1">
                <a:solidFill>
                  <a:schemeClr val="hlink"/>
                </a:solidFill>
                <a:latin typeface="Calibri" pitchFamily="34" charset="0"/>
              </a:rPr>
              <a:t>But the author’s voice should always match the purpose of the text!</a:t>
            </a:r>
          </a:p>
          <a:p>
            <a:endParaRPr lang="en-GB" sz="2000">
              <a:solidFill>
                <a:schemeClr val="hlink"/>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ChangeAspect="1"/>
          </p:cNvPicPr>
          <p:nvPr/>
        </p:nvPicPr>
        <p:blipFill>
          <a:blip r:embed="rId2"/>
          <a:srcRect/>
          <a:stretch>
            <a:fillRect/>
          </a:stretch>
        </p:blipFill>
        <p:spPr bwMode="auto">
          <a:xfrm>
            <a:off x="0" y="0"/>
            <a:ext cx="1028700" cy="908050"/>
          </a:xfrm>
          <a:prstGeom prst="rect">
            <a:avLst/>
          </a:prstGeom>
          <a:noFill/>
          <a:ln w="9525">
            <a:noFill/>
            <a:miter lim="800000"/>
            <a:headEnd/>
            <a:tailEnd/>
          </a:ln>
        </p:spPr>
      </p:pic>
      <p:sp>
        <p:nvSpPr>
          <p:cNvPr id="29698" name="Rounded Rectangle 3"/>
          <p:cNvSpPr>
            <a:spLocks noChangeArrowheads="1"/>
          </p:cNvSpPr>
          <p:nvPr/>
        </p:nvSpPr>
        <p:spPr bwMode="auto">
          <a:xfrm>
            <a:off x="323850" y="1268413"/>
            <a:ext cx="8496300" cy="1295400"/>
          </a:xfrm>
          <a:prstGeom prst="roundRect">
            <a:avLst>
              <a:gd name="adj" fmla="val 16667"/>
            </a:avLst>
          </a:prstGeom>
          <a:solidFill>
            <a:srgbClr val="99CCFF"/>
          </a:solidFill>
          <a:ln w="25400" algn="ctr">
            <a:solidFill>
              <a:schemeClr val="tx1"/>
            </a:solidFill>
            <a:round/>
            <a:headEnd/>
            <a:tailEnd/>
          </a:ln>
        </p:spPr>
        <p:txBody>
          <a:bodyPr anchor="ctr"/>
          <a:lstStyle/>
          <a:p>
            <a:pPr marL="228600" indent="-228600" algn="ctr"/>
            <a:r>
              <a:rPr lang="en-GB" sz="2200">
                <a:latin typeface="Calibri" pitchFamily="34" charset="0"/>
              </a:rPr>
              <a:t>    </a:t>
            </a:r>
          </a:p>
          <a:p>
            <a:pPr marL="228600" indent="-228600" algn="ctr"/>
            <a:endParaRPr lang="en-GB" sz="2200">
              <a:latin typeface="Calibri" pitchFamily="34" charset="0"/>
            </a:endParaRPr>
          </a:p>
          <a:p>
            <a:pPr marL="228600" indent="-228600" algn="ctr"/>
            <a:r>
              <a:rPr lang="en-GB" sz="2200">
                <a:latin typeface="Calibri" pitchFamily="34" charset="0"/>
              </a:rPr>
              <a:t>    Read the this passage. Then identify whether the author’s voice is:-</a:t>
            </a:r>
          </a:p>
          <a:p>
            <a:pPr marL="228600" indent="-228600" algn="ctr"/>
            <a:r>
              <a:rPr lang="en-GB" sz="2200">
                <a:solidFill>
                  <a:srgbClr val="FF0000"/>
                </a:solidFill>
                <a:latin typeface="Calibri" pitchFamily="34" charset="0"/>
              </a:rPr>
              <a:t>    </a:t>
            </a:r>
            <a:r>
              <a:rPr lang="en-GB" sz="2200" b="1">
                <a:solidFill>
                  <a:srgbClr val="FF0000"/>
                </a:solidFill>
                <a:latin typeface="Calibri" pitchFamily="34" charset="0"/>
              </a:rPr>
              <a:t>authoritative, objective, biased, serious, funny, passionate, persuasive or reflective</a:t>
            </a:r>
            <a:endParaRPr lang="en-GB" sz="2200" b="1">
              <a:latin typeface="Calibri" pitchFamily="34" charset="0"/>
            </a:endParaRPr>
          </a:p>
          <a:p>
            <a:pPr marL="228600" indent="-228600" algn="ctr"/>
            <a:endParaRPr lang="en-GB" sz="2200" b="1">
              <a:latin typeface="Calibri" pitchFamily="34" charset="0"/>
            </a:endParaRPr>
          </a:p>
          <a:p>
            <a:pPr marL="228600" indent="-228600" algn="ctr"/>
            <a:endParaRPr lang="en-GB" sz="2200" b="1">
              <a:latin typeface="Calibri" pitchFamily="34" charset="0"/>
            </a:endParaRPr>
          </a:p>
        </p:txBody>
      </p:sp>
      <p:sp>
        <p:nvSpPr>
          <p:cNvPr id="5" name="Rounded Rectangle 4"/>
          <p:cNvSpPr/>
          <p:nvPr/>
        </p:nvSpPr>
        <p:spPr>
          <a:xfrm>
            <a:off x="323850" y="2924175"/>
            <a:ext cx="8424863" cy="3240088"/>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gn="ctr">
              <a:defRPr/>
            </a:pPr>
            <a:r>
              <a:rPr lang="en-GB" sz="2200" u="sng">
                <a:solidFill>
                  <a:schemeClr val="tx1"/>
                </a:solidFill>
                <a:cs typeface="Arial" charset="0"/>
              </a:rPr>
              <a:t>The treasure act</a:t>
            </a:r>
          </a:p>
          <a:p>
            <a:pPr marL="228600" indent="-228600" algn="ctr">
              <a:defRPr/>
            </a:pPr>
            <a:endParaRPr lang="en-GB" sz="2200" u="sng">
              <a:solidFill>
                <a:schemeClr val="tx1"/>
              </a:solidFill>
              <a:cs typeface="Arial" charset="0"/>
            </a:endParaRPr>
          </a:p>
          <a:p>
            <a:pPr marL="228600" indent="-228600">
              <a:defRPr/>
            </a:pPr>
            <a:r>
              <a:rPr lang="en-GB" sz="2200">
                <a:solidFill>
                  <a:schemeClr val="tx1"/>
                </a:solidFill>
                <a:cs typeface="Arial" charset="0"/>
              </a:rPr>
              <a:t>    In England, Wales and Northern Ireland, all finders of gold and silver objects, and groups of coins from the same finds over three hundred years old, have a legal obligation to report such items under the Treasure Act 1996.  Prehistoric base-metal collections found after 1</a:t>
            </a:r>
            <a:r>
              <a:rPr lang="en-GB" sz="2200" baseline="30000">
                <a:solidFill>
                  <a:schemeClr val="tx1"/>
                </a:solidFill>
                <a:cs typeface="Arial" charset="0"/>
              </a:rPr>
              <a:t>st</a:t>
            </a:r>
            <a:r>
              <a:rPr lang="en-GB" sz="2200">
                <a:solidFill>
                  <a:schemeClr val="tx1"/>
                </a:solidFill>
                <a:cs typeface="Arial" charset="0"/>
              </a:rPr>
              <a:t> January 2003 also qualify as treasure.  By law, finds of potential treasure must be reported to the Coroner in whose district they were found within fourteen days of discovery. </a:t>
            </a:r>
          </a:p>
        </p:txBody>
      </p:sp>
      <p:sp>
        <p:nvSpPr>
          <p:cNvPr id="29700" name="Rectangle 4"/>
          <p:cNvSpPr>
            <a:spLocks noChangeArrowheads="1"/>
          </p:cNvSpPr>
          <p:nvPr/>
        </p:nvSpPr>
        <p:spPr bwMode="auto">
          <a:xfrm>
            <a:off x="1258888" y="260350"/>
            <a:ext cx="7127875" cy="641350"/>
          </a:xfrm>
          <a:prstGeom prst="rect">
            <a:avLst/>
          </a:prstGeom>
          <a:noFill/>
          <a:ln w="9525">
            <a:noFill/>
            <a:miter lim="800000"/>
            <a:headEnd/>
            <a:tailEnd/>
          </a:ln>
        </p:spPr>
        <p:txBody>
          <a:bodyPr>
            <a:spAutoFit/>
          </a:bodyPr>
          <a:lstStyle/>
          <a:p>
            <a:pPr algn="ctr"/>
            <a:r>
              <a:rPr lang="en-GB" sz="3600">
                <a:solidFill>
                  <a:srgbClr val="000000"/>
                </a:solidFill>
                <a:latin typeface="Calibri" pitchFamily="34" charset="0"/>
              </a:rPr>
              <a:t>Your turn</a:t>
            </a:r>
          </a:p>
        </p:txBody>
      </p:sp>
      <p:pic>
        <p:nvPicPr>
          <p:cNvPr id="29701" name="Picture 6" descr="Image result for  eyes cartoon"/>
          <p:cNvPicPr>
            <a:picLocks noChangeAspect="1" noChangeArrowheads="1"/>
          </p:cNvPicPr>
          <p:nvPr/>
        </p:nvPicPr>
        <p:blipFill>
          <a:blip r:embed="rId3"/>
          <a:srcRect/>
          <a:stretch>
            <a:fillRect/>
          </a:stretch>
        </p:blipFill>
        <p:spPr bwMode="auto">
          <a:xfrm>
            <a:off x="7451725" y="404813"/>
            <a:ext cx="1216025"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1"/>
          <p:cNvPicPr>
            <a:picLocks noChangeAspect="1"/>
          </p:cNvPicPr>
          <p:nvPr/>
        </p:nvPicPr>
        <p:blipFill>
          <a:blip r:embed="rId2"/>
          <a:srcRect/>
          <a:stretch>
            <a:fillRect/>
          </a:stretch>
        </p:blipFill>
        <p:spPr bwMode="auto">
          <a:xfrm>
            <a:off x="0" y="0"/>
            <a:ext cx="1028700" cy="908050"/>
          </a:xfrm>
          <a:prstGeom prst="rect">
            <a:avLst/>
          </a:prstGeom>
          <a:noFill/>
          <a:ln w="9525">
            <a:noFill/>
            <a:miter lim="800000"/>
            <a:headEnd/>
            <a:tailEnd/>
          </a:ln>
        </p:spPr>
      </p:pic>
      <p:sp>
        <p:nvSpPr>
          <p:cNvPr id="30722" name="Rounded Rectangle 3"/>
          <p:cNvSpPr>
            <a:spLocks noChangeArrowheads="1"/>
          </p:cNvSpPr>
          <p:nvPr/>
        </p:nvSpPr>
        <p:spPr bwMode="auto">
          <a:xfrm>
            <a:off x="323850" y="1268413"/>
            <a:ext cx="8496300" cy="1295400"/>
          </a:xfrm>
          <a:prstGeom prst="roundRect">
            <a:avLst>
              <a:gd name="adj" fmla="val 16667"/>
            </a:avLst>
          </a:prstGeom>
          <a:solidFill>
            <a:srgbClr val="99CCFF"/>
          </a:solidFill>
          <a:ln w="25400" algn="ctr">
            <a:solidFill>
              <a:schemeClr val="tx1"/>
            </a:solidFill>
            <a:round/>
            <a:headEnd/>
            <a:tailEnd/>
          </a:ln>
        </p:spPr>
        <p:txBody>
          <a:bodyPr anchor="ctr"/>
          <a:lstStyle/>
          <a:p>
            <a:pPr marL="228600" indent="-228600" algn="ctr"/>
            <a:r>
              <a:rPr lang="en-GB" sz="2200">
                <a:latin typeface="Calibri" pitchFamily="34" charset="0"/>
              </a:rPr>
              <a:t>    </a:t>
            </a:r>
          </a:p>
          <a:p>
            <a:pPr marL="228600" indent="-228600" algn="ctr"/>
            <a:endParaRPr lang="en-GB" sz="2200">
              <a:latin typeface="Calibri" pitchFamily="34" charset="0"/>
            </a:endParaRPr>
          </a:p>
          <a:p>
            <a:pPr marL="228600" indent="-228600" algn="ctr"/>
            <a:r>
              <a:rPr lang="en-GB" sz="2200">
                <a:latin typeface="Calibri" pitchFamily="34" charset="0"/>
              </a:rPr>
              <a:t>    Read the this passage. Then identify whether the author’s voice is:-</a:t>
            </a:r>
          </a:p>
          <a:p>
            <a:pPr marL="228600" indent="-228600" algn="ctr"/>
            <a:r>
              <a:rPr lang="en-GB" sz="2200">
                <a:solidFill>
                  <a:srgbClr val="FF0000"/>
                </a:solidFill>
                <a:latin typeface="Calibri" pitchFamily="34" charset="0"/>
              </a:rPr>
              <a:t>    </a:t>
            </a:r>
            <a:r>
              <a:rPr lang="en-GB" sz="2200" b="1">
                <a:solidFill>
                  <a:srgbClr val="FF0000"/>
                </a:solidFill>
                <a:latin typeface="Calibri" pitchFamily="34" charset="0"/>
              </a:rPr>
              <a:t>authoritative, objective, biased, serious, funny, passionate, persuasive or reflective</a:t>
            </a:r>
            <a:endParaRPr lang="en-GB" sz="2200" b="1">
              <a:latin typeface="Calibri" pitchFamily="34" charset="0"/>
            </a:endParaRPr>
          </a:p>
          <a:p>
            <a:pPr marL="228600" indent="-228600" algn="ctr"/>
            <a:endParaRPr lang="en-GB" sz="2200" b="1">
              <a:latin typeface="Calibri" pitchFamily="34" charset="0"/>
            </a:endParaRPr>
          </a:p>
          <a:p>
            <a:pPr marL="228600" indent="-228600" algn="ctr"/>
            <a:endParaRPr lang="en-GB" sz="2200" b="1">
              <a:latin typeface="Calibri" pitchFamily="34" charset="0"/>
            </a:endParaRPr>
          </a:p>
        </p:txBody>
      </p:sp>
      <p:sp>
        <p:nvSpPr>
          <p:cNvPr id="5" name="Rounded Rectangle 4"/>
          <p:cNvSpPr/>
          <p:nvPr/>
        </p:nvSpPr>
        <p:spPr>
          <a:xfrm>
            <a:off x="323850" y="2852738"/>
            <a:ext cx="8424863" cy="3600450"/>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defRPr/>
            </a:pPr>
            <a:r>
              <a:rPr lang="en-GB" sz="2200">
                <a:solidFill>
                  <a:schemeClr val="tx1"/>
                </a:solidFill>
                <a:cs typeface="Arial" charset="0"/>
              </a:rPr>
              <a:t>   Although the councils might feel it is saving money by closing our local library, many adults and children will suffer as a consequence.  I’m sure you will agree that the older people in our community benefit greatly from having access to a wide range of reading materials, free of charge.  Furthermore, the library encourages our young people to become more accomplished readers in a more extensive variety of subjects, rather than limiting their reading to narrative texts. Therefore, I strongly believe this drastic decision should be reconsidered for the sake of our community and the educational future of our young people.   </a:t>
            </a:r>
          </a:p>
        </p:txBody>
      </p:sp>
      <p:sp>
        <p:nvSpPr>
          <p:cNvPr id="30724" name="Rectangle 4"/>
          <p:cNvSpPr>
            <a:spLocks noChangeArrowheads="1"/>
          </p:cNvSpPr>
          <p:nvPr/>
        </p:nvSpPr>
        <p:spPr bwMode="auto">
          <a:xfrm>
            <a:off x="1258888" y="260350"/>
            <a:ext cx="7127875" cy="641350"/>
          </a:xfrm>
          <a:prstGeom prst="rect">
            <a:avLst/>
          </a:prstGeom>
          <a:noFill/>
          <a:ln w="9525">
            <a:noFill/>
            <a:miter lim="800000"/>
            <a:headEnd/>
            <a:tailEnd/>
          </a:ln>
        </p:spPr>
        <p:txBody>
          <a:bodyPr>
            <a:spAutoFit/>
          </a:bodyPr>
          <a:lstStyle/>
          <a:p>
            <a:pPr algn="ctr"/>
            <a:r>
              <a:rPr lang="en-GB" sz="3600">
                <a:solidFill>
                  <a:srgbClr val="000000"/>
                </a:solidFill>
                <a:latin typeface="Calibri" pitchFamily="34" charset="0"/>
              </a:rPr>
              <a:t>Your turn</a:t>
            </a:r>
          </a:p>
        </p:txBody>
      </p:sp>
      <p:pic>
        <p:nvPicPr>
          <p:cNvPr id="30725" name="Picture 6" descr="Image result for  eyes cartoon"/>
          <p:cNvPicPr>
            <a:picLocks noChangeAspect="1" noChangeArrowheads="1"/>
          </p:cNvPicPr>
          <p:nvPr/>
        </p:nvPicPr>
        <p:blipFill>
          <a:blip r:embed="rId3"/>
          <a:srcRect/>
          <a:stretch>
            <a:fillRect/>
          </a:stretch>
        </p:blipFill>
        <p:spPr bwMode="auto">
          <a:xfrm>
            <a:off x="7451725" y="454025"/>
            <a:ext cx="1216025"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1"/>
          <p:cNvPicPr>
            <a:picLocks noChangeAspect="1"/>
          </p:cNvPicPr>
          <p:nvPr/>
        </p:nvPicPr>
        <p:blipFill>
          <a:blip r:embed="rId2"/>
          <a:srcRect/>
          <a:stretch>
            <a:fillRect/>
          </a:stretch>
        </p:blipFill>
        <p:spPr bwMode="auto">
          <a:xfrm>
            <a:off x="0" y="0"/>
            <a:ext cx="1028700" cy="908050"/>
          </a:xfrm>
          <a:prstGeom prst="rect">
            <a:avLst/>
          </a:prstGeom>
          <a:noFill/>
          <a:ln w="9525">
            <a:noFill/>
            <a:miter lim="800000"/>
            <a:headEnd/>
            <a:tailEnd/>
          </a:ln>
        </p:spPr>
      </p:pic>
      <p:sp>
        <p:nvSpPr>
          <p:cNvPr id="31746" name="Rounded Rectangle 3"/>
          <p:cNvSpPr>
            <a:spLocks noChangeArrowheads="1"/>
          </p:cNvSpPr>
          <p:nvPr/>
        </p:nvSpPr>
        <p:spPr bwMode="auto">
          <a:xfrm>
            <a:off x="323850" y="1268413"/>
            <a:ext cx="8496300" cy="1295400"/>
          </a:xfrm>
          <a:prstGeom prst="roundRect">
            <a:avLst>
              <a:gd name="adj" fmla="val 16667"/>
            </a:avLst>
          </a:prstGeom>
          <a:solidFill>
            <a:srgbClr val="99CCFF"/>
          </a:solidFill>
          <a:ln w="25400" algn="ctr">
            <a:solidFill>
              <a:schemeClr val="tx1"/>
            </a:solidFill>
            <a:round/>
            <a:headEnd/>
            <a:tailEnd/>
          </a:ln>
        </p:spPr>
        <p:txBody>
          <a:bodyPr anchor="ctr"/>
          <a:lstStyle/>
          <a:p>
            <a:pPr marL="228600" indent="-228600" algn="ctr"/>
            <a:r>
              <a:rPr lang="en-GB" sz="2200">
                <a:latin typeface="Calibri" pitchFamily="34" charset="0"/>
              </a:rPr>
              <a:t>    </a:t>
            </a:r>
          </a:p>
          <a:p>
            <a:pPr marL="228600" indent="-228600" algn="ctr"/>
            <a:endParaRPr lang="en-GB" sz="2200">
              <a:latin typeface="Calibri" pitchFamily="34" charset="0"/>
            </a:endParaRPr>
          </a:p>
          <a:p>
            <a:pPr marL="228600" indent="-228600" algn="ctr"/>
            <a:r>
              <a:rPr lang="en-GB" sz="2200">
                <a:latin typeface="Calibri" pitchFamily="34" charset="0"/>
              </a:rPr>
              <a:t>    Read the this passage. Then identify whether the author’s voice is:-</a:t>
            </a:r>
          </a:p>
          <a:p>
            <a:pPr marL="228600" indent="-228600" algn="ctr"/>
            <a:r>
              <a:rPr lang="en-GB" sz="2200">
                <a:solidFill>
                  <a:srgbClr val="FF0000"/>
                </a:solidFill>
                <a:latin typeface="Calibri" pitchFamily="34" charset="0"/>
              </a:rPr>
              <a:t>    </a:t>
            </a:r>
            <a:r>
              <a:rPr lang="en-GB" sz="2200" b="1">
                <a:solidFill>
                  <a:srgbClr val="FF0000"/>
                </a:solidFill>
                <a:latin typeface="Calibri" pitchFamily="34" charset="0"/>
              </a:rPr>
              <a:t>authoritative, objective, biased, serious, funny, passionate, persuasive or reflective</a:t>
            </a:r>
            <a:endParaRPr lang="en-GB" sz="2200" b="1">
              <a:latin typeface="Calibri" pitchFamily="34" charset="0"/>
            </a:endParaRPr>
          </a:p>
          <a:p>
            <a:pPr marL="228600" indent="-228600" algn="ctr"/>
            <a:endParaRPr lang="en-GB" sz="2200" b="1">
              <a:latin typeface="Calibri" pitchFamily="34" charset="0"/>
            </a:endParaRPr>
          </a:p>
          <a:p>
            <a:pPr marL="228600" indent="-228600" algn="ctr"/>
            <a:endParaRPr lang="en-GB" sz="2200" b="1">
              <a:latin typeface="Calibri" pitchFamily="34" charset="0"/>
            </a:endParaRPr>
          </a:p>
        </p:txBody>
      </p:sp>
      <p:sp>
        <p:nvSpPr>
          <p:cNvPr id="5" name="Rounded Rectangle 4"/>
          <p:cNvSpPr/>
          <p:nvPr/>
        </p:nvSpPr>
        <p:spPr>
          <a:xfrm>
            <a:off x="323850" y="2708275"/>
            <a:ext cx="8424863" cy="3816350"/>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defRPr/>
            </a:pPr>
            <a:r>
              <a:rPr lang="en-GB" sz="1900">
                <a:solidFill>
                  <a:schemeClr val="tx1"/>
                </a:solidFill>
                <a:cs typeface="Arial" charset="0"/>
              </a:rPr>
              <a:t>   At one o’clock, she cooked spaghetti for lunch and she mixed worms in the with the spaghetti, but only on her husband’s plate.  The worms didn’t show up because they were covered in tomato sauce and sprinkled with cheese.   </a:t>
            </a:r>
          </a:p>
          <a:p>
            <a:pPr marL="228600" indent="-228600">
              <a:defRPr/>
            </a:pPr>
            <a:r>
              <a:rPr lang="en-GB" sz="1900">
                <a:solidFill>
                  <a:schemeClr val="tx1"/>
                </a:solidFill>
                <a:cs typeface="Arial" charset="0"/>
              </a:rPr>
              <a:t>“Hey, my spaghetti’s moving!” Cried Mr. Twit, poking around in it with his fork. </a:t>
            </a:r>
          </a:p>
          <a:p>
            <a:pPr marL="228600" indent="-228600">
              <a:defRPr/>
            </a:pPr>
            <a:r>
              <a:rPr lang="en-GB" sz="1900">
                <a:solidFill>
                  <a:schemeClr val="tx1"/>
                </a:solidFill>
                <a:cs typeface="Arial" charset="0"/>
              </a:rPr>
              <a:t>“It’s a new kind,” Mrs. Twit said, taking a mouthful from her own plate which of course had no worms.  “It’s called squiggly spaghetti.  It’s delicious.  Eat it while it’s nice and hot.” Mr Twit started eating, twisting the long tomato covered strings around his fork and shovelling them into his mouth.  Soon there was tomato sauce all over his hairy chin.   </a:t>
            </a:r>
          </a:p>
          <a:p>
            <a:pPr marL="228600" indent="-228600">
              <a:defRPr/>
            </a:pPr>
            <a:r>
              <a:rPr lang="en-GB" sz="1900">
                <a:solidFill>
                  <a:schemeClr val="tx1"/>
                </a:solidFill>
                <a:cs typeface="Arial" charset="0"/>
              </a:rPr>
              <a:t>“It’s too squishy.” he said, talking with his mouth full.</a:t>
            </a:r>
          </a:p>
          <a:p>
            <a:pPr marL="228600" indent="-228600">
              <a:defRPr/>
            </a:pPr>
            <a:r>
              <a:rPr lang="en-GB" sz="1900">
                <a:solidFill>
                  <a:schemeClr val="tx1"/>
                </a:solidFill>
                <a:cs typeface="Arial" charset="0"/>
              </a:rPr>
              <a:t>“I find it very tasty.” she said, it gave her great pleasure watching her husband eat worms.  (Excerpt from </a:t>
            </a:r>
            <a:r>
              <a:rPr lang="en-GB" sz="1900" i="1">
                <a:solidFill>
                  <a:schemeClr val="tx1"/>
                </a:solidFill>
                <a:cs typeface="Arial" charset="0"/>
              </a:rPr>
              <a:t>The Twits </a:t>
            </a:r>
            <a:r>
              <a:rPr lang="en-GB" sz="1900">
                <a:solidFill>
                  <a:schemeClr val="tx1"/>
                </a:solidFill>
                <a:cs typeface="Arial" charset="0"/>
              </a:rPr>
              <a:t>by Roald Dahl</a:t>
            </a:r>
            <a:r>
              <a:rPr lang="en-GB" sz="1900" i="1">
                <a:solidFill>
                  <a:schemeClr val="tx1"/>
                </a:solidFill>
                <a:cs typeface="Arial" charset="0"/>
              </a:rPr>
              <a:t>)</a:t>
            </a:r>
          </a:p>
        </p:txBody>
      </p:sp>
      <p:sp>
        <p:nvSpPr>
          <p:cNvPr id="31748" name="Rectangle 4"/>
          <p:cNvSpPr>
            <a:spLocks noChangeArrowheads="1"/>
          </p:cNvSpPr>
          <p:nvPr/>
        </p:nvSpPr>
        <p:spPr bwMode="auto">
          <a:xfrm>
            <a:off x="1258888" y="260350"/>
            <a:ext cx="7127875" cy="641350"/>
          </a:xfrm>
          <a:prstGeom prst="rect">
            <a:avLst/>
          </a:prstGeom>
          <a:noFill/>
          <a:ln w="9525">
            <a:noFill/>
            <a:miter lim="800000"/>
            <a:headEnd/>
            <a:tailEnd/>
          </a:ln>
        </p:spPr>
        <p:txBody>
          <a:bodyPr>
            <a:spAutoFit/>
          </a:bodyPr>
          <a:lstStyle/>
          <a:p>
            <a:pPr algn="ctr"/>
            <a:r>
              <a:rPr lang="en-GB" sz="3600">
                <a:solidFill>
                  <a:srgbClr val="000000"/>
                </a:solidFill>
                <a:latin typeface="Calibri" pitchFamily="34" charset="0"/>
              </a:rPr>
              <a:t>Your turn</a:t>
            </a:r>
          </a:p>
        </p:txBody>
      </p:sp>
      <p:pic>
        <p:nvPicPr>
          <p:cNvPr id="31749" name="Picture 6" descr="Image result for  eyes cartoon"/>
          <p:cNvPicPr>
            <a:picLocks noChangeAspect="1" noChangeArrowheads="1"/>
          </p:cNvPicPr>
          <p:nvPr/>
        </p:nvPicPr>
        <p:blipFill>
          <a:blip r:embed="rId3"/>
          <a:srcRect/>
          <a:stretch>
            <a:fillRect/>
          </a:stretch>
        </p:blipFill>
        <p:spPr bwMode="auto">
          <a:xfrm>
            <a:off x="7451725" y="454025"/>
            <a:ext cx="1216025"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ounded Rectangle 3"/>
          <p:cNvSpPr>
            <a:spLocks noChangeArrowheads="1"/>
          </p:cNvSpPr>
          <p:nvPr/>
        </p:nvSpPr>
        <p:spPr bwMode="auto">
          <a:xfrm>
            <a:off x="468313" y="1484313"/>
            <a:ext cx="4895850" cy="4537075"/>
          </a:xfrm>
          <a:prstGeom prst="roundRect">
            <a:avLst>
              <a:gd name="adj" fmla="val 16667"/>
            </a:avLst>
          </a:prstGeom>
          <a:solidFill>
            <a:srgbClr val="99CCFF"/>
          </a:solidFill>
          <a:ln w="25400" algn="ctr">
            <a:solidFill>
              <a:schemeClr val="tx1"/>
            </a:solidFill>
            <a:round/>
            <a:headEnd/>
            <a:tailEnd/>
          </a:ln>
        </p:spPr>
        <p:txBody>
          <a:bodyPr anchor="ctr"/>
          <a:lstStyle/>
          <a:p>
            <a:pPr marL="228600" indent="-228600" algn="ctr"/>
            <a:r>
              <a:rPr lang="en-GB" sz="2600">
                <a:latin typeface="Calibri" pitchFamily="34" charset="0"/>
              </a:rPr>
              <a:t>    </a:t>
            </a:r>
          </a:p>
          <a:p>
            <a:pPr marL="228600" indent="-228600" algn="ctr"/>
            <a:endParaRPr lang="en-GB" sz="2600">
              <a:latin typeface="Calibri" pitchFamily="34" charset="0"/>
            </a:endParaRPr>
          </a:p>
          <a:p>
            <a:pPr marL="228600" indent="-228600" algn="ctr"/>
            <a:r>
              <a:rPr lang="en-GB" sz="2600">
                <a:latin typeface="Calibri" pitchFamily="34" charset="0"/>
              </a:rPr>
              <a:t>    The best writers continually </a:t>
            </a:r>
            <a:r>
              <a:rPr lang="en-GB" sz="2600" b="1">
                <a:solidFill>
                  <a:srgbClr val="FF0000"/>
                </a:solidFill>
                <a:latin typeface="Calibri" pitchFamily="34" charset="0"/>
              </a:rPr>
              <a:t>evaluate</a:t>
            </a:r>
            <a:r>
              <a:rPr lang="en-GB" sz="2600">
                <a:latin typeface="Calibri" pitchFamily="34" charset="0"/>
              </a:rPr>
              <a:t> their work to find ways in which they can </a:t>
            </a:r>
            <a:r>
              <a:rPr lang="en-GB" sz="2600" b="1">
                <a:solidFill>
                  <a:srgbClr val="FF0000"/>
                </a:solidFill>
                <a:latin typeface="Calibri" pitchFamily="34" charset="0"/>
              </a:rPr>
              <a:t>improve</a:t>
            </a:r>
            <a:r>
              <a:rPr lang="en-GB" sz="2600">
                <a:latin typeface="Calibri" pitchFamily="34" charset="0"/>
              </a:rPr>
              <a:t> it for the reader. </a:t>
            </a:r>
          </a:p>
          <a:p>
            <a:pPr marL="228600" indent="-228600" algn="ctr"/>
            <a:endParaRPr lang="en-GB" sz="2600">
              <a:latin typeface="Calibri" pitchFamily="34" charset="0"/>
            </a:endParaRPr>
          </a:p>
          <a:p>
            <a:pPr marL="228600" indent="-228600" algn="ctr"/>
            <a:r>
              <a:rPr lang="en-GB" sz="2600">
                <a:latin typeface="Calibri" pitchFamily="34" charset="0"/>
              </a:rPr>
              <a:t>Use the following checklist and resources to help you to </a:t>
            </a:r>
            <a:r>
              <a:rPr lang="en-GB" sz="2600" b="1">
                <a:solidFill>
                  <a:srgbClr val="FF0000"/>
                </a:solidFill>
                <a:latin typeface="Calibri" pitchFamily="34" charset="0"/>
              </a:rPr>
              <a:t>evaluate</a:t>
            </a:r>
            <a:r>
              <a:rPr lang="en-GB" sz="2600">
                <a:latin typeface="Calibri" pitchFamily="34" charset="0"/>
              </a:rPr>
              <a:t> and </a:t>
            </a:r>
            <a:r>
              <a:rPr lang="en-GB" sz="2600" b="1">
                <a:solidFill>
                  <a:srgbClr val="FF0000"/>
                </a:solidFill>
                <a:latin typeface="Calibri" pitchFamily="34" charset="0"/>
              </a:rPr>
              <a:t>improve</a:t>
            </a:r>
            <a:r>
              <a:rPr lang="en-GB" sz="2600">
                <a:latin typeface="Calibri" pitchFamily="34" charset="0"/>
              </a:rPr>
              <a:t> your own written work.  </a:t>
            </a:r>
          </a:p>
          <a:p>
            <a:pPr marL="228600" indent="-228600" algn="ctr"/>
            <a:endParaRPr lang="en-GB" sz="2600">
              <a:latin typeface="Calibri" pitchFamily="34" charset="0"/>
            </a:endParaRPr>
          </a:p>
          <a:p>
            <a:pPr marL="228600" indent="-228600" algn="ctr"/>
            <a:endParaRPr lang="en-GB" sz="2600">
              <a:latin typeface="Calibri" pitchFamily="34" charset="0"/>
            </a:endParaRPr>
          </a:p>
        </p:txBody>
      </p:sp>
      <p:pic>
        <p:nvPicPr>
          <p:cNvPr id="32770" name="Picture 1"/>
          <p:cNvPicPr>
            <a:picLocks noChangeAspect="1"/>
          </p:cNvPicPr>
          <p:nvPr/>
        </p:nvPicPr>
        <p:blipFill>
          <a:blip r:embed="rId2"/>
          <a:srcRect/>
          <a:stretch>
            <a:fillRect/>
          </a:stretch>
        </p:blipFill>
        <p:spPr bwMode="auto">
          <a:xfrm>
            <a:off x="0" y="0"/>
            <a:ext cx="1028700" cy="908050"/>
          </a:xfrm>
          <a:prstGeom prst="rect">
            <a:avLst/>
          </a:prstGeom>
          <a:noFill/>
          <a:ln w="9525">
            <a:noFill/>
            <a:miter lim="800000"/>
            <a:headEnd/>
            <a:tailEnd/>
          </a:ln>
        </p:spPr>
      </p:pic>
      <p:pic>
        <p:nvPicPr>
          <p:cNvPr id="32771" name="Picture 4" descr="Image result for question mark cartoon"/>
          <p:cNvPicPr>
            <a:picLocks noChangeAspect="1" noChangeArrowheads="1"/>
          </p:cNvPicPr>
          <p:nvPr/>
        </p:nvPicPr>
        <p:blipFill>
          <a:blip r:embed="rId3"/>
          <a:srcRect/>
          <a:stretch>
            <a:fillRect/>
          </a:stretch>
        </p:blipFill>
        <p:spPr bwMode="auto">
          <a:xfrm>
            <a:off x="5580063" y="2133600"/>
            <a:ext cx="3095625" cy="3086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ounded Rectangle 4"/>
          <p:cNvSpPr>
            <a:spLocks noChangeArrowheads="1"/>
          </p:cNvSpPr>
          <p:nvPr/>
        </p:nvSpPr>
        <p:spPr bwMode="auto">
          <a:xfrm>
            <a:off x="250825" y="981075"/>
            <a:ext cx="8569325" cy="5543550"/>
          </a:xfrm>
          <a:prstGeom prst="roundRect">
            <a:avLst>
              <a:gd name="adj" fmla="val 16667"/>
            </a:avLst>
          </a:prstGeom>
          <a:solidFill>
            <a:srgbClr val="99CCFF"/>
          </a:solidFill>
          <a:ln w="25400" algn="ctr">
            <a:solidFill>
              <a:schemeClr val="tx1"/>
            </a:solidFill>
            <a:round/>
            <a:headEnd/>
            <a:tailEnd/>
          </a:ln>
        </p:spPr>
        <p:txBody>
          <a:bodyPr anchor="ctr"/>
          <a:lstStyle/>
          <a:p>
            <a:endParaRPr lang="en-GB" sz="2000">
              <a:latin typeface="Calibri" pitchFamily="34" charset="0"/>
            </a:endParaRPr>
          </a:p>
          <a:p>
            <a:pPr>
              <a:buFont typeface="Calibri" pitchFamily="34" charset="0"/>
              <a:buAutoNum type="arabicPeriod"/>
            </a:pPr>
            <a:endParaRPr lang="en-GB" sz="2000">
              <a:latin typeface="Calibri" pitchFamily="34" charset="0"/>
            </a:endParaRPr>
          </a:p>
          <a:p>
            <a:pPr>
              <a:buFont typeface="Calibri" pitchFamily="34" charset="0"/>
              <a:buAutoNum type="arabicPeriod"/>
            </a:pPr>
            <a:r>
              <a:rPr lang="en-GB" sz="2000">
                <a:latin typeface="Calibri" pitchFamily="34" charset="0"/>
              </a:rPr>
              <a:t> Is the text correctly </a:t>
            </a:r>
            <a:r>
              <a:rPr lang="en-GB" sz="2000" b="1">
                <a:solidFill>
                  <a:srgbClr val="FF0000"/>
                </a:solidFill>
                <a:latin typeface="Calibri" pitchFamily="34" charset="0"/>
              </a:rPr>
              <a:t>structured</a:t>
            </a:r>
            <a:r>
              <a:rPr lang="en-GB" sz="2000">
                <a:latin typeface="Calibri" pitchFamily="34" charset="0"/>
              </a:rPr>
              <a:t> to ensure that ideas are clearly    organised and explained?</a:t>
            </a:r>
          </a:p>
          <a:p>
            <a:pPr>
              <a:buFont typeface="Calibri" pitchFamily="34" charset="0"/>
              <a:buAutoNum type="arabicPeriod"/>
            </a:pPr>
            <a:r>
              <a:rPr lang="en-GB" sz="2000">
                <a:latin typeface="Calibri" pitchFamily="34" charset="0"/>
              </a:rPr>
              <a:t> Is the </a:t>
            </a:r>
            <a:r>
              <a:rPr lang="en-GB" sz="2000" b="1">
                <a:solidFill>
                  <a:srgbClr val="FF0000"/>
                </a:solidFill>
                <a:latin typeface="Calibri" pitchFamily="34" charset="0"/>
              </a:rPr>
              <a:t>purpose</a:t>
            </a:r>
            <a:r>
              <a:rPr lang="en-GB" sz="2000">
                <a:latin typeface="Calibri" pitchFamily="34" charset="0"/>
              </a:rPr>
              <a:t> of the text clear to the reader?</a:t>
            </a:r>
          </a:p>
          <a:p>
            <a:pPr>
              <a:buFont typeface="Calibri" pitchFamily="34" charset="0"/>
              <a:buAutoNum type="arabicPeriod"/>
            </a:pPr>
            <a:r>
              <a:rPr lang="en-GB" sz="2000">
                <a:latin typeface="Calibri" pitchFamily="34" charset="0"/>
              </a:rPr>
              <a:t> Have </a:t>
            </a:r>
            <a:r>
              <a:rPr lang="en-GB" sz="2000" b="1">
                <a:solidFill>
                  <a:srgbClr val="FF0000"/>
                </a:solidFill>
                <a:latin typeface="Calibri" pitchFamily="34" charset="0"/>
              </a:rPr>
              <a:t>paragraphs</a:t>
            </a:r>
            <a:r>
              <a:rPr lang="en-GB" sz="2000">
                <a:latin typeface="Calibri" pitchFamily="34" charset="0"/>
              </a:rPr>
              <a:t> been used correctly to separate sections of text or group ideas together?</a:t>
            </a:r>
          </a:p>
          <a:p>
            <a:pPr>
              <a:buFont typeface="Calibri" pitchFamily="34" charset="0"/>
              <a:buAutoNum type="arabicPeriod"/>
            </a:pPr>
            <a:r>
              <a:rPr lang="en-GB" sz="2000">
                <a:latin typeface="Calibri" pitchFamily="34" charset="0"/>
              </a:rPr>
              <a:t> Have you used the </a:t>
            </a:r>
            <a:r>
              <a:rPr lang="en-GB" sz="2000" b="1">
                <a:solidFill>
                  <a:srgbClr val="FF0000"/>
                </a:solidFill>
                <a:latin typeface="Calibri" pitchFamily="34" charset="0"/>
              </a:rPr>
              <a:t>best possible words</a:t>
            </a:r>
            <a:r>
              <a:rPr lang="en-GB" sz="2000">
                <a:latin typeface="Calibri" pitchFamily="34" charset="0"/>
              </a:rPr>
              <a:t> to create suspense, inform, excite, persuade etc?</a:t>
            </a:r>
          </a:p>
          <a:p>
            <a:pPr>
              <a:buFont typeface="Calibri" pitchFamily="34" charset="0"/>
              <a:buAutoNum type="arabicPeriod"/>
            </a:pPr>
            <a:r>
              <a:rPr lang="en-GB" sz="2000">
                <a:latin typeface="Calibri" pitchFamily="34" charset="0"/>
              </a:rPr>
              <a:t> Has </a:t>
            </a:r>
            <a:r>
              <a:rPr lang="en-GB" sz="2000" b="1">
                <a:solidFill>
                  <a:srgbClr val="FF0000"/>
                </a:solidFill>
                <a:latin typeface="Calibri" pitchFamily="34" charset="0"/>
              </a:rPr>
              <a:t>punctuation</a:t>
            </a:r>
            <a:r>
              <a:rPr lang="en-GB" sz="2000">
                <a:latin typeface="Calibri" pitchFamily="34" charset="0"/>
              </a:rPr>
              <a:t> been used correctly to separate ideas and identify emotions and dialogue?</a:t>
            </a:r>
          </a:p>
          <a:p>
            <a:pPr>
              <a:buFont typeface="Calibri" pitchFamily="34" charset="0"/>
              <a:buAutoNum type="arabicPeriod"/>
            </a:pPr>
            <a:r>
              <a:rPr lang="en-GB" sz="2000">
                <a:latin typeface="Calibri" pitchFamily="34" charset="0"/>
              </a:rPr>
              <a:t> Have you checked the </a:t>
            </a:r>
            <a:r>
              <a:rPr lang="en-GB" sz="2000" b="1">
                <a:solidFill>
                  <a:srgbClr val="FF0000"/>
                </a:solidFill>
                <a:latin typeface="Calibri" pitchFamily="34" charset="0"/>
              </a:rPr>
              <a:t>spelling</a:t>
            </a:r>
            <a:r>
              <a:rPr lang="en-GB" sz="2000">
                <a:latin typeface="Calibri" pitchFamily="34" charset="0"/>
              </a:rPr>
              <a:t> of difficult words and common mistakes e.g. homophones?</a:t>
            </a:r>
          </a:p>
          <a:p>
            <a:pPr>
              <a:buFont typeface="Calibri" pitchFamily="34" charset="0"/>
              <a:buAutoNum type="arabicPeriod"/>
            </a:pPr>
            <a:r>
              <a:rPr lang="en-GB" sz="2000">
                <a:latin typeface="Calibri" pitchFamily="34" charset="0"/>
              </a:rPr>
              <a:t> Can you identify the </a:t>
            </a:r>
            <a:r>
              <a:rPr lang="en-GB" sz="2000" b="1">
                <a:solidFill>
                  <a:srgbClr val="FF0000"/>
                </a:solidFill>
                <a:latin typeface="Calibri" pitchFamily="34" charset="0"/>
              </a:rPr>
              <a:t>author’s voice</a:t>
            </a:r>
            <a:r>
              <a:rPr lang="en-GB" sz="2000">
                <a:latin typeface="Calibri" pitchFamily="34" charset="0"/>
              </a:rPr>
              <a:t>?  Is it clear? Does it fit in with the purpose of the text?</a:t>
            </a:r>
          </a:p>
          <a:p>
            <a:pPr>
              <a:buFont typeface="Calibri" pitchFamily="34" charset="0"/>
              <a:buAutoNum type="arabicPeriod"/>
            </a:pPr>
            <a:r>
              <a:rPr lang="en-GB" sz="2000">
                <a:latin typeface="Calibri" pitchFamily="34" charset="0"/>
              </a:rPr>
              <a:t> Have you used </a:t>
            </a:r>
            <a:r>
              <a:rPr lang="en-GB" sz="2000" b="1">
                <a:solidFill>
                  <a:srgbClr val="FF0000"/>
                </a:solidFill>
                <a:latin typeface="Calibri" pitchFamily="34" charset="0"/>
              </a:rPr>
              <a:t>sentences of varying lengths and styles</a:t>
            </a:r>
            <a:r>
              <a:rPr lang="en-GB" sz="2000">
                <a:latin typeface="Calibri" pitchFamily="34" charset="0"/>
              </a:rPr>
              <a:t> to create different affects and fluency?</a:t>
            </a:r>
          </a:p>
          <a:p>
            <a:pPr>
              <a:buFont typeface="Calibri" pitchFamily="34" charset="0"/>
              <a:buAutoNum type="arabicPeriod"/>
            </a:pPr>
            <a:r>
              <a:rPr lang="en-GB" sz="2000">
                <a:latin typeface="Calibri" pitchFamily="34" charset="0"/>
              </a:rPr>
              <a:t> Do the </a:t>
            </a:r>
            <a:r>
              <a:rPr lang="en-GB" sz="2000" b="1">
                <a:solidFill>
                  <a:srgbClr val="FF0000"/>
                </a:solidFill>
                <a:latin typeface="Calibri" pitchFamily="34" charset="0"/>
              </a:rPr>
              <a:t>sentence types</a:t>
            </a:r>
            <a:r>
              <a:rPr lang="en-GB" sz="2000">
                <a:latin typeface="Calibri" pitchFamily="34" charset="0"/>
              </a:rPr>
              <a:t> compliment the purpose of the text e.g. rhetorical questions to persuade?</a:t>
            </a:r>
          </a:p>
          <a:p>
            <a:endParaRPr lang="en-GB" sz="2000">
              <a:latin typeface="Calibri" pitchFamily="34" charset="0"/>
            </a:endParaRPr>
          </a:p>
          <a:p>
            <a:endParaRPr lang="en-GB" sz="2000">
              <a:latin typeface="Calibri" pitchFamily="34" charset="0"/>
            </a:endParaRPr>
          </a:p>
        </p:txBody>
      </p:sp>
      <p:sp>
        <p:nvSpPr>
          <p:cNvPr id="33794" name="Rectangle 4"/>
          <p:cNvSpPr>
            <a:spLocks noChangeArrowheads="1"/>
          </p:cNvSpPr>
          <p:nvPr/>
        </p:nvSpPr>
        <p:spPr bwMode="auto">
          <a:xfrm>
            <a:off x="1258888" y="260350"/>
            <a:ext cx="7127875" cy="641350"/>
          </a:xfrm>
          <a:prstGeom prst="rect">
            <a:avLst/>
          </a:prstGeom>
          <a:noFill/>
          <a:ln w="9525">
            <a:noFill/>
            <a:miter lim="800000"/>
            <a:headEnd/>
            <a:tailEnd/>
          </a:ln>
        </p:spPr>
        <p:txBody>
          <a:bodyPr>
            <a:spAutoFit/>
          </a:bodyPr>
          <a:lstStyle/>
          <a:p>
            <a:pPr algn="ctr"/>
            <a:r>
              <a:rPr lang="en-GB" sz="3600">
                <a:solidFill>
                  <a:srgbClr val="000000"/>
                </a:solidFill>
                <a:latin typeface="Calibri" pitchFamily="34" charset="0"/>
              </a:rPr>
              <a:t>Checklist</a:t>
            </a:r>
          </a:p>
        </p:txBody>
      </p:sp>
      <p:pic>
        <p:nvPicPr>
          <p:cNvPr id="33795" name="Picture 1"/>
          <p:cNvPicPr>
            <a:picLocks noChangeAspect="1"/>
          </p:cNvPicPr>
          <p:nvPr/>
        </p:nvPicPr>
        <p:blipFill>
          <a:blip r:embed="rId2"/>
          <a:srcRect/>
          <a:stretch>
            <a:fillRect/>
          </a:stretch>
        </p:blipFill>
        <p:spPr bwMode="auto">
          <a:xfrm>
            <a:off x="0" y="0"/>
            <a:ext cx="1028700" cy="908050"/>
          </a:xfrm>
          <a:prstGeom prst="rect">
            <a:avLst/>
          </a:prstGeom>
          <a:noFill/>
          <a:ln w="9525">
            <a:noFill/>
            <a:miter lim="800000"/>
            <a:headEnd/>
            <a:tailEnd/>
          </a:ln>
        </p:spPr>
      </p:pic>
      <p:pic>
        <p:nvPicPr>
          <p:cNvPr id="33796" name="Picture 6" descr="Image result for question mark cartoon"/>
          <p:cNvPicPr>
            <a:picLocks noChangeAspect="1" noChangeArrowheads="1"/>
          </p:cNvPicPr>
          <p:nvPr/>
        </p:nvPicPr>
        <p:blipFill>
          <a:blip r:embed="rId3"/>
          <a:srcRect/>
          <a:stretch>
            <a:fillRect/>
          </a:stretch>
        </p:blipFill>
        <p:spPr bwMode="auto">
          <a:xfrm>
            <a:off x="7451725" y="188913"/>
            <a:ext cx="1489075" cy="1484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4"/>
          <p:cNvPicPr>
            <a:picLocks noChangeAspect="1"/>
          </p:cNvPicPr>
          <p:nvPr/>
        </p:nvPicPr>
        <p:blipFill>
          <a:blip r:embed="rId2"/>
          <a:srcRect/>
          <a:stretch>
            <a:fillRect/>
          </a:stretch>
        </p:blipFill>
        <p:spPr bwMode="auto">
          <a:xfrm>
            <a:off x="0" y="0"/>
            <a:ext cx="971550" cy="857250"/>
          </a:xfrm>
          <a:prstGeom prst="rect">
            <a:avLst/>
          </a:prstGeom>
          <a:noFill/>
          <a:ln w="9525">
            <a:noFill/>
            <a:miter lim="800000"/>
            <a:headEnd/>
            <a:tailEnd/>
          </a:ln>
        </p:spPr>
      </p:pic>
      <p:sp>
        <p:nvSpPr>
          <p:cNvPr id="34818" name="Rounded Rectangle 3"/>
          <p:cNvSpPr>
            <a:spLocks noChangeArrowheads="1"/>
          </p:cNvSpPr>
          <p:nvPr/>
        </p:nvSpPr>
        <p:spPr bwMode="auto">
          <a:xfrm>
            <a:off x="323850" y="979488"/>
            <a:ext cx="8569325" cy="1296987"/>
          </a:xfrm>
          <a:prstGeom prst="roundRect">
            <a:avLst>
              <a:gd name="adj" fmla="val 16667"/>
            </a:avLst>
          </a:prstGeom>
          <a:solidFill>
            <a:srgbClr val="99CCFF"/>
          </a:solidFill>
          <a:ln w="25400" algn="ctr">
            <a:solidFill>
              <a:schemeClr val="tx1"/>
            </a:solidFill>
            <a:round/>
            <a:headEnd/>
            <a:tailEnd/>
          </a:ln>
        </p:spPr>
        <p:txBody>
          <a:bodyPr anchor="ctr"/>
          <a:lstStyle/>
          <a:p>
            <a:pPr marL="228600" indent="-228600" algn="ctr"/>
            <a:r>
              <a:rPr lang="en-GB" sz="2400">
                <a:latin typeface="Calibri" pitchFamily="34" charset="0"/>
              </a:rPr>
              <a:t>    </a:t>
            </a:r>
          </a:p>
          <a:p>
            <a:pPr marL="228600" indent="-228600" algn="ctr"/>
            <a:endParaRPr lang="en-GB" sz="2400">
              <a:latin typeface="Calibri" pitchFamily="34" charset="0"/>
            </a:endParaRPr>
          </a:p>
          <a:p>
            <a:pPr marL="228600" indent="-228600" algn="ctr"/>
            <a:r>
              <a:rPr lang="en-GB" sz="2400">
                <a:latin typeface="Calibri" pitchFamily="34" charset="0"/>
              </a:rPr>
              <a:t>    The best writers </a:t>
            </a:r>
            <a:r>
              <a:rPr lang="en-GB" sz="2400">
                <a:solidFill>
                  <a:srgbClr val="FF0000"/>
                </a:solidFill>
                <a:latin typeface="Calibri" pitchFamily="34" charset="0"/>
              </a:rPr>
              <a:t>evaluate</a:t>
            </a:r>
            <a:r>
              <a:rPr lang="en-GB" sz="2400">
                <a:latin typeface="Calibri" pitchFamily="34" charset="0"/>
              </a:rPr>
              <a:t> their own and other people’s work to gain valuable feedback, in order to improve their work further. </a:t>
            </a:r>
          </a:p>
          <a:p>
            <a:pPr marL="228600" indent="-228600" algn="ctr"/>
            <a:endParaRPr lang="en-GB" sz="2400">
              <a:latin typeface="Calibri" pitchFamily="34" charset="0"/>
            </a:endParaRPr>
          </a:p>
          <a:p>
            <a:pPr marL="228600" indent="-228600" algn="ctr"/>
            <a:endParaRPr lang="en-GB" sz="2400">
              <a:latin typeface="Calibri" pitchFamily="34" charset="0"/>
            </a:endParaRPr>
          </a:p>
        </p:txBody>
      </p:sp>
      <p:sp>
        <p:nvSpPr>
          <p:cNvPr id="34819" name="Rounded Rectangle 4"/>
          <p:cNvSpPr>
            <a:spLocks noChangeArrowheads="1"/>
          </p:cNvSpPr>
          <p:nvPr/>
        </p:nvSpPr>
        <p:spPr bwMode="auto">
          <a:xfrm>
            <a:off x="2411413" y="2492375"/>
            <a:ext cx="6408737" cy="3671888"/>
          </a:xfrm>
          <a:prstGeom prst="roundRect">
            <a:avLst>
              <a:gd name="adj" fmla="val 16667"/>
            </a:avLst>
          </a:prstGeom>
          <a:solidFill>
            <a:srgbClr val="66FF33"/>
          </a:solidFill>
          <a:ln w="25400" algn="ctr">
            <a:solidFill>
              <a:schemeClr val="tx1"/>
            </a:solidFill>
            <a:round/>
            <a:headEnd/>
            <a:tailEnd/>
          </a:ln>
        </p:spPr>
        <p:txBody>
          <a:bodyPr anchor="ctr"/>
          <a:lstStyle/>
          <a:p>
            <a:endParaRPr lang="en-GB" sz="2200">
              <a:latin typeface="Calibri" pitchFamily="34" charset="0"/>
            </a:endParaRPr>
          </a:p>
          <a:p>
            <a:pPr>
              <a:buFont typeface="Calibri" pitchFamily="34" charset="0"/>
              <a:buAutoNum type="arabicPeriod"/>
            </a:pPr>
            <a:r>
              <a:rPr lang="en-GB" sz="2200">
                <a:latin typeface="Calibri" pitchFamily="34" charset="0"/>
              </a:rPr>
              <a:t>Did the opening make you want to read on?</a:t>
            </a:r>
          </a:p>
          <a:p>
            <a:pPr>
              <a:buFont typeface="Calibri" pitchFamily="34" charset="0"/>
              <a:buAutoNum type="arabicPeriod"/>
            </a:pPr>
            <a:r>
              <a:rPr lang="en-GB" sz="2200">
                <a:latin typeface="Calibri" pitchFamily="34" charset="0"/>
              </a:rPr>
              <a:t>What did you like/enjoy most about the piece of writing? </a:t>
            </a:r>
          </a:p>
          <a:p>
            <a:pPr>
              <a:buFont typeface="Calibri" pitchFamily="34" charset="0"/>
              <a:buAutoNum type="arabicPeriod"/>
            </a:pPr>
            <a:r>
              <a:rPr lang="en-GB" sz="2200">
                <a:latin typeface="Calibri" pitchFamily="34" charset="0"/>
              </a:rPr>
              <a:t>Who was your favourite character, and why?</a:t>
            </a:r>
          </a:p>
          <a:p>
            <a:pPr>
              <a:buFont typeface="Calibri" pitchFamily="34" charset="0"/>
              <a:buAutoNum type="arabicPeriod"/>
            </a:pPr>
            <a:r>
              <a:rPr lang="en-GB" sz="2200">
                <a:latin typeface="Calibri" pitchFamily="34" charset="0"/>
              </a:rPr>
              <a:t>Did you think it was a good ending? </a:t>
            </a:r>
          </a:p>
          <a:p>
            <a:pPr>
              <a:buFont typeface="Calibri" pitchFamily="34" charset="0"/>
              <a:buAutoNum type="arabicPeriod"/>
            </a:pPr>
            <a:r>
              <a:rPr lang="en-GB" sz="2200">
                <a:latin typeface="Calibri" pitchFamily="34" charset="0"/>
              </a:rPr>
              <a:t>Was the information clear and interesting?</a:t>
            </a:r>
          </a:p>
          <a:p>
            <a:pPr>
              <a:buFont typeface="Calibri" pitchFamily="34" charset="0"/>
              <a:buAutoNum type="arabicPeriod"/>
            </a:pPr>
            <a:r>
              <a:rPr lang="en-GB" sz="2200">
                <a:latin typeface="Calibri" pitchFamily="34" charset="0"/>
              </a:rPr>
              <a:t>Which part did you like best, and why?</a:t>
            </a:r>
          </a:p>
          <a:p>
            <a:pPr>
              <a:buFont typeface="Calibri" pitchFamily="34" charset="0"/>
              <a:buAutoNum type="arabicPeriod"/>
            </a:pPr>
            <a:r>
              <a:rPr lang="en-GB" sz="2200">
                <a:latin typeface="Calibri" pitchFamily="34" charset="0"/>
              </a:rPr>
              <a:t>How do you think I could improve my              work further? </a:t>
            </a:r>
          </a:p>
        </p:txBody>
      </p:sp>
      <p:sp>
        <p:nvSpPr>
          <p:cNvPr id="34820" name="Rounded Rectangle 4"/>
          <p:cNvSpPr>
            <a:spLocks noChangeArrowheads="1"/>
          </p:cNvSpPr>
          <p:nvPr/>
        </p:nvSpPr>
        <p:spPr bwMode="auto">
          <a:xfrm>
            <a:off x="323850" y="2492375"/>
            <a:ext cx="1943100" cy="3671888"/>
          </a:xfrm>
          <a:prstGeom prst="roundRect">
            <a:avLst>
              <a:gd name="adj" fmla="val 16667"/>
            </a:avLst>
          </a:prstGeom>
          <a:solidFill>
            <a:srgbClr val="FFFF00"/>
          </a:solidFill>
          <a:ln w="25400" algn="ctr">
            <a:solidFill>
              <a:schemeClr val="tx1"/>
            </a:solidFill>
            <a:round/>
            <a:headEnd/>
            <a:tailEnd/>
          </a:ln>
        </p:spPr>
        <p:txBody>
          <a:bodyPr anchor="ctr"/>
          <a:lstStyle/>
          <a:p>
            <a:pPr algn="ctr"/>
            <a:r>
              <a:rPr lang="en-GB" sz="2400">
                <a:latin typeface="Calibri" pitchFamily="34" charset="0"/>
              </a:rPr>
              <a:t>Share your work with others. Read their work and </a:t>
            </a:r>
          </a:p>
          <a:p>
            <a:pPr algn="ctr"/>
            <a:r>
              <a:rPr lang="en-GB" sz="2400">
                <a:latin typeface="Calibri" pitchFamily="34" charset="0"/>
              </a:rPr>
              <a:t>ask each other the following questions:</a:t>
            </a:r>
          </a:p>
        </p:txBody>
      </p:sp>
      <p:pic>
        <p:nvPicPr>
          <p:cNvPr id="34821" name="Picture 6" descr="Image result for question mark cartoon"/>
          <p:cNvPicPr>
            <a:picLocks noChangeAspect="1" noChangeArrowheads="1"/>
          </p:cNvPicPr>
          <p:nvPr/>
        </p:nvPicPr>
        <p:blipFill>
          <a:blip r:embed="rId3"/>
          <a:srcRect/>
          <a:stretch>
            <a:fillRect/>
          </a:stretch>
        </p:blipFill>
        <p:spPr bwMode="auto">
          <a:xfrm>
            <a:off x="7451725" y="5084763"/>
            <a:ext cx="1489075" cy="1484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p:cNvPicPr>
            <a:picLocks noChangeAspect="1"/>
          </p:cNvPicPr>
          <p:nvPr/>
        </p:nvPicPr>
        <p:blipFill>
          <a:blip r:embed="rId2"/>
          <a:srcRect/>
          <a:stretch>
            <a:fillRect/>
          </a:stretch>
        </p:blipFill>
        <p:spPr bwMode="auto">
          <a:xfrm>
            <a:off x="0" y="0"/>
            <a:ext cx="1028700" cy="927100"/>
          </a:xfrm>
          <a:prstGeom prst="rect">
            <a:avLst/>
          </a:prstGeom>
          <a:noFill/>
          <a:ln w="9525">
            <a:noFill/>
            <a:miter lim="800000"/>
            <a:headEnd/>
            <a:tailEnd/>
          </a:ln>
        </p:spPr>
      </p:pic>
      <p:sp>
        <p:nvSpPr>
          <p:cNvPr id="35842" name="Rounded Rectangle 6"/>
          <p:cNvSpPr>
            <a:spLocks noChangeArrowheads="1"/>
          </p:cNvSpPr>
          <p:nvPr/>
        </p:nvSpPr>
        <p:spPr bwMode="auto">
          <a:xfrm>
            <a:off x="825500" y="765175"/>
            <a:ext cx="7634288" cy="514350"/>
          </a:xfrm>
          <a:prstGeom prst="roundRect">
            <a:avLst>
              <a:gd name="adj" fmla="val 16667"/>
            </a:avLst>
          </a:prstGeom>
          <a:noFill/>
          <a:ln w="25400" algn="ctr">
            <a:noFill/>
            <a:round/>
            <a:headEnd/>
            <a:tailEnd/>
          </a:ln>
        </p:spPr>
        <p:txBody>
          <a:bodyPr anchor="ctr"/>
          <a:lstStyle/>
          <a:p>
            <a:pPr marL="228600" indent="-228600" algn="ctr"/>
            <a:r>
              <a:rPr lang="en-GB" sz="1700">
                <a:latin typeface="Calibri" pitchFamily="34" charset="0"/>
              </a:rPr>
              <a:t>    </a:t>
            </a:r>
          </a:p>
          <a:p>
            <a:pPr marL="228600" indent="-228600" algn="ctr"/>
            <a:endParaRPr lang="en-GB" sz="1700">
              <a:latin typeface="Calibri" pitchFamily="34" charset="0"/>
            </a:endParaRPr>
          </a:p>
          <a:p>
            <a:pPr marL="228600" indent="-228600" algn="ctr"/>
            <a:r>
              <a:rPr lang="en-GB" sz="2000">
                <a:latin typeface="Calibri" pitchFamily="34" charset="0"/>
              </a:rPr>
              <a:t>    </a:t>
            </a:r>
            <a:r>
              <a:rPr lang="en-GB" sz="3600">
                <a:latin typeface="Calibri" pitchFamily="34" charset="0"/>
              </a:rPr>
              <a:t>Features used to create different genres of </a:t>
            </a:r>
            <a:r>
              <a:rPr lang="en-GB" sz="3600">
                <a:solidFill>
                  <a:schemeClr val="hlink"/>
                </a:solidFill>
                <a:latin typeface="Calibri" pitchFamily="34" charset="0"/>
              </a:rPr>
              <a:t>non-narrative</a:t>
            </a:r>
            <a:r>
              <a:rPr lang="en-GB" sz="3600">
                <a:latin typeface="Calibri" pitchFamily="34" charset="0"/>
              </a:rPr>
              <a:t> writing</a:t>
            </a:r>
          </a:p>
          <a:p>
            <a:pPr marL="228600" indent="-228600" algn="ctr"/>
            <a:endParaRPr lang="en-GB" sz="3600">
              <a:latin typeface="Calibri" pitchFamily="34" charset="0"/>
            </a:endParaRPr>
          </a:p>
          <a:p>
            <a:pPr marL="228600" indent="-228600" algn="ctr"/>
            <a:endParaRPr lang="en-GB" sz="1700">
              <a:latin typeface="Calibri" pitchFamily="34" charset="0"/>
            </a:endParaRPr>
          </a:p>
        </p:txBody>
      </p:sp>
      <p:sp>
        <p:nvSpPr>
          <p:cNvPr id="8" name="Rounded Rectangle 7"/>
          <p:cNvSpPr/>
          <p:nvPr/>
        </p:nvSpPr>
        <p:spPr>
          <a:xfrm>
            <a:off x="395288" y="1844675"/>
            <a:ext cx="8280400" cy="4319588"/>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300" b="1" u="sng">
                <a:solidFill>
                  <a:srgbClr val="FF0000"/>
                </a:solidFill>
                <a:cs typeface="Arial" charset="0"/>
              </a:rPr>
              <a:t>Discussion</a:t>
            </a:r>
          </a:p>
          <a:p>
            <a:pPr>
              <a:buFont typeface="Arial" charset="0"/>
              <a:buChar char="•"/>
              <a:defRPr/>
            </a:pPr>
            <a:r>
              <a:rPr lang="en-GB" sz="2100">
                <a:solidFill>
                  <a:schemeClr val="tx1"/>
                </a:solidFill>
                <a:cs typeface="Arial" charset="0"/>
              </a:rPr>
              <a:t> present tense</a:t>
            </a:r>
          </a:p>
          <a:p>
            <a:pPr>
              <a:buFont typeface="Arial" charset="0"/>
              <a:buChar char="•"/>
              <a:defRPr/>
            </a:pPr>
            <a:r>
              <a:rPr lang="en-GB" sz="2100">
                <a:solidFill>
                  <a:schemeClr val="tx1"/>
                </a:solidFill>
                <a:cs typeface="Arial" charset="0"/>
              </a:rPr>
              <a:t> third person</a:t>
            </a:r>
          </a:p>
          <a:p>
            <a:pPr>
              <a:buFont typeface="Arial" charset="0"/>
              <a:buChar char="•"/>
              <a:defRPr/>
            </a:pPr>
            <a:r>
              <a:rPr lang="en-GB" sz="2100">
                <a:solidFill>
                  <a:schemeClr val="tx1"/>
                </a:solidFill>
                <a:cs typeface="Arial" charset="0"/>
              </a:rPr>
              <a:t> formal, general and impersonal style</a:t>
            </a:r>
          </a:p>
          <a:p>
            <a:pPr>
              <a:buFont typeface="Arial" charset="0"/>
              <a:buChar char="•"/>
              <a:defRPr/>
            </a:pPr>
            <a:r>
              <a:rPr lang="en-GB" sz="2100">
                <a:solidFill>
                  <a:schemeClr val="tx1"/>
                </a:solidFill>
                <a:cs typeface="Arial" charset="0"/>
              </a:rPr>
              <a:t> elaborated arguments for/against</a:t>
            </a:r>
          </a:p>
          <a:p>
            <a:pPr>
              <a:buFont typeface="Arial" charset="0"/>
              <a:buChar char="•"/>
              <a:defRPr/>
            </a:pPr>
            <a:r>
              <a:rPr lang="en-GB" sz="2100">
                <a:solidFill>
                  <a:schemeClr val="tx1"/>
                </a:solidFill>
                <a:cs typeface="Arial" charset="0"/>
              </a:rPr>
              <a:t> oppositional fronted adverbial sentences</a:t>
            </a:r>
          </a:p>
          <a:p>
            <a:pPr>
              <a:buFont typeface="Arial" charset="0"/>
              <a:buChar char="•"/>
              <a:defRPr/>
            </a:pPr>
            <a:r>
              <a:rPr lang="en-GB" sz="2100">
                <a:solidFill>
                  <a:schemeClr val="tx1"/>
                </a:solidFill>
                <a:cs typeface="Arial" charset="0"/>
              </a:rPr>
              <a:t> four paragraphs: introduction, arguments for, arguments against and conclusion</a:t>
            </a:r>
          </a:p>
          <a:p>
            <a:pPr>
              <a:buFont typeface="Arial" charset="0"/>
              <a:buChar char="•"/>
              <a:defRPr/>
            </a:pPr>
            <a:r>
              <a:rPr lang="en-GB" sz="2100">
                <a:solidFill>
                  <a:schemeClr val="tx1"/>
                </a:solidFill>
                <a:cs typeface="Arial" charset="0"/>
              </a:rPr>
              <a:t> introduction: general statements, briefly presenting both sides of the argument</a:t>
            </a:r>
          </a:p>
          <a:p>
            <a:pPr>
              <a:buFont typeface="Arial" charset="0"/>
              <a:buChar char="•"/>
              <a:defRPr/>
            </a:pPr>
            <a:r>
              <a:rPr lang="en-GB" sz="2100">
                <a:solidFill>
                  <a:schemeClr val="tx1"/>
                </a:solidFill>
                <a:cs typeface="Arial" charset="0"/>
              </a:rPr>
              <a:t> conclusion: present own viewpoint summarising argument to back up viewpoint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p:cNvPicPr>
            <a:picLocks noChangeAspect="1"/>
          </p:cNvPicPr>
          <p:nvPr/>
        </p:nvPicPr>
        <p:blipFill>
          <a:blip r:embed="rId2"/>
          <a:srcRect/>
          <a:stretch>
            <a:fillRect/>
          </a:stretch>
        </p:blipFill>
        <p:spPr bwMode="auto">
          <a:xfrm>
            <a:off x="0" y="0"/>
            <a:ext cx="1028700" cy="927100"/>
          </a:xfrm>
          <a:prstGeom prst="rect">
            <a:avLst/>
          </a:prstGeom>
          <a:noFill/>
          <a:ln w="9525">
            <a:noFill/>
            <a:miter lim="800000"/>
            <a:headEnd/>
            <a:tailEnd/>
          </a:ln>
        </p:spPr>
      </p:pic>
      <p:sp>
        <p:nvSpPr>
          <p:cNvPr id="36866" name="Rounded Rectangle 6"/>
          <p:cNvSpPr>
            <a:spLocks noChangeArrowheads="1"/>
          </p:cNvSpPr>
          <p:nvPr/>
        </p:nvSpPr>
        <p:spPr bwMode="auto">
          <a:xfrm>
            <a:off x="825500" y="765175"/>
            <a:ext cx="7634288" cy="514350"/>
          </a:xfrm>
          <a:prstGeom prst="roundRect">
            <a:avLst>
              <a:gd name="adj" fmla="val 16667"/>
            </a:avLst>
          </a:prstGeom>
          <a:noFill/>
          <a:ln w="25400" algn="ctr">
            <a:noFill/>
            <a:round/>
            <a:headEnd/>
            <a:tailEnd/>
          </a:ln>
        </p:spPr>
        <p:txBody>
          <a:bodyPr anchor="ctr"/>
          <a:lstStyle/>
          <a:p>
            <a:pPr marL="228600" indent="-228600" algn="ctr"/>
            <a:r>
              <a:rPr lang="en-GB" sz="1700">
                <a:latin typeface="Calibri" pitchFamily="34" charset="0"/>
              </a:rPr>
              <a:t>    </a:t>
            </a:r>
          </a:p>
          <a:p>
            <a:pPr marL="228600" indent="-228600" algn="ctr"/>
            <a:endParaRPr lang="en-GB" sz="1700">
              <a:latin typeface="Calibri" pitchFamily="34" charset="0"/>
            </a:endParaRPr>
          </a:p>
          <a:p>
            <a:pPr marL="228600" indent="-228600" algn="ctr"/>
            <a:r>
              <a:rPr lang="en-GB" sz="2000">
                <a:latin typeface="Calibri" pitchFamily="34" charset="0"/>
              </a:rPr>
              <a:t>    </a:t>
            </a:r>
            <a:r>
              <a:rPr lang="en-GB" sz="3600">
                <a:latin typeface="Calibri" pitchFamily="34" charset="0"/>
              </a:rPr>
              <a:t>Features used to create different genres of </a:t>
            </a:r>
            <a:r>
              <a:rPr lang="en-GB" sz="3600">
                <a:solidFill>
                  <a:schemeClr val="hlink"/>
                </a:solidFill>
                <a:latin typeface="Calibri" pitchFamily="34" charset="0"/>
              </a:rPr>
              <a:t>non-narrative</a:t>
            </a:r>
            <a:r>
              <a:rPr lang="en-GB" sz="3600">
                <a:latin typeface="Calibri" pitchFamily="34" charset="0"/>
              </a:rPr>
              <a:t> writing</a:t>
            </a:r>
          </a:p>
          <a:p>
            <a:pPr marL="228600" indent="-228600" algn="ctr"/>
            <a:endParaRPr lang="en-GB" sz="3600">
              <a:latin typeface="Calibri" pitchFamily="34" charset="0"/>
            </a:endParaRPr>
          </a:p>
          <a:p>
            <a:pPr marL="228600" indent="-228600" algn="ctr"/>
            <a:endParaRPr lang="en-GB" sz="1700">
              <a:latin typeface="Calibri" pitchFamily="34" charset="0"/>
            </a:endParaRPr>
          </a:p>
        </p:txBody>
      </p:sp>
      <p:sp>
        <p:nvSpPr>
          <p:cNvPr id="8" name="Rounded Rectangle 7"/>
          <p:cNvSpPr/>
          <p:nvPr/>
        </p:nvSpPr>
        <p:spPr>
          <a:xfrm>
            <a:off x="395288" y="1844675"/>
            <a:ext cx="8280400" cy="4319588"/>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3300" b="1" u="sng">
                <a:solidFill>
                  <a:srgbClr val="FF0000"/>
                </a:solidFill>
                <a:cs typeface="Arial" charset="0"/>
              </a:rPr>
              <a:t>Recount</a:t>
            </a:r>
          </a:p>
          <a:p>
            <a:pPr>
              <a:buFontTx/>
              <a:buChar char="•"/>
              <a:defRPr/>
            </a:pPr>
            <a:r>
              <a:rPr lang="en-GB">
                <a:solidFill>
                  <a:schemeClr val="tx1"/>
                </a:solidFill>
                <a:cs typeface="Arial" charset="0"/>
              </a:rPr>
              <a:t> </a:t>
            </a:r>
            <a:r>
              <a:rPr lang="en-GB" sz="2100">
                <a:solidFill>
                  <a:schemeClr val="tx1"/>
                </a:solidFill>
                <a:cs typeface="Arial" charset="0"/>
              </a:rPr>
              <a:t>powerful verbs in the past tense</a:t>
            </a:r>
          </a:p>
          <a:p>
            <a:pPr>
              <a:defRPr/>
            </a:pPr>
            <a:r>
              <a:rPr lang="en-GB" sz="2100">
                <a:solidFill>
                  <a:schemeClr val="tx1"/>
                </a:solidFill>
                <a:cs typeface="Arial" charset="0"/>
              </a:rPr>
              <a:t>interesting adjectives</a:t>
            </a:r>
          </a:p>
          <a:p>
            <a:pPr>
              <a:buFontTx/>
              <a:buChar char="•"/>
              <a:defRPr/>
            </a:pPr>
            <a:r>
              <a:rPr lang="en-GB" sz="2100">
                <a:solidFill>
                  <a:schemeClr val="tx1"/>
                </a:solidFill>
                <a:cs typeface="Arial" charset="0"/>
              </a:rPr>
              <a:t> adventurous verbs</a:t>
            </a:r>
          </a:p>
          <a:p>
            <a:pPr>
              <a:buFontTx/>
              <a:buChar char="•"/>
              <a:defRPr/>
            </a:pPr>
            <a:r>
              <a:rPr lang="en-GB" sz="2100">
                <a:solidFill>
                  <a:schemeClr val="tx1"/>
                </a:solidFill>
                <a:cs typeface="Arial" charset="0"/>
              </a:rPr>
              <a:t> sequential fronted adverbial sentences</a:t>
            </a:r>
          </a:p>
          <a:p>
            <a:pPr>
              <a:buFontTx/>
              <a:buChar char="•"/>
              <a:defRPr/>
            </a:pPr>
            <a:r>
              <a:rPr lang="en-GB" sz="2100">
                <a:solidFill>
                  <a:schemeClr val="tx1"/>
                </a:solidFill>
                <a:cs typeface="Arial" charset="0"/>
              </a:rPr>
              <a:t> first person</a:t>
            </a:r>
          </a:p>
          <a:p>
            <a:pPr>
              <a:buFontTx/>
              <a:buChar char="•"/>
              <a:defRPr/>
            </a:pPr>
            <a:r>
              <a:rPr lang="en-GB" sz="2100">
                <a:solidFill>
                  <a:schemeClr val="tx1"/>
                </a:solidFill>
                <a:cs typeface="Arial" charset="0"/>
              </a:rPr>
              <a:t> paragraphs</a:t>
            </a:r>
          </a:p>
          <a:p>
            <a:pPr>
              <a:buFontTx/>
              <a:buChar char="•"/>
              <a:defRPr/>
            </a:pPr>
            <a:r>
              <a:rPr lang="en-GB" sz="2100">
                <a:solidFill>
                  <a:schemeClr val="tx1"/>
                </a:solidFill>
                <a:cs typeface="Arial" charset="0"/>
              </a:rPr>
              <a:t> an introductory paragraph, which answers: Who is it about?  What happened?  When and where did it happen?  Why was it interesting</a:t>
            </a:r>
          </a:p>
          <a:p>
            <a:pPr>
              <a:buFontTx/>
              <a:buChar char="•"/>
              <a:defRPr/>
            </a:pPr>
            <a:r>
              <a:rPr lang="en-GB" sz="2100">
                <a:solidFill>
                  <a:schemeClr val="tx1"/>
                </a:solidFill>
                <a:cs typeface="Arial" charset="0"/>
              </a:rPr>
              <a:t> reported speech</a:t>
            </a:r>
          </a:p>
          <a:p>
            <a:pPr>
              <a:buFontTx/>
              <a:buChar char="•"/>
              <a:defRPr/>
            </a:pPr>
            <a:r>
              <a:rPr lang="en-GB" sz="2100">
                <a:solidFill>
                  <a:schemeClr val="tx1"/>
                </a:solidFill>
                <a:cs typeface="Arial" charset="0"/>
              </a:rPr>
              <a:t> a concluding paragraph</a:t>
            </a:r>
          </a:p>
          <a:p>
            <a:pPr>
              <a:buFont typeface="Arial" charset="0"/>
              <a:buChar char="•"/>
              <a:defRPr/>
            </a:pPr>
            <a:endParaRPr lang="en-GB" sz="2100">
              <a:solidFill>
                <a:schemeClr val="tx1"/>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p:cNvPicPr>
            <a:picLocks noChangeAspect="1" noChangeArrowheads="1"/>
          </p:cNvPicPr>
          <p:nvPr/>
        </p:nvPicPr>
        <p:blipFill>
          <a:blip r:embed="rId2"/>
          <a:srcRect l="13960" t="27338" r="12668" b="11746"/>
          <a:stretch>
            <a:fillRect/>
          </a:stretch>
        </p:blipFill>
        <p:spPr bwMode="auto">
          <a:xfrm>
            <a:off x="250825" y="277813"/>
            <a:ext cx="987425" cy="847725"/>
          </a:xfrm>
          <a:prstGeom prst="rect">
            <a:avLst/>
          </a:prstGeom>
          <a:noFill/>
          <a:ln w="9525">
            <a:noFill/>
            <a:miter lim="800000"/>
            <a:headEnd/>
            <a:tailEnd/>
          </a:ln>
        </p:spPr>
      </p:pic>
      <p:sp>
        <p:nvSpPr>
          <p:cNvPr id="16386" name="Rounded Rectangle 4"/>
          <p:cNvSpPr>
            <a:spLocks noChangeArrowheads="1"/>
          </p:cNvSpPr>
          <p:nvPr/>
        </p:nvSpPr>
        <p:spPr bwMode="auto">
          <a:xfrm>
            <a:off x="234950" y="1557338"/>
            <a:ext cx="6281738" cy="4608512"/>
          </a:xfrm>
          <a:prstGeom prst="roundRect">
            <a:avLst>
              <a:gd name="adj" fmla="val 16667"/>
            </a:avLst>
          </a:prstGeom>
          <a:solidFill>
            <a:srgbClr val="99CCFF"/>
          </a:solidFill>
          <a:ln w="25400" algn="ctr">
            <a:solidFill>
              <a:schemeClr val="tx1"/>
            </a:solidFill>
            <a:round/>
            <a:headEnd/>
            <a:tailEnd/>
          </a:ln>
        </p:spPr>
        <p:txBody>
          <a:bodyPr anchor="ctr"/>
          <a:lstStyle/>
          <a:p>
            <a:pPr algn="ctr"/>
            <a:r>
              <a:rPr lang="en-GB" sz="2400">
                <a:latin typeface="Calibri" pitchFamily="34" charset="0"/>
              </a:rPr>
              <a:t>To </a:t>
            </a:r>
            <a:r>
              <a:rPr lang="en-GB" sz="2400" b="1">
                <a:solidFill>
                  <a:srgbClr val="FF0000"/>
                </a:solidFill>
                <a:latin typeface="Calibri" pitchFamily="34" charset="0"/>
              </a:rPr>
              <a:t>critically evaluate</a:t>
            </a:r>
            <a:r>
              <a:rPr lang="en-GB" sz="2400">
                <a:latin typeface="Calibri" pitchFamily="34" charset="0"/>
              </a:rPr>
              <a:t> a text means to decide whether the author has </a:t>
            </a:r>
            <a:r>
              <a:rPr lang="en-GB" sz="2400" b="1">
                <a:solidFill>
                  <a:srgbClr val="FF0000"/>
                </a:solidFill>
                <a:latin typeface="Calibri" pitchFamily="34" charset="0"/>
              </a:rPr>
              <a:t>achieved the intended style and purpose</a:t>
            </a:r>
            <a:r>
              <a:rPr lang="en-GB" sz="2400">
                <a:latin typeface="Calibri" pitchFamily="34" charset="0"/>
              </a:rPr>
              <a:t> of the writing by using </a:t>
            </a:r>
            <a:r>
              <a:rPr lang="en-GB" sz="2400" b="1">
                <a:solidFill>
                  <a:srgbClr val="FF0000"/>
                </a:solidFill>
                <a:latin typeface="Calibri" pitchFamily="34" charset="0"/>
              </a:rPr>
              <a:t>appropriate stylistic devices</a:t>
            </a:r>
            <a:r>
              <a:rPr lang="en-GB" sz="2400">
                <a:latin typeface="Calibri" pitchFamily="34" charset="0"/>
              </a:rPr>
              <a:t> in the best way possible.</a:t>
            </a:r>
          </a:p>
          <a:p>
            <a:pPr algn="ctr"/>
            <a:endParaRPr lang="en-GB" sz="2400" u="sng">
              <a:latin typeface="Calibri" pitchFamily="34" charset="0"/>
            </a:endParaRPr>
          </a:p>
          <a:p>
            <a:pPr algn="ctr"/>
            <a:r>
              <a:rPr lang="en-GB" sz="2400">
                <a:latin typeface="Calibri" pitchFamily="34" charset="0"/>
              </a:rPr>
              <a:t>Consequently, any </a:t>
            </a:r>
            <a:r>
              <a:rPr lang="en-GB" sz="2400" b="1">
                <a:solidFill>
                  <a:srgbClr val="FF0000"/>
                </a:solidFill>
                <a:latin typeface="Calibri" pitchFamily="34" charset="0"/>
              </a:rPr>
              <a:t>suggested improvements</a:t>
            </a:r>
            <a:r>
              <a:rPr lang="en-GB" sz="2400">
                <a:latin typeface="Calibri" pitchFamily="34" charset="0"/>
              </a:rPr>
              <a:t> can then be made to the text which will ensure its success in becoming more </a:t>
            </a:r>
            <a:r>
              <a:rPr lang="en-GB" sz="2400" b="1">
                <a:solidFill>
                  <a:srgbClr val="FF0000"/>
                </a:solidFill>
                <a:latin typeface="Calibri" pitchFamily="34" charset="0"/>
              </a:rPr>
              <a:t>interesting</a:t>
            </a:r>
            <a:r>
              <a:rPr lang="en-GB" sz="2400">
                <a:latin typeface="Calibri" pitchFamily="34" charset="0"/>
              </a:rPr>
              <a:t> and </a:t>
            </a:r>
            <a:r>
              <a:rPr lang="en-GB" sz="2400" b="1">
                <a:solidFill>
                  <a:srgbClr val="FF0000"/>
                </a:solidFill>
                <a:latin typeface="Calibri" pitchFamily="34" charset="0"/>
              </a:rPr>
              <a:t>specific</a:t>
            </a:r>
            <a:r>
              <a:rPr lang="en-GB" sz="2400">
                <a:latin typeface="Calibri" pitchFamily="34" charset="0"/>
              </a:rPr>
              <a:t> to the reader, maintaining their attention. </a:t>
            </a:r>
          </a:p>
        </p:txBody>
      </p:sp>
      <p:sp>
        <p:nvSpPr>
          <p:cNvPr id="16387" name="Rectangle 5"/>
          <p:cNvSpPr>
            <a:spLocks noChangeArrowheads="1"/>
          </p:cNvSpPr>
          <p:nvPr/>
        </p:nvSpPr>
        <p:spPr bwMode="auto">
          <a:xfrm>
            <a:off x="1979613" y="333375"/>
            <a:ext cx="5233987" cy="641350"/>
          </a:xfrm>
          <a:prstGeom prst="rect">
            <a:avLst/>
          </a:prstGeom>
          <a:noFill/>
          <a:ln w="9525">
            <a:noFill/>
            <a:miter lim="800000"/>
            <a:headEnd/>
            <a:tailEnd/>
          </a:ln>
        </p:spPr>
        <p:txBody>
          <a:bodyPr>
            <a:spAutoFit/>
          </a:bodyPr>
          <a:lstStyle/>
          <a:p>
            <a:pPr algn="ctr"/>
            <a:r>
              <a:rPr lang="en-GB" sz="3600">
                <a:solidFill>
                  <a:srgbClr val="000000"/>
                </a:solidFill>
                <a:latin typeface="Calibri" pitchFamily="34" charset="0"/>
              </a:rPr>
              <a:t>Critical evaluation</a:t>
            </a:r>
          </a:p>
        </p:txBody>
      </p:sp>
      <p:pic>
        <p:nvPicPr>
          <p:cNvPr id="16388" name="Picture 6" descr="Image result for pencil writing"/>
          <p:cNvPicPr>
            <a:picLocks noChangeAspect="1" noChangeArrowheads="1"/>
          </p:cNvPicPr>
          <p:nvPr/>
        </p:nvPicPr>
        <p:blipFill>
          <a:blip r:embed="rId3"/>
          <a:srcRect/>
          <a:stretch>
            <a:fillRect/>
          </a:stretch>
        </p:blipFill>
        <p:spPr bwMode="auto">
          <a:xfrm>
            <a:off x="6732588" y="4149725"/>
            <a:ext cx="2016125" cy="201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1"/>
          <p:cNvPicPr>
            <a:picLocks noChangeAspect="1"/>
          </p:cNvPicPr>
          <p:nvPr/>
        </p:nvPicPr>
        <p:blipFill>
          <a:blip r:embed="rId2"/>
          <a:srcRect/>
          <a:stretch>
            <a:fillRect/>
          </a:stretch>
        </p:blipFill>
        <p:spPr bwMode="auto">
          <a:xfrm>
            <a:off x="0" y="0"/>
            <a:ext cx="1028700" cy="927100"/>
          </a:xfrm>
          <a:prstGeom prst="rect">
            <a:avLst/>
          </a:prstGeom>
          <a:noFill/>
          <a:ln w="9525">
            <a:noFill/>
            <a:miter lim="800000"/>
            <a:headEnd/>
            <a:tailEnd/>
          </a:ln>
        </p:spPr>
      </p:pic>
      <p:sp>
        <p:nvSpPr>
          <p:cNvPr id="37890" name="Rounded Rectangle 6"/>
          <p:cNvSpPr>
            <a:spLocks noChangeArrowheads="1"/>
          </p:cNvSpPr>
          <p:nvPr/>
        </p:nvSpPr>
        <p:spPr bwMode="auto">
          <a:xfrm>
            <a:off x="825500" y="765175"/>
            <a:ext cx="7634288" cy="514350"/>
          </a:xfrm>
          <a:prstGeom prst="roundRect">
            <a:avLst>
              <a:gd name="adj" fmla="val 16667"/>
            </a:avLst>
          </a:prstGeom>
          <a:noFill/>
          <a:ln w="25400" algn="ctr">
            <a:noFill/>
            <a:round/>
            <a:headEnd/>
            <a:tailEnd/>
          </a:ln>
        </p:spPr>
        <p:txBody>
          <a:bodyPr anchor="ctr"/>
          <a:lstStyle/>
          <a:p>
            <a:pPr marL="228600" indent="-228600" algn="ctr"/>
            <a:r>
              <a:rPr lang="en-GB" sz="1700">
                <a:latin typeface="Calibri" pitchFamily="34" charset="0"/>
              </a:rPr>
              <a:t>    </a:t>
            </a:r>
          </a:p>
          <a:p>
            <a:pPr marL="228600" indent="-228600" algn="ctr"/>
            <a:endParaRPr lang="en-GB" sz="1700">
              <a:latin typeface="Calibri" pitchFamily="34" charset="0"/>
            </a:endParaRPr>
          </a:p>
          <a:p>
            <a:pPr marL="228600" indent="-228600" algn="ctr"/>
            <a:r>
              <a:rPr lang="en-GB" sz="2000">
                <a:latin typeface="Calibri" pitchFamily="34" charset="0"/>
              </a:rPr>
              <a:t>    </a:t>
            </a:r>
            <a:r>
              <a:rPr lang="en-GB" sz="3600">
                <a:latin typeface="Calibri" pitchFamily="34" charset="0"/>
              </a:rPr>
              <a:t>Features used to create different genres of n</a:t>
            </a:r>
            <a:r>
              <a:rPr lang="en-GB" sz="3600">
                <a:solidFill>
                  <a:schemeClr val="hlink"/>
                </a:solidFill>
                <a:latin typeface="Calibri" pitchFamily="34" charset="0"/>
              </a:rPr>
              <a:t>on-narrative</a:t>
            </a:r>
            <a:r>
              <a:rPr lang="en-GB" sz="3600">
                <a:latin typeface="Calibri" pitchFamily="34" charset="0"/>
              </a:rPr>
              <a:t> writing</a:t>
            </a:r>
          </a:p>
          <a:p>
            <a:pPr marL="228600" indent="-228600" algn="ctr"/>
            <a:endParaRPr lang="en-GB" sz="3600">
              <a:latin typeface="Calibri" pitchFamily="34" charset="0"/>
            </a:endParaRPr>
          </a:p>
          <a:p>
            <a:pPr marL="228600" indent="-228600" algn="ctr"/>
            <a:endParaRPr lang="en-GB" sz="1700">
              <a:latin typeface="Calibri" pitchFamily="34" charset="0"/>
            </a:endParaRPr>
          </a:p>
        </p:txBody>
      </p:sp>
      <p:sp>
        <p:nvSpPr>
          <p:cNvPr id="8" name="Rounded Rectangle 7"/>
          <p:cNvSpPr/>
          <p:nvPr/>
        </p:nvSpPr>
        <p:spPr>
          <a:xfrm>
            <a:off x="395288" y="1844675"/>
            <a:ext cx="8280400" cy="446405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3300" b="1" u="sng">
              <a:solidFill>
                <a:srgbClr val="FF0000"/>
              </a:solidFill>
              <a:cs typeface="Arial" charset="0"/>
            </a:endParaRPr>
          </a:p>
          <a:p>
            <a:pPr algn="ctr">
              <a:defRPr/>
            </a:pPr>
            <a:r>
              <a:rPr lang="en-GB" sz="3300" b="1" u="sng">
                <a:solidFill>
                  <a:srgbClr val="FF0000"/>
                </a:solidFill>
                <a:cs typeface="Arial" charset="0"/>
              </a:rPr>
              <a:t>Instructions</a:t>
            </a:r>
          </a:p>
          <a:p>
            <a:pPr>
              <a:buFontTx/>
              <a:buChar char="•"/>
              <a:defRPr/>
            </a:pPr>
            <a:r>
              <a:rPr lang="en-GB" sz="2100">
                <a:solidFill>
                  <a:schemeClr val="tx1"/>
                </a:solidFill>
                <a:cs typeface="Arial" charset="0"/>
              </a:rPr>
              <a:t> title stating what is to be achieved</a:t>
            </a:r>
          </a:p>
          <a:p>
            <a:pPr>
              <a:buFontTx/>
              <a:buChar char="•"/>
              <a:defRPr/>
            </a:pPr>
            <a:r>
              <a:rPr lang="en-GB" sz="2100">
                <a:solidFill>
                  <a:schemeClr val="tx1"/>
                </a:solidFill>
                <a:cs typeface="Arial" charset="0"/>
              </a:rPr>
              <a:t> list of equipment</a:t>
            </a:r>
          </a:p>
          <a:p>
            <a:pPr>
              <a:buFontTx/>
              <a:buChar char="•"/>
              <a:defRPr/>
            </a:pPr>
            <a:r>
              <a:rPr lang="en-GB" sz="2100">
                <a:solidFill>
                  <a:schemeClr val="tx1"/>
                </a:solidFill>
                <a:cs typeface="Arial" charset="0"/>
              </a:rPr>
              <a:t> numbered steps</a:t>
            </a:r>
          </a:p>
          <a:p>
            <a:pPr>
              <a:buFontTx/>
              <a:buChar char="•"/>
              <a:defRPr/>
            </a:pPr>
            <a:r>
              <a:rPr lang="en-GB" sz="2100">
                <a:solidFill>
                  <a:schemeClr val="tx1"/>
                </a:solidFill>
                <a:cs typeface="Arial" charset="0"/>
              </a:rPr>
              <a:t> imperative verbs</a:t>
            </a:r>
          </a:p>
          <a:p>
            <a:pPr>
              <a:buFontTx/>
              <a:buChar char="•"/>
              <a:defRPr/>
            </a:pPr>
            <a:r>
              <a:rPr lang="en-GB" sz="2100">
                <a:solidFill>
                  <a:schemeClr val="tx1"/>
                </a:solidFill>
                <a:cs typeface="Arial" charset="0"/>
              </a:rPr>
              <a:t> present tense</a:t>
            </a:r>
          </a:p>
          <a:p>
            <a:pPr>
              <a:buFontTx/>
              <a:buChar char="•"/>
              <a:defRPr/>
            </a:pPr>
            <a:r>
              <a:rPr lang="en-GB" sz="2100">
                <a:solidFill>
                  <a:schemeClr val="tx1"/>
                </a:solidFill>
                <a:cs typeface="Arial" charset="0"/>
              </a:rPr>
              <a:t> second person</a:t>
            </a:r>
          </a:p>
          <a:p>
            <a:pPr>
              <a:buFontTx/>
              <a:buChar char="•"/>
              <a:defRPr/>
            </a:pPr>
            <a:r>
              <a:rPr lang="en-GB" sz="2100">
                <a:solidFill>
                  <a:schemeClr val="tx1"/>
                </a:solidFill>
                <a:cs typeface="Arial" charset="0"/>
              </a:rPr>
              <a:t> short descriptive/conjunction sentences</a:t>
            </a:r>
          </a:p>
          <a:p>
            <a:pPr>
              <a:buFontTx/>
              <a:buChar char="•"/>
              <a:defRPr/>
            </a:pPr>
            <a:r>
              <a:rPr lang="en-GB" sz="2100">
                <a:solidFill>
                  <a:schemeClr val="tx1"/>
                </a:solidFill>
                <a:cs typeface="Arial" charset="0"/>
              </a:rPr>
              <a:t> adjectives and adverbs added for clarity</a:t>
            </a:r>
          </a:p>
          <a:p>
            <a:pPr>
              <a:buFontTx/>
              <a:buChar char="•"/>
              <a:defRPr/>
            </a:pPr>
            <a:r>
              <a:rPr lang="en-GB" sz="2100">
                <a:solidFill>
                  <a:schemeClr val="tx1"/>
                </a:solidFill>
                <a:cs typeface="Arial" charset="0"/>
              </a:rPr>
              <a:t> adverbials-first, next, then, finally</a:t>
            </a:r>
          </a:p>
          <a:p>
            <a:pPr>
              <a:buFontTx/>
              <a:buChar char="•"/>
              <a:defRPr/>
            </a:pPr>
            <a:r>
              <a:rPr lang="en-GB" sz="2100">
                <a:solidFill>
                  <a:schemeClr val="tx1"/>
                </a:solidFill>
                <a:cs typeface="Arial" charset="0"/>
              </a:rPr>
              <a:t> extra information in boxes e.g. safety advice, interesting associated facts</a:t>
            </a:r>
          </a:p>
          <a:p>
            <a:pPr>
              <a:defRPr/>
            </a:pPr>
            <a:endParaRPr lang="en-GB">
              <a:solidFill>
                <a:schemeClr val="tx1"/>
              </a:solidFill>
              <a:latin typeface="Arial" charset="0"/>
              <a:cs typeface="Arial" charset="0"/>
            </a:endParaRPr>
          </a:p>
          <a:p>
            <a:pPr>
              <a:buFont typeface="Arial" charset="0"/>
              <a:buChar char="•"/>
              <a:defRPr/>
            </a:pPr>
            <a:endParaRPr lang="en-GB" sz="2100">
              <a:solidFill>
                <a:schemeClr val="tx1"/>
              </a:solidFill>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p:cNvPicPr>
            <a:picLocks noChangeAspect="1"/>
          </p:cNvPicPr>
          <p:nvPr/>
        </p:nvPicPr>
        <p:blipFill>
          <a:blip r:embed="rId2"/>
          <a:srcRect/>
          <a:stretch>
            <a:fillRect/>
          </a:stretch>
        </p:blipFill>
        <p:spPr bwMode="auto">
          <a:xfrm>
            <a:off x="0" y="0"/>
            <a:ext cx="1028700" cy="927100"/>
          </a:xfrm>
          <a:prstGeom prst="rect">
            <a:avLst/>
          </a:prstGeom>
          <a:noFill/>
          <a:ln w="9525">
            <a:noFill/>
            <a:miter lim="800000"/>
            <a:headEnd/>
            <a:tailEnd/>
          </a:ln>
        </p:spPr>
      </p:pic>
      <p:sp>
        <p:nvSpPr>
          <p:cNvPr id="38914" name="Rounded Rectangle 6"/>
          <p:cNvSpPr>
            <a:spLocks noChangeArrowheads="1"/>
          </p:cNvSpPr>
          <p:nvPr/>
        </p:nvSpPr>
        <p:spPr bwMode="auto">
          <a:xfrm>
            <a:off x="825500" y="765175"/>
            <a:ext cx="7634288" cy="514350"/>
          </a:xfrm>
          <a:prstGeom prst="roundRect">
            <a:avLst>
              <a:gd name="adj" fmla="val 16667"/>
            </a:avLst>
          </a:prstGeom>
          <a:noFill/>
          <a:ln w="25400" algn="ctr">
            <a:noFill/>
            <a:round/>
            <a:headEnd/>
            <a:tailEnd/>
          </a:ln>
        </p:spPr>
        <p:txBody>
          <a:bodyPr anchor="ctr"/>
          <a:lstStyle/>
          <a:p>
            <a:pPr marL="228600" indent="-228600" algn="ctr"/>
            <a:r>
              <a:rPr lang="en-GB" sz="1700">
                <a:latin typeface="Calibri" pitchFamily="34" charset="0"/>
              </a:rPr>
              <a:t>    </a:t>
            </a:r>
          </a:p>
          <a:p>
            <a:pPr marL="228600" indent="-228600" algn="ctr"/>
            <a:endParaRPr lang="en-GB" sz="1700">
              <a:latin typeface="Calibri" pitchFamily="34" charset="0"/>
            </a:endParaRPr>
          </a:p>
          <a:p>
            <a:pPr marL="228600" indent="-228600" algn="ctr"/>
            <a:r>
              <a:rPr lang="en-GB" sz="2000">
                <a:latin typeface="Calibri" pitchFamily="34" charset="0"/>
              </a:rPr>
              <a:t>    </a:t>
            </a:r>
            <a:r>
              <a:rPr lang="en-GB" sz="3600">
                <a:latin typeface="Calibri" pitchFamily="34" charset="0"/>
              </a:rPr>
              <a:t>Features used to create different genres of </a:t>
            </a:r>
            <a:r>
              <a:rPr lang="en-GB" sz="3600">
                <a:solidFill>
                  <a:schemeClr val="hlink"/>
                </a:solidFill>
                <a:latin typeface="Calibri" pitchFamily="34" charset="0"/>
              </a:rPr>
              <a:t>non-narrative</a:t>
            </a:r>
            <a:r>
              <a:rPr lang="en-GB" sz="3600">
                <a:latin typeface="Calibri" pitchFamily="34" charset="0"/>
              </a:rPr>
              <a:t> writing</a:t>
            </a:r>
          </a:p>
          <a:p>
            <a:pPr marL="228600" indent="-228600" algn="ctr"/>
            <a:endParaRPr lang="en-GB" sz="3600">
              <a:latin typeface="Calibri" pitchFamily="34" charset="0"/>
            </a:endParaRPr>
          </a:p>
          <a:p>
            <a:pPr marL="228600" indent="-228600" algn="ctr"/>
            <a:endParaRPr lang="en-GB" sz="1700">
              <a:latin typeface="Calibri" pitchFamily="34" charset="0"/>
            </a:endParaRPr>
          </a:p>
        </p:txBody>
      </p:sp>
      <p:sp>
        <p:nvSpPr>
          <p:cNvPr id="8" name="Rounded Rectangle 7"/>
          <p:cNvSpPr/>
          <p:nvPr/>
        </p:nvSpPr>
        <p:spPr>
          <a:xfrm>
            <a:off x="323850" y="1844675"/>
            <a:ext cx="8424863" cy="446405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3300" b="1" u="sng">
              <a:solidFill>
                <a:srgbClr val="FF0000"/>
              </a:solidFill>
              <a:cs typeface="Arial" charset="0"/>
            </a:endParaRPr>
          </a:p>
          <a:p>
            <a:pPr algn="ctr">
              <a:defRPr/>
            </a:pPr>
            <a:r>
              <a:rPr lang="en-GB" sz="3300" b="1" u="sng">
                <a:solidFill>
                  <a:srgbClr val="FF0000"/>
                </a:solidFill>
                <a:cs typeface="Arial" charset="0"/>
              </a:rPr>
              <a:t>Non-chronological report</a:t>
            </a:r>
          </a:p>
          <a:p>
            <a:pPr algn="ctr">
              <a:defRPr/>
            </a:pPr>
            <a:endParaRPr lang="en-GB" sz="3300" b="1" u="sng">
              <a:solidFill>
                <a:srgbClr val="FF0000"/>
              </a:solidFill>
              <a:cs typeface="Arial" charset="0"/>
            </a:endParaRPr>
          </a:p>
          <a:p>
            <a:pPr>
              <a:buFontTx/>
              <a:buChar char="•"/>
              <a:defRPr/>
            </a:pPr>
            <a:r>
              <a:rPr lang="en-GB" sz="2100">
                <a:solidFill>
                  <a:schemeClr val="tx1"/>
                </a:solidFill>
                <a:cs typeface="Arial" charset="0"/>
              </a:rPr>
              <a:t> present tense (except historical reports)</a:t>
            </a:r>
          </a:p>
          <a:p>
            <a:pPr>
              <a:buFontTx/>
              <a:buChar char="•"/>
              <a:defRPr/>
            </a:pPr>
            <a:r>
              <a:rPr lang="en-GB" sz="2100">
                <a:solidFill>
                  <a:schemeClr val="tx1"/>
                </a:solidFill>
                <a:cs typeface="Arial" charset="0"/>
              </a:rPr>
              <a:t> third person/first person</a:t>
            </a:r>
          </a:p>
          <a:p>
            <a:pPr>
              <a:buFontTx/>
              <a:buChar char="•"/>
              <a:defRPr/>
            </a:pPr>
            <a:r>
              <a:rPr lang="en-GB" sz="2100">
                <a:solidFill>
                  <a:schemeClr val="tx1"/>
                </a:solidFill>
                <a:cs typeface="Arial" charset="0"/>
              </a:rPr>
              <a:t> factual writing often involving technical words and phrases</a:t>
            </a:r>
          </a:p>
          <a:p>
            <a:pPr>
              <a:buFontTx/>
              <a:buChar char="•"/>
              <a:defRPr/>
            </a:pPr>
            <a:r>
              <a:rPr lang="en-GB" sz="2100">
                <a:solidFill>
                  <a:schemeClr val="tx1"/>
                </a:solidFill>
                <a:cs typeface="Arial" charset="0"/>
              </a:rPr>
              <a:t> introduction and conclusion</a:t>
            </a:r>
          </a:p>
          <a:p>
            <a:pPr>
              <a:buFontTx/>
              <a:buChar char="•"/>
              <a:defRPr/>
            </a:pPr>
            <a:r>
              <a:rPr lang="en-GB" sz="2100">
                <a:solidFill>
                  <a:schemeClr val="tx1"/>
                </a:solidFill>
                <a:cs typeface="Arial" charset="0"/>
              </a:rPr>
              <a:t> use of headings and subheadings to organise the report into sections</a:t>
            </a:r>
          </a:p>
          <a:p>
            <a:pPr>
              <a:buFontTx/>
              <a:buChar char="•"/>
              <a:defRPr/>
            </a:pPr>
            <a:r>
              <a:rPr lang="en-GB" sz="2100">
                <a:solidFill>
                  <a:schemeClr val="tx1"/>
                </a:solidFill>
                <a:cs typeface="Arial" charset="0"/>
              </a:rPr>
              <a:t> use of paragraphs within subsections</a:t>
            </a:r>
          </a:p>
          <a:p>
            <a:pPr>
              <a:buFontTx/>
              <a:buChar char="•"/>
              <a:defRPr/>
            </a:pPr>
            <a:r>
              <a:rPr lang="en-GB" sz="2100">
                <a:solidFill>
                  <a:schemeClr val="tx1"/>
                </a:solidFill>
                <a:cs typeface="Arial" charset="0"/>
              </a:rPr>
              <a:t> adjectives and adverbs to engage and excite the reader</a:t>
            </a:r>
          </a:p>
          <a:p>
            <a:pPr>
              <a:buFontTx/>
              <a:buChar char="•"/>
              <a:defRPr/>
            </a:pPr>
            <a:r>
              <a:rPr lang="en-GB" sz="2100">
                <a:solidFill>
                  <a:schemeClr val="tx1"/>
                </a:solidFill>
                <a:cs typeface="Arial" charset="0"/>
              </a:rPr>
              <a:t> avoid flowery description</a:t>
            </a:r>
          </a:p>
          <a:p>
            <a:pPr>
              <a:buFontTx/>
              <a:buChar char="•"/>
              <a:defRPr/>
            </a:pPr>
            <a:r>
              <a:rPr lang="en-GB" sz="2100">
                <a:solidFill>
                  <a:schemeClr val="tx1"/>
                </a:solidFill>
                <a:cs typeface="Arial" charset="0"/>
              </a:rPr>
              <a:t> impersonal voice</a:t>
            </a:r>
          </a:p>
          <a:p>
            <a:pPr>
              <a:defRPr/>
            </a:pPr>
            <a:endParaRPr lang="en-GB" sz="2100">
              <a:solidFill>
                <a:schemeClr val="tx1"/>
              </a:solidFill>
              <a:cs typeface="Arial" charset="0"/>
            </a:endParaRPr>
          </a:p>
          <a:p>
            <a:pPr>
              <a:buFont typeface="Arial" charset="0"/>
              <a:buChar char="•"/>
              <a:defRPr/>
            </a:pPr>
            <a:endParaRPr lang="en-GB" sz="2100">
              <a:solidFill>
                <a:schemeClr val="tx1"/>
              </a:solidFill>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1"/>
          <p:cNvPicPr>
            <a:picLocks noChangeAspect="1"/>
          </p:cNvPicPr>
          <p:nvPr/>
        </p:nvPicPr>
        <p:blipFill>
          <a:blip r:embed="rId2"/>
          <a:srcRect/>
          <a:stretch>
            <a:fillRect/>
          </a:stretch>
        </p:blipFill>
        <p:spPr bwMode="auto">
          <a:xfrm>
            <a:off x="0" y="0"/>
            <a:ext cx="1028700" cy="927100"/>
          </a:xfrm>
          <a:prstGeom prst="rect">
            <a:avLst/>
          </a:prstGeom>
          <a:noFill/>
          <a:ln w="9525">
            <a:noFill/>
            <a:miter lim="800000"/>
            <a:headEnd/>
            <a:tailEnd/>
          </a:ln>
        </p:spPr>
      </p:pic>
      <p:sp>
        <p:nvSpPr>
          <p:cNvPr id="39938" name="Rounded Rectangle 6"/>
          <p:cNvSpPr>
            <a:spLocks noChangeArrowheads="1"/>
          </p:cNvSpPr>
          <p:nvPr/>
        </p:nvSpPr>
        <p:spPr bwMode="auto">
          <a:xfrm>
            <a:off x="825500" y="765175"/>
            <a:ext cx="7634288" cy="514350"/>
          </a:xfrm>
          <a:prstGeom prst="roundRect">
            <a:avLst>
              <a:gd name="adj" fmla="val 16667"/>
            </a:avLst>
          </a:prstGeom>
          <a:noFill/>
          <a:ln w="25400" algn="ctr">
            <a:noFill/>
            <a:round/>
            <a:headEnd/>
            <a:tailEnd/>
          </a:ln>
        </p:spPr>
        <p:txBody>
          <a:bodyPr anchor="ctr"/>
          <a:lstStyle/>
          <a:p>
            <a:pPr marL="228600" indent="-228600" algn="ctr"/>
            <a:r>
              <a:rPr lang="en-GB" sz="1700">
                <a:latin typeface="Calibri" pitchFamily="34" charset="0"/>
              </a:rPr>
              <a:t>    </a:t>
            </a:r>
          </a:p>
          <a:p>
            <a:pPr marL="228600" indent="-228600" algn="ctr"/>
            <a:endParaRPr lang="en-GB" sz="1700">
              <a:latin typeface="Calibri" pitchFamily="34" charset="0"/>
            </a:endParaRPr>
          </a:p>
          <a:p>
            <a:pPr marL="228600" indent="-228600" algn="ctr"/>
            <a:r>
              <a:rPr lang="en-GB" sz="2000">
                <a:latin typeface="Calibri" pitchFamily="34" charset="0"/>
              </a:rPr>
              <a:t>    </a:t>
            </a:r>
            <a:r>
              <a:rPr lang="en-GB" sz="3600">
                <a:latin typeface="Calibri" pitchFamily="34" charset="0"/>
              </a:rPr>
              <a:t>Features used to create different genres of </a:t>
            </a:r>
            <a:r>
              <a:rPr lang="en-GB" sz="3600">
                <a:solidFill>
                  <a:schemeClr val="hlink"/>
                </a:solidFill>
                <a:latin typeface="Calibri" pitchFamily="34" charset="0"/>
              </a:rPr>
              <a:t>non-narrative</a:t>
            </a:r>
            <a:r>
              <a:rPr lang="en-GB" sz="3600">
                <a:latin typeface="Calibri" pitchFamily="34" charset="0"/>
              </a:rPr>
              <a:t> writing</a:t>
            </a:r>
          </a:p>
          <a:p>
            <a:pPr marL="228600" indent="-228600" algn="ctr"/>
            <a:endParaRPr lang="en-GB" sz="3600">
              <a:latin typeface="Calibri" pitchFamily="34" charset="0"/>
            </a:endParaRPr>
          </a:p>
          <a:p>
            <a:pPr marL="228600" indent="-228600" algn="ctr"/>
            <a:endParaRPr lang="en-GB" sz="1700">
              <a:latin typeface="Calibri" pitchFamily="34" charset="0"/>
            </a:endParaRPr>
          </a:p>
        </p:txBody>
      </p:sp>
      <p:sp>
        <p:nvSpPr>
          <p:cNvPr id="8" name="Rounded Rectangle 7"/>
          <p:cNvSpPr/>
          <p:nvPr/>
        </p:nvSpPr>
        <p:spPr>
          <a:xfrm>
            <a:off x="323850" y="1844675"/>
            <a:ext cx="8424863" cy="446405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3300" b="1" u="sng">
              <a:solidFill>
                <a:srgbClr val="FF0000"/>
              </a:solidFill>
              <a:cs typeface="Arial" charset="0"/>
            </a:endParaRPr>
          </a:p>
          <a:p>
            <a:pPr algn="ctr">
              <a:defRPr/>
            </a:pPr>
            <a:endParaRPr lang="en-GB" sz="3300" b="1" u="sng">
              <a:solidFill>
                <a:srgbClr val="FF0000"/>
              </a:solidFill>
              <a:cs typeface="Arial" charset="0"/>
            </a:endParaRPr>
          </a:p>
          <a:p>
            <a:pPr algn="ctr">
              <a:defRPr/>
            </a:pPr>
            <a:r>
              <a:rPr lang="en-GB" sz="3300" b="1" u="sng">
                <a:solidFill>
                  <a:srgbClr val="FF0000"/>
                </a:solidFill>
                <a:cs typeface="Arial" charset="0"/>
              </a:rPr>
              <a:t>Persuasion</a:t>
            </a:r>
          </a:p>
          <a:p>
            <a:pPr>
              <a:buFontTx/>
              <a:buChar char="•"/>
              <a:defRPr/>
            </a:pPr>
            <a:r>
              <a:rPr lang="en-GB" sz="2100">
                <a:solidFill>
                  <a:schemeClr val="tx1"/>
                </a:solidFill>
                <a:cs typeface="Arial" charset="0"/>
              </a:rPr>
              <a:t> present tense</a:t>
            </a:r>
          </a:p>
          <a:p>
            <a:pPr>
              <a:buFontTx/>
              <a:buChar char="•"/>
              <a:defRPr/>
            </a:pPr>
            <a:r>
              <a:rPr lang="en-GB" sz="2100">
                <a:solidFill>
                  <a:schemeClr val="tx1"/>
                </a:solidFill>
                <a:cs typeface="Arial" charset="0"/>
              </a:rPr>
              <a:t> persuasive fronted adverbial sentences</a:t>
            </a:r>
          </a:p>
          <a:p>
            <a:pPr>
              <a:buFontTx/>
              <a:buChar char="•"/>
              <a:defRPr/>
            </a:pPr>
            <a:r>
              <a:rPr lang="en-GB" sz="2100">
                <a:solidFill>
                  <a:schemeClr val="tx1"/>
                </a:solidFill>
                <a:cs typeface="Arial" charset="0"/>
              </a:rPr>
              <a:t> introductory paragraph setting out the argument and a concluding paragraph</a:t>
            </a:r>
          </a:p>
          <a:p>
            <a:pPr>
              <a:buFontTx/>
              <a:buChar char="•"/>
              <a:defRPr/>
            </a:pPr>
            <a:r>
              <a:rPr lang="en-GB" sz="2100">
                <a:solidFill>
                  <a:schemeClr val="tx1"/>
                </a:solidFill>
                <a:cs typeface="Arial" charset="0"/>
              </a:rPr>
              <a:t> an elaborated argument with evidence per paragraph</a:t>
            </a:r>
          </a:p>
          <a:p>
            <a:pPr>
              <a:buFontTx/>
              <a:buChar char="•"/>
              <a:defRPr/>
            </a:pPr>
            <a:r>
              <a:rPr lang="en-GB" sz="2100">
                <a:solidFill>
                  <a:schemeClr val="tx1"/>
                </a:solidFill>
                <a:cs typeface="Arial" charset="0"/>
              </a:rPr>
              <a:t>formal and impersonal style</a:t>
            </a:r>
          </a:p>
          <a:p>
            <a:pPr>
              <a:buFontTx/>
              <a:buChar char="•"/>
              <a:defRPr/>
            </a:pPr>
            <a:r>
              <a:rPr lang="en-GB" sz="2100">
                <a:solidFill>
                  <a:schemeClr val="tx1"/>
                </a:solidFill>
                <a:cs typeface="Arial" charset="0"/>
              </a:rPr>
              <a:t>third person</a:t>
            </a:r>
          </a:p>
          <a:p>
            <a:pPr>
              <a:buFontTx/>
              <a:buChar char="•"/>
              <a:defRPr/>
            </a:pPr>
            <a:r>
              <a:rPr lang="en-GB" sz="2100">
                <a:solidFill>
                  <a:schemeClr val="tx1"/>
                </a:solidFill>
                <a:cs typeface="Arial" charset="0"/>
              </a:rPr>
              <a:t> technical vocabulary</a:t>
            </a:r>
          </a:p>
          <a:p>
            <a:pPr>
              <a:buFontTx/>
              <a:buChar char="•"/>
              <a:defRPr/>
            </a:pPr>
            <a:r>
              <a:rPr lang="en-GB" sz="2100">
                <a:solidFill>
                  <a:schemeClr val="tx1"/>
                </a:solidFill>
                <a:cs typeface="Arial" charset="0"/>
              </a:rPr>
              <a:t> exaggerated language</a:t>
            </a:r>
          </a:p>
          <a:p>
            <a:pPr>
              <a:buFontTx/>
              <a:buChar char="•"/>
              <a:defRPr/>
            </a:pPr>
            <a:r>
              <a:rPr lang="en-GB" sz="2100">
                <a:solidFill>
                  <a:schemeClr val="tx1"/>
                </a:solidFill>
                <a:cs typeface="Arial" charset="0"/>
              </a:rPr>
              <a:t> emotive words and powerful adjectives</a:t>
            </a:r>
          </a:p>
          <a:p>
            <a:pPr>
              <a:buFontTx/>
              <a:buChar char="•"/>
              <a:defRPr/>
            </a:pPr>
            <a:r>
              <a:rPr lang="en-GB" sz="2100">
                <a:solidFill>
                  <a:schemeClr val="tx1"/>
                </a:solidFill>
                <a:cs typeface="Arial" charset="0"/>
              </a:rPr>
              <a:t> rhetorical questions</a:t>
            </a:r>
          </a:p>
          <a:p>
            <a:pPr>
              <a:buFont typeface="Arial" charset="0"/>
              <a:buChar char="•"/>
              <a:defRPr/>
            </a:pPr>
            <a:endParaRPr lang="en-GB" sz="2100">
              <a:solidFill>
                <a:schemeClr val="tx1"/>
              </a:solidFill>
              <a:cs typeface="Arial" charset="0"/>
            </a:endParaRPr>
          </a:p>
          <a:p>
            <a:pPr>
              <a:defRPr/>
            </a:pPr>
            <a:endParaRPr lang="en-GB" sz="2100">
              <a:solidFill>
                <a:schemeClr val="tx1"/>
              </a:solidFill>
              <a:cs typeface="Arial" charset="0"/>
            </a:endParaRPr>
          </a:p>
          <a:p>
            <a:pPr>
              <a:buFont typeface="Arial" charset="0"/>
              <a:buChar char="•"/>
              <a:defRPr/>
            </a:pPr>
            <a:endParaRPr lang="en-GB" sz="2100">
              <a:solidFill>
                <a:schemeClr val="tx1"/>
              </a:solidFill>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
          <p:cNvPicPr>
            <a:picLocks noChangeAspect="1"/>
          </p:cNvPicPr>
          <p:nvPr/>
        </p:nvPicPr>
        <p:blipFill>
          <a:blip r:embed="rId2"/>
          <a:srcRect/>
          <a:stretch>
            <a:fillRect/>
          </a:stretch>
        </p:blipFill>
        <p:spPr bwMode="auto">
          <a:xfrm>
            <a:off x="0" y="0"/>
            <a:ext cx="1028700" cy="927100"/>
          </a:xfrm>
          <a:prstGeom prst="rect">
            <a:avLst/>
          </a:prstGeom>
          <a:noFill/>
          <a:ln w="9525">
            <a:noFill/>
            <a:miter lim="800000"/>
            <a:headEnd/>
            <a:tailEnd/>
          </a:ln>
        </p:spPr>
      </p:pic>
      <p:sp>
        <p:nvSpPr>
          <p:cNvPr id="40962" name="Rounded Rectangle 6"/>
          <p:cNvSpPr>
            <a:spLocks noChangeArrowheads="1"/>
          </p:cNvSpPr>
          <p:nvPr/>
        </p:nvSpPr>
        <p:spPr bwMode="auto">
          <a:xfrm>
            <a:off x="825500" y="765175"/>
            <a:ext cx="7634288" cy="514350"/>
          </a:xfrm>
          <a:prstGeom prst="roundRect">
            <a:avLst>
              <a:gd name="adj" fmla="val 16667"/>
            </a:avLst>
          </a:prstGeom>
          <a:noFill/>
          <a:ln w="25400" algn="ctr">
            <a:noFill/>
            <a:round/>
            <a:headEnd/>
            <a:tailEnd/>
          </a:ln>
        </p:spPr>
        <p:txBody>
          <a:bodyPr anchor="ctr"/>
          <a:lstStyle/>
          <a:p>
            <a:pPr marL="228600" indent="-228600" algn="ctr"/>
            <a:r>
              <a:rPr lang="en-GB" sz="1700">
                <a:latin typeface="Calibri" pitchFamily="34" charset="0"/>
              </a:rPr>
              <a:t>    </a:t>
            </a:r>
          </a:p>
          <a:p>
            <a:pPr marL="228600" indent="-228600" algn="ctr"/>
            <a:endParaRPr lang="en-GB" sz="1700">
              <a:latin typeface="Calibri" pitchFamily="34" charset="0"/>
            </a:endParaRPr>
          </a:p>
          <a:p>
            <a:pPr marL="228600" indent="-228600" algn="ctr"/>
            <a:r>
              <a:rPr lang="en-GB" sz="2000">
                <a:latin typeface="Calibri" pitchFamily="34" charset="0"/>
              </a:rPr>
              <a:t>    </a:t>
            </a:r>
            <a:r>
              <a:rPr lang="en-GB" sz="3600">
                <a:latin typeface="Calibri" pitchFamily="34" charset="0"/>
              </a:rPr>
              <a:t>Features used to create different genres of </a:t>
            </a:r>
            <a:r>
              <a:rPr lang="en-GB" sz="3600">
                <a:solidFill>
                  <a:schemeClr val="hlink"/>
                </a:solidFill>
                <a:latin typeface="Calibri" pitchFamily="34" charset="0"/>
              </a:rPr>
              <a:t>non-narrative</a:t>
            </a:r>
            <a:r>
              <a:rPr lang="en-GB" sz="3600">
                <a:latin typeface="Calibri" pitchFamily="34" charset="0"/>
              </a:rPr>
              <a:t> writing</a:t>
            </a:r>
          </a:p>
          <a:p>
            <a:pPr marL="228600" indent="-228600" algn="ctr"/>
            <a:endParaRPr lang="en-GB" sz="3600">
              <a:latin typeface="Calibri" pitchFamily="34" charset="0"/>
            </a:endParaRPr>
          </a:p>
          <a:p>
            <a:pPr marL="228600" indent="-228600" algn="ctr"/>
            <a:endParaRPr lang="en-GB" sz="1700">
              <a:latin typeface="Calibri" pitchFamily="34" charset="0"/>
            </a:endParaRPr>
          </a:p>
        </p:txBody>
      </p:sp>
      <p:sp>
        <p:nvSpPr>
          <p:cNvPr id="8" name="Rounded Rectangle 7"/>
          <p:cNvSpPr/>
          <p:nvPr/>
        </p:nvSpPr>
        <p:spPr>
          <a:xfrm>
            <a:off x="323850" y="1844675"/>
            <a:ext cx="8424863" cy="446405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3300" b="1" u="sng">
              <a:solidFill>
                <a:srgbClr val="FF0000"/>
              </a:solidFill>
              <a:cs typeface="Arial" charset="0"/>
            </a:endParaRPr>
          </a:p>
          <a:p>
            <a:pPr algn="ctr">
              <a:defRPr/>
            </a:pPr>
            <a:endParaRPr lang="en-GB" sz="3300" b="1" u="sng">
              <a:solidFill>
                <a:srgbClr val="FF0000"/>
              </a:solidFill>
              <a:cs typeface="Arial" charset="0"/>
            </a:endParaRPr>
          </a:p>
          <a:p>
            <a:pPr algn="ctr">
              <a:defRPr/>
            </a:pPr>
            <a:r>
              <a:rPr lang="en-GB" sz="3300" b="1" u="sng">
                <a:solidFill>
                  <a:srgbClr val="FF0000"/>
                </a:solidFill>
                <a:cs typeface="Arial" charset="0"/>
              </a:rPr>
              <a:t>Explanation</a:t>
            </a:r>
          </a:p>
          <a:p>
            <a:pPr>
              <a:buFontTx/>
              <a:buChar char="•"/>
              <a:defRPr/>
            </a:pPr>
            <a:r>
              <a:rPr lang="en-GB" sz="2100">
                <a:solidFill>
                  <a:schemeClr val="tx1"/>
                </a:solidFill>
                <a:cs typeface="Arial" charset="0"/>
              </a:rPr>
              <a:t> present tense</a:t>
            </a:r>
          </a:p>
          <a:p>
            <a:pPr>
              <a:buFontTx/>
              <a:buChar char="•"/>
              <a:defRPr/>
            </a:pPr>
            <a:r>
              <a:rPr lang="en-GB" sz="2100">
                <a:solidFill>
                  <a:schemeClr val="tx1"/>
                </a:solidFill>
                <a:cs typeface="Arial" charset="0"/>
              </a:rPr>
              <a:t> formal and impersonal style</a:t>
            </a:r>
          </a:p>
          <a:p>
            <a:pPr>
              <a:buFontTx/>
              <a:buChar char="•"/>
              <a:defRPr/>
            </a:pPr>
            <a:r>
              <a:rPr lang="en-GB" sz="2100">
                <a:solidFill>
                  <a:schemeClr val="tx1"/>
                </a:solidFill>
                <a:cs typeface="Arial" charset="0"/>
              </a:rPr>
              <a:t> third person</a:t>
            </a:r>
          </a:p>
          <a:p>
            <a:pPr>
              <a:buFontTx/>
              <a:buChar char="•"/>
              <a:defRPr/>
            </a:pPr>
            <a:r>
              <a:rPr lang="en-GB" sz="2100">
                <a:solidFill>
                  <a:schemeClr val="tx1"/>
                </a:solidFill>
                <a:cs typeface="Arial" charset="0"/>
              </a:rPr>
              <a:t> technical vocabulary</a:t>
            </a:r>
          </a:p>
          <a:p>
            <a:pPr>
              <a:buFontTx/>
              <a:buChar char="•"/>
              <a:defRPr/>
            </a:pPr>
            <a:r>
              <a:rPr lang="en-GB" sz="2100">
                <a:solidFill>
                  <a:schemeClr val="tx1"/>
                </a:solidFill>
                <a:cs typeface="Arial" charset="0"/>
              </a:rPr>
              <a:t> introductory and concluding paragraph</a:t>
            </a:r>
          </a:p>
          <a:p>
            <a:pPr>
              <a:buFontTx/>
              <a:buChar char="•"/>
              <a:defRPr/>
            </a:pPr>
            <a:r>
              <a:rPr lang="en-GB" sz="2100">
                <a:solidFill>
                  <a:schemeClr val="tx1"/>
                </a:solidFill>
                <a:cs typeface="Arial" charset="0"/>
              </a:rPr>
              <a:t> bullet points if appropriate</a:t>
            </a:r>
          </a:p>
          <a:p>
            <a:pPr>
              <a:buFontTx/>
              <a:buChar char="•"/>
              <a:defRPr/>
            </a:pPr>
            <a:r>
              <a:rPr lang="en-GB" sz="2100">
                <a:solidFill>
                  <a:schemeClr val="tx1"/>
                </a:solidFill>
                <a:cs typeface="Arial" charset="0"/>
              </a:rPr>
              <a:t> causal sentence openings e.g. Consequently... The reason is that... This causes...</a:t>
            </a:r>
          </a:p>
          <a:p>
            <a:pPr>
              <a:buFontTx/>
              <a:buChar char="•"/>
              <a:defRPr/>
            </a:pPr>
            <a:r>
              <a:rPr lang="en-GB" sz="2100">
                <a:solidFill>
                  <a:schemeClr val="tx1"/>
                </a:solidFill>
                <a:cs typeface="Arial" charset="0"/>
              </a:rPr>
              <a:t> paragraphs</a:t>
            </a:r>
          </a:p>
          <a:p>
            <a:pPr>
              <a:buFontTx/>
              <a:buChar char="•"/>
              <a:defRPr/>
            </a:pPr>
            <a:r>
              <a:rPr lang="en-GB" sz="2100">
                <a:solidFill>
                  <a:schemeClr val="tx1"/>
                </a:solidFill>
                <a:cs typeface="Arial" charset="0"/>
              </a:rPr>
              <a:t> subheadings if appropriate</a:t>
            </a:r>
          </a:p>
          <a:p>
            <a:pPr>
              <a:defRPr/>
            </a:pPr>
            <a:endParaRPr lang="en-GB" sz="2100">
              <a:solidFill>
                <a:schemeClr val="tx1"/>
              </a:solidFill>
              <a:cs typeface="Arial" charset="0"/>
            </a:endParaRPr>
          </a:p>
          <a:p>
            <a:pPr>
              <a:defRPr/>
            </a:pPr>
            <a:endParaRPr lang="en-GB" sz="2100">
              <a:solidFill>
                <a:schemeClr val="tx1"/>
              </a:solidFill>
              <a:cs typeface="Arial" charset="0"/>
            </a:endParaRPr>
          </a:p>
          <a:p>
            <a:pPr>
              <a:buFont typeface="Arial" charset="0"/>
              <a:buChar char="•"/>
              <a:defRPr/>
            </a:pPr>
            <a:endParaRPr lang="en-GB" sz="2100">
              <a:solidFill>
                <a:schemeClr val="tx1"/>
              </a:solidFill>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ounded Rectangle 8"/>
          <p:cNvSpPr>
            <a:spLocks noChangeArrowheads="1"/>
          </p:cNvSpPr>
          <p:nvPr/>
        </p:nvSpPr>
        <p:spPr bwMode="auto">
          <a:xfrm>
            <a:off x="250825" y="765175"/>
            <a:ext cx="2808288" cy="3240088"/>
          </a:xfrm>
          <a:prstGeom prst="roundRect">
            <a:avLst>
              <a:gd name="adj" fmla="val 16667"/>
            </a:avLst>
          </a:prstGeom>
          <a:solidFill>
            <a:srgbClr val="66FF33"/>
          </a:solidFill>
          <a:ln w="25400" algn="ctr">
            <a:solidFill>
              <a:schemeClr val="tx1"/>
            </a:solidFill>
            <a:round/>
            <a:headEnd/>
            <a:tailEnd/>
          </a:ln>
        </p:spPr>
        <p:txBody>
          <a:bodyPr anchor="ctr"/>
          <a:lstStyle/>
          <a:p>
            <a:pPr marL="228600" indent="-228600"/>
            <a:r>
              <a:rPr lang="en-GB" sz="2000">
                <a:latin typeface="Calibri" pitchFamily="34" charset="0"/>
              </a:rPr>
              <a:t>    </a:t>
            </a:r>
            <a:r>
              <a:rPr lang="en-GB" b="1">
                <a:solidFill>
                  <a:srgbClr val="FF0000"/>
                </a:solidFill>
                <a:latin typeface="Calibri" pitchFamily="34" charset="0"/>
              </a:rPr>
              <a:t>Dilemma</a:t>
            </a:r>
          </a:p>
          <a:p>
            <a:pPr marL="228600" indent="-228600"/>
            <a:r>
              <a:rPr lang="en-GB">
                <a:latin typeface="Calibri" pitchFamily="34" charset="0"/>
              </a:rPr>
              <a:t>     The purpose of the story is to tell the reader about something interesting, exciting, frightening etc that has happened, or to communicate a moral message to the reader.</a:t>
            </a:r>
          </a:p>
        </p:txBody>
      </p:sp>
      <p:sp>
        <p:nvSpPr>
          <p:cNvPr id="41986" name="Rounded Rectangle 9"/>
          <p:cNvSpPr>
            <a:spLocks noChangeArrowheads="1"/>
          </p:cNvSpPr>
          <p:nvPr/>
        </p:nvSpPr>
        <p:spPr bwMode="auto">
          <a:xfrm>
            <a:off x="3132138" y="765175"/>
            <a:ext cx="2952750" cy="3240088"/>
          </a:xfrm>
          <a:prstGeom prst="roundRect">
            <a:avLst>
              <a:gd name="adj" fmla="val 16667"/>
            </a:avLst>
          </a:prstGeom>
          <a:solidFill>
            <a:srgbClr val="FFFF00"/>
          </a:solidFill>
          <a:ln w="25400" algn="ctr">
            <a:solidFill>
              <a:schemeClr val="tx1"/>
            </a:solidFill>
            <a:round/>
            <a:headEnd/>
            <a:tailEnd/>
          </a:ln>
        </p:spPr>
        <p:txBody>
          <a:bodyPr anchor="ctr"/>
          <a:lstStyle/>
          <a:p>
            <a:pPr marL="228600" indent="-228600"/>
            <a:r>
              <a:rPr lang="en-GB">
                <a:latin typeface="Calibri" pitchFamily="34" charset="0"/>
              </a:rPr>
              <a:t>     </a:t>
            </a:r>
            <a:r>
              <a:rPr lang="en-GB" b="1">
                <a:solidFill>
                  <a:srgbClr val="FF0000"/>
                </a:solidFill>
                <a:latin typeface="Calibri" pitchFamily="34" charset="0"/>
              </a:rPr>
              <a:t>Description</a:t>
            </a:r>
          </a:p>
          <a:p>
            <a:pPr marL="228600" indent="-228600"/>
            <a:r>
              <a:rPr lang="en-GB">
                <a:latin typeface="Calibri" pitchFamily="34" charset="0"/>
              </a:rPr>
              <a:t>     It should contain powerful verbs, adjectives and adverbs that help the reader to understand the character’s actions, personality and feelings and help them to create pictures in their head.</a:t>
            </a:r>
          </a:p>
        </p:txBody>
      </p:sp>
      <p:sp>
        <p:nvSpPr>
          <p:cNvPr id="11" name="Rounded Rectangle 10"/>
          <p:cNvSpPr/>
          <p:nvPr/>
        </p:nvSpPr>
        <p:spPr>
          <a:xfrm>
            <a:off x="6156325" y="692150"/>
            <a:ext cx="2809875" cy="3313113"/>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defRPr/>
            </a:pPr>
            <a:r>
              <a:rPr lang="en-GB" b="1">
                <a:solidFill>
                  <a:srgbClr val="FF0000"/>
                </a:solidFill>
                <a:cs typeface="Arial" charset="0"/>
              </a:rPr>
              <a:t>    </a:t>
            </a:r>
          </a:p>
          <a:p>
            <a:pPr marL="228600" indent="-228600">
              <a:defRPr/>
            </a:pPr>
            <a:r>
              <a:rPr lang="en-GB" b="1">
                <a:solidFill>
                  <a:srgbClr val="FF0000"/>
                </a:solidFill>
                <a:cs typeface="Arial" charset="0"/>
              </a:rPr>
              <a:t>    Dialogue</a:t>
            </a:r>
          </a:p>
          <a:p>
            <a:pPr marL="228600" indent="-228600">
              <a:defRPr/>
            </a:pPr>
            <a:r>
              <a:rPr lang="en-GB">
                <a:solidFill>
                  <a:schemeClr val="tx1"/>
                </a:solidFill>
                <a:cs typeface="Arial" charset="0"/>
              </a:rPr>
              <a:t>    Communication between characters can help to move the story on and inform about what is happening and how a character is feeling. Dialogue helps to identify individual personalities.</a:t>
            </a:r>
          </a:p>
          <a:p>
            <a:pPr marL="228600" indent="-228600">
              <a:defRPr/>
            </a:pPr>
            <a:endParaRPr lang="en-GB">
              <a:solidFill>
                <a:schemeClr val="tx1"/>
              </a:solidFill>
              <a:cs typeface="Arial" charset="0"/>
            </a:endParaRPr>
          </a:p>
        </p:txBody>
      </p:sp>
      <p:sp>
        <p:nvSpPr>
          <p:cNvPr id="41988" name="Rounded Rectangle 11"/>
          <p:cNvSpPr>
            <a:spLocks noChangeArrowheads="1"/>
          </p:cNvSpPr>
          <p:nvPr/>
        </p:nvSpPr>
        <p:spPr bwMode="auto">
          <a:xfrm>
            <a:off x="179388" y="4105275"/>
            <a:ext cx="4248150" cy="2636838"/>
          </a:xfrm>
          <a:prstGeom prst="roundRect">
            <a:avLst>
              <a:gd name="adj" fmla="val 16667"/>
            </a:avLst>
          </a:prstGeom>
          <a:solidFill>
            <a:srgbClr val="FF99FF"/>
          </a:solidFill>
          <a:ln w="25400" algn="ctr">
            <a:solidFill>
              <a:schemeClr val="tx1"/>
            </a:solidFill>
            <a:round/>
            <a:headEnd/>
            <a:tailEnd/>
          </a:ln>
        </p:spPr>
        <p:txBody>
          <a:bodyPr anchor="ctr"/>
          <a:lstStyle/>
          <a:p>
            <a:pPr marL="228600" indent="-228600"/>
            <a:r>
              <a:rPr lang="en-GB">
                <a:latin typeface="Calibri" pitchFamily="34" charset="0"/>
              </a:rPr>
              <a:t>     </a:t>
            </a:r>
            <a:r>
              <a:rPr lang="en-GB" b="1">
                <a:solidFill>
                  <a:srgbClr val="FF0000"/>
                </a:solidFill>
                <a:latin typeface="Calibri" pitchFamily="34" charset="0"/>
              </a:rPr>
              <a:t>Structure and organisation</a:t>
            </a:r>
          </a:p>
          <a:p>
            <a:pPr marL="228600" indent="-228600"/>
            <a:r>
              <a:rPr lang="en-GB">
                <a:latin typeface="Calibri" pitchFamily="34" charset="0"/>
              </a:rPr>
              <a:t>     An effective beginning will ‘hook’ the reader in, so they want to read on. There should be plenty of action and excitement and a dynamic, unusual or justifiable ending.  Skilful writers will use a variety of sentence types and organised their ideas into paragraphs.</a:t>
            </a:r>
          </a:p>
          <a:p>
            <a:pPr marL="228600" indent="-228600"/>
            <a:r>
              <a:rPr lang="en-GB">
                <a:latin typeface="Calibri" pitchFamily="34" charset="0"/>
              </a:rPr>
              <a:t> </a:t>
            </a:r>
            <a:endParaRPr lang="en-GB" sz="2000">
              <a:latin typeface="Calibri" pitchFamily="34" charset="0"/>
            </a:endParaRPr>
          </a:p>
        </p:txBody>
      </p:sp>
      <p:sp>
        <p:nvSpPr>
          <p:cNvPr id="41989" name="Rounded Rectangle 12"/>
          <p:cNvSpPr>
            <a:spLocks noChangeArrowheads="1"/>
          </p:cNvSpPr>
          <p:nvPr/>
        </p:nvSpPr>
        <p:spPr bwMode="auto">
          <a:xfrm>
            <a:off x="4572000" y="4222750"/>
            <a:ext cx="4319588" cy="2519363"/>
          </a:xfrm>
          <a:prstGeom prst="roundRect">
            <a:avLst>
              <a:gd name="adj" fmla="val 16667"/>
            </a:avLst>
          </a:prstGeom>
          <a:solidFill>
            <a:srgbClr val="99CCFF"/>
          </a:solidFill>
          <a:ln w="25400" algn="ctr">
            <a:solidFill>
              <a:schemeClr val="tx1"/>
            </a:solidFill>
            <a:round/>
            <a:headEnd/>
            <a:tailEnd/>
          </a:ln>
        </p:spPr>
        <p:txBody>
          <a:bodyPr anchor="ctr"/>
          <a:lstStyle/>
          <a:p>
            <a:pPr marL="228600" indent="-228600"/>
            <a:r>
              <a:rPr lang="en-GB">
                <a:latin typeface="Calibri" pitchFamily="34" charset="0"/>
              </a:rPr>
              <a:t>    </a:t>
            </a:r>
            <a:r>
              <a:rPr lang="en-GB" b="1">
                <a:solidFill>
                  <a:srgbClr val="FF0000"/>
                </a:solidFill>
                <a:latin typeface="Calibri" pitchFamily="34" charset="0"/>
              </a:rPr>
              <a:t>Characters</a:t>
            </a:r>
          </a:p>
          <a:p>
            <a:pPr marL="228600" indent="-228600"/>
            <a:r>
              <a:rPr lang="en-GB">
                <a:latin typeface="Calibri" pitchFamily="34" charset="0"/>
              </a:rPr>
              <a:t>    There should be at least two interesting or unusual characters.  Remember-ordinary people are dull!</a:t>
            </a:r>
            <a:r>
              <a:rPr lang="en-GB" b="1">
                <a:latin typeface="Calibri" pitchFamily="34" charset="0"/>
              </a:rPr>
              <a:t> </a:t>
            </a:r>
            <a:r>
              <a:rPr lang="en-GB">
                <a:latin typeface="Calibri" pitchFamily="34" charset="0"/>
              </a:rPr>
              <a:t>Their individual personality should be identified by not only how they look, but also how they speak, react to other characters and by the choices they make. </a:t>
            </a:r>
          </a:p>
        </p:txBody>
      </p:sp>
      <p:sp>
        <p:nvSpPr>
          <p:cNvPr id="41990" name="Rectangle 13"/>
          <p:cNvSpPr>
            <a:spLocks noChangeArrowheads="1"/>
          </p:cNvSpPr>
          <p:nvPr/>
        </p:nvSpPr>
        <p:spPr bwMode="auto">
          <a:xfrm>
            <a:off x="1620838" y="115888"/>
            <a:ext cx="6480175" cy="641350"/>
          </a:xfrm>
          <a:prstGeom prst="rect">
            <a:avLst/>
          </a:prstGeom>
          <a:noFill/>
          <a:ln w="9525">
            <a:noFill/>
            <a:miter lim="800000"/>
            <a:headEnd/>
            <a:tailEnd/>
          </a:ln>
        </p:spPr>
        <p:txBody>
          <a:bodyPr>
            <a:spAutoFit/>
          </a:bodyPr>
          <a:lstStyle/>
          <a:p>
            <a:pPr marL="228600" indent="-228600"/>
            <a:r>
              <a:rPr lang="en-GB" sz="3600">
                <a:solidFill>
                  <a:srgbClr val="000000"/>
                </a:solidFill>
                <a:latin typeface="Calibri" pitchFamily="34" charset="0"/>
              </a:rPr>
              <a:t>Features of a successful story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p:cNvPicPr>
            <a:picLocks noChangeAspect="1"/>
          </p:cNvPicPr>
          <p:nvPr/>
        </p:nvPicPr>
        <p:blipFill>
          <a:blip r:embed="rId2"/>
          <a:srcRect/>
          <a:stretch>
            <a:fillRect/>
          </a:stretch>
        </p:blipFill>
        <p:spPr bwMode="auto">
          <a:xfrm>
            <a:off x="0" y="0"/>
            <a:ext cx="900113" cy="793750"/>
          </a:xfrm>
          <a:prstGeom prst="rect">
            <a:avLst/>
          </a:prstGeom>
          <a:noFill/>
          <a:ln w="9525">
            <a:noFill/>
            <a:miter lim="800000"/>
            <a:headEnd/>
            <a:tailEnd/>
          </a:ln>
        </p:spPr>
      </p:pic>
      <p:sp>
        <p:nvSpPr>
          <p:cNvPr id="17410" name="Rounded Rectangle 4"/>
          <p:cNvSpPr>
            <a:spLocks noChangeArrowheads="1"/>
          </p:cNvSpPr>
          <p:nvPr/>
        </p:nvSpPr>
        <p:spPr bwMode="auto">
          <a:xfrm>
            <a:off x="468313" y="981075"/>
            <a:ext cx="8353425" cy="1871663"/>
          </a:xfrm>
          <a:prstGeom prst="roundRect">
            <a:avLst>
              <a:gd name="adj" fmla="val 16667"/>
            </a:avLst>
          </a:prstGeom>
          <a:solidFill>
            <a:srgbClr val="99CCFF"/>
          </a:solidFill>
          <a:ln w="25400" algn="ctr">
            <a:solidFill>
              <a:schemeClr val="tx1"/>
            </a:solidFill>
            <a:round/>
            <a:headEnd/>
            <a:tailEnd/>
          </a:ln>
        </p:spPr>
        <p:txBody>
          <a:bodyPr anchor="ctr"/>
          <a:lstStyle/>
          <a:p>
            <a:pPr algn="ctr"/>
            <a:endParaRPr lang="en-GB" sz="2400">
              <a:latin typeface="Calibri" pitchFamily="34" charset="0"/>
            </a:endParaRPr>
          </a:p>
          <a:p>
            <a:pPr algn="ctr"/>
            <a:endParaRPr lang="en-GB" sz="2400">
              <a:latin typeface="Calibri" pitchFamily="34" charset="0"/>
            </a:endParaRPr>
          </a:p>
          <a:p>
            <a:pPr algn="ctr"/>
            <a:r>
              <a:rPr lang="en-GB" sz="2400">
                <a:latin typeface="Calibri" pitchFamily="34" charset="0"/>
              </a:rPr>
              <a:t>If we want our writing to be the best it can be, we need to ensure that the following important </a:t>
            </a:r>
            <a:r>
              <a:rPr lang="en-GB" sz="2400" b="1">
                <a:solidFill>
                  <a:srgbClr val="FF0000"/>
                </a:solidFill>
                <a:latin typeface="Calibri" pitchFamily="34" charset="0"/>
              </a:rPr>
              <a:t>stylistic devices</a:t>
            </a:r>
            <a:r>
              <a:rPr lang="en-GB" sz="2400">
                <a:latin typeface="Calibri" pitchFamily="34" charset="0"/>
              </a:rPr>
              <a:t> have been used </a:t>
            </a:r>
            <a:r>
              <a:rPr lang="en-GB" sz="2400" b="1">
                <a:solidFill>
                  <a:srgbClr val="FF0000"/>
                </a:solidFill>
                <a:latin typeface="Calibri" pitchFamily="34" charset="0"/>
              </a:rPr>
              <a:t>skilfully</a:t>
            </a:r>
            <a:r>
              <a:rPr lang="en-GB" sz="2400">
                <a:latin typeface="Calibri" pitchFamily="34" charset="0"/>
              </a:rPr>
              <a:t> to create a unique style that successfully achieves our intended </a:t>
            </a:r>
            <a:r>
              <a:rPr lang="en-GB" sz="2400" b="1">
                <a:solidFill>
                  <a:srgbClr val="FF0000"/>
                </a:solidFill>
                <a:latin typeface="Calibri" pitchFamily="34" charset="0"/>
              </a:rPr>
              <a:t>audience</a:t>
            </a:r>
            <a:r>
              <a:rPr lang="en-GB" sz="2400">
                <a:latin typeface="Calibri" pitchFamily="34" charset="0"/>
              </a:rPr>
              <a:t> and </a:t>
            </a:r>
            <a:r>
              <a:rPr lang="en-GB" sz="2400" b="1">
                <a:solidFill>
                  <a:srgbClr val="FF0000"/>
                </a:solidFill>
                <a:latin typeface="Calibri" pitchFamily="34" charset="0"/>
              </a:rPr>
              <a:t>purpose</a:t>
            </a:r>
            <a:r>
              <a:rPr lang="en-GB" sz="2400">
                <a:latin typeface="Calibri" pitchFamily="34" charset="0"/>
              </a:rPr>
              <a:t>.</a:t>
            </a:r>
          </a:p>
          <a:p>
            <a:pPr algn="ctr"/>
            <a:endParaRPr lang="en-GB" sz="2400">
              <a:latin typeface="Calibri" pitchFamily="34" charset="0"/>
            </a:endParaRPr>
          </a:p>
          <a:p>
            <a:pPr algn="ctr"/>
            <a:endParaRPr lang="en-GB" sz="2400">
              <a:latin typeface="Calibri" pitchFamily="34" charset="0"/>
            </a:endParaRPr>
          </a:p>
        </p:txBody>
      </p:sp>
      <p:sp>
        <p:nvSpPr>
          <p:cNvPr id="17411" name="Rounded Rectangle 4"/>
          <p:cNvSpPr>
            <a:spLocks noChangeArrowheads="1"/>
          </p:cNvSpPr>
          <p:nvPr/>
        </p:nvSpPr>
        <p:spPr bwMode="auto">
          <a:xfrm>
            <a:off x="468313" y="3429000"/>
            <a:ext cx="4608512" cy="1584325"/>
          </a:xfrm>
          <a:prstGeom prst="roundRect">
            <a:avLst>
              <a:gd name="adj" fmla="val 16667"/>
            </a:avLst>
          </a:prstGeom>
          <a:solidFill>
            <a:srgbClr val="FFFF00"/>
          </a:solidFill>
          <a:ln w="25400" algn="ctr">
            <a:solidFill>
              <a:schemeClr val="tx1"/>
            </a:solidFill>
            <a:round/>
            <a:headEnd/>
            <a:tailEnd/>
          </a:ln>
        </p:spPr>
        <p:txBody>
          <a:bodyPr anchor="ctr"/>
          <a:lstStyle/>
          <a:p>
            <a:endParaRPr lang="en-GB" sz="2400">
              <a:latin typeface="Calibri" pitchFamily="34" charset="0"/>
            </a:endParaRPr>
          </a:p>
          <a:p>
            <a:pPr>
              <a:buFont typeface="Calibri" pitchFamily="34" charset="0"/>
              <a:buAutoNum type="arabicPeriod"/>
            </a:pPr>
            <a:endParaRPr lang="en-GB" sz="2400">
              <a:latin typeface="Calibri" pitchFamily="34" charset="0"/>
            </a:endParaRPr>
          </a:p>
          <a:p>
            <a:pPr>
              <a:buFont typeface="Calibri" pitchFamily="34" charset="0"/>
              <a:buAutoNum type="arabicPeriod"/>
            </a:pPr>
            <a:r>
              <a:rPr lang="en-GB" sz="2400">
                <a:latin typeface="Calibri" pitchFamily="34" charset="0"/>
              </a:rPr>
              <a:t> Appropriate words and phrases</a:t>
            </a:r>
          </a:p>
          <a:p>
            <a:pPr>
              <a:buFont typeface="Calibri" pitchFamily="34" charset="0"/>
              <a:buAutoNum type="arabicPeriod"/>
            </a:pPr>
            <a:r>
              <a:rPr lang="en-GB" sz="2400">
                <a:latin typeface="Calibri" pitchFamily="34" charset="0"/>
              </a:rPr>
              <a:t> Fluency of sentences</a:t>
            </a:r>
          </a:p>
          <a:p>
            <a:pPr>
              <a:buFont typeface="Calibri" pitchFamily="34" charset="0"/>
              <a:buAutoNum type="arabicPeriod"/>
            </a:pPr>
            <a:r>
              <a:rPr lang="en-GB" sz="2400">
                <a:latin typeface="Calibri" pitchFamily="34" charset="0"/>
              </a:rPr>
              <a:t> The author’s voice</a:t>
            </a:r>
          </a:p>
          <a:p>
            <a:endParaRPr lang="en-GB" sz="2400">
              <a:latin typeface="Calibri" pitchFamily="34" charset="0"/>
            </a:endParaRPr>
          </a:p>
          <a:p>
            <a:r>
              <a:rPr lang="en-GB" sz="2400">
                <a:latin typeface="Calibri" pitchFamily="34" charset="0"/>
              </a:rPr>
              <a:t>     </a:t>
            </a:r>
          </a:p>
        </p:txBody>
      </p:sp>
      <p:sp>
        <p:nvSpPr>
          <p:cNvPr id="18438" name="AutoShape 6"/>
          <p:cNvSpPr>
            <a:spLocks noChangeArrowheads="1"/>
          </p:cNvSpPr>
          <p:nvPr/>
        </p:nvSpPr>
        <p:spPr bwMode="auto">
          <a:xfrm>
            <a:off x="5292725" y="3141663"/>
            <a:ext cx="3478213" cy="2933700"/>
          </a:xfrm>
          <a:prstGeom prst="roundRect">
            <a:avLst>
              <a:gd name="adj" fmla="val 16667"/>
            </a:avLst>
          </a:prstGeom>
          <a:solidFill>
            <a:srgbClr val="66FF33"/>
          </a:solidFill>
          <a:ln w="9525">
            <a:solidFill>
              <a:schemeClr val="tx1"/>
            </a:solidFill>
            <a:round/>
            <a:headEnd/>
            <a:tailEnd/>
          </a:ln>
        </p:spPr>
        <p:txBody>
          <a:bodyPr anchor="ctr">
            <a:spAutoFit/>
          </a:bodyPr>
          <a:lstStyle/>
          <a:p>
            <a:pPr algn="ctr"/>
            <a:r>
              <a:rPr lang="en-GB" sz="2400">
                <a:latin typeface="Calibri" pitchFamily="34" charset="0"/>
              </a:rPr>
              <a:t>Therefore, when we finish a piece of writing, it is important   to </a:t>
            </a:r>
            <a:r>
              <a:rPr lang="en-GB" sz="2400" b="1">
                <a:solidFill>
                  <a:schemeClr val="hlink"/>
                </a:solidFill>
                <a:latin typeface="Calibri" pitchFamily="34" charset="0"/>
              </a:rPr>
              <a:t>critically evaluate</a:t>
            </a:r>
            <a:r>
              <a:rPr lang="en-GB" sz="2400" i="1" u="sng">
                <a:latin typeface="Calibri" pitchFamily="34" charset="0"/>
              </a:rPr>
              <a:t> </a:t>
            </a:r>
            <a:r>
              <a:rPr lang="en-GB" sz="2400">
                <a:latin typeface="Calibri" pitchFamily="34" charset="0"/>
              </a:rPr>
              <a:t>the text in order to identify </a:t>
            </a:r>
            <a:r>
              <a:rPr lang="en-GB" sz="2400" b="1">
                <a:solidFill>
                  <a:schemeClr val="hlink"/>
                </a:solidFill>
                <a:latin typeface="Calibri" pitchFamily="34" charset="0"/>
              </a:rPr>
              <a:t>where</a:t>
            </a:r>
            <a:r>
              <a:rPr lang="en-GB" sz="2400">
                <a:latin typeface="Calibri" pitchFamily="34" charset="0"/>
              </a:rPr>
              <a:t> and </a:t>
            </a:r>
            <a:r>
              <a:rPr lang="en-GB" sz="2400" b="1">
                <a:solidFill>
                  <a:schemeClr val="hlink"/>
                </a:solidFill>
                <a:latin typeface="Calibri" pitchFamily="34" charset="0"/>
              </a:rPr>
              <a:t>how</a:t>
            </a:r>
            <a:r>
              <a:rPr lang="en-GB" sz="2400">
                <a:latin typeface="Calibri" pitchFamily="34" charset="0"/>
              </a:rPr>
              <a:t> we can </a:t>
            </a:r>
            <a:r>
              <a:rPr lang="en-GB" sz="2400" b="1">
                <a:solidFill>
                  <a:schemeClr val="hlink"/>
                </a:solidFill>
                <a:latin typeface="Calibri" pitchFamily="34" charset="0"/>
              </a:rPr>
              <a:t>improve </a:t>
            </a:r>
            <a:r>
              <a:rPr lang="en-GB" sz="2400">
                <a:latin typeface="Calibri" pitchFamily="34" charset="0"/>
              </a:rPr>
              <a:t>on its</a:t>
            </a:r>
            <a:r>
              <a:rPr lang="en-GB" sz="2400" b="1">
                <a:solidFill>
                  <a:schemeClr val="hlink"/>
                </a:solidFill>
                <a:latin typeface="Calibri" pitchFamily="34" charset="0"/>
              </a:rPr>
              <a:t> style</a:t>
            </a:r>
            <a:r>
              <a:rPr lang="en-GB" sz="2400">
                <a:latin typeface="Calibri" pitchFamily="34" charset="0"/>
              </a:rPr>
              <a:t>.</a:t>
            </a:r>
          </a:p>
        </p:txBody>
      </p:sp>
      <p:pic>
        <p:nvPicPr>
          <p:cNvPr id="17413" name="Picture 6" descr="Image result for pencil writing"/>
          <p:cNvPicPr>
            <a:picLocks noChangeAspect="1" noChangeArrowheads="1"/>
          </p:cNvPicPr>
          <p:nvPr/>
        </p:nvPicPr>
        <p:blipFill>
          <a:blip r:embed="rId3"/>
          <a:srcRect/>
          <a:stretch>
            <a:fillRect/>
          </a:stretch>
        </p:blipFill>
        <p:spPr bwMode="auto">
          <a:xfrm>
            <a:off x="2051050" y="5229225"/>
            <a:ext cx="1368425" cy="1368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blinds(horizontal)">
                                      <p:cBhvr>
                                        <p:cTn id="7"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p:cNvPicPr>
            <a:picLocks noChangeAspect="1"/>
          </p:cNvPicPr>
          <p:nvPr/>
        </p:nvPicPr>
        <p:blipFill>
          <a:blip r:embed="rId2"/>
          <a:srcRect/>
          <a:stretch>
            <a:fillRect/>
          </a:stretch>
        </p:blipFill>
        <p:spPr bwMode="auto">
          <a:xfrm>
            <a:off x="0" y="0"/>
            <a:ext cx="1116013" cy="984250"/>
          </a:xfrm>
          <a:prstGeom prst="rect">
            <a:avLst/>
          </a:prstGeom>
          <a:noFill/>
          <a:ln w="9525">
            <a:noFill/>
            <a:miter lim="800000"/>
            <a:headEnd/>
            <a:tailEnd/>
          </a:ln>
        </p:spPr>
      </p:pic>
      <p:sp>
        <p:nvSpPr>
          <p:cNvPr id="18434" name="Rounded Rectangle 4"/>
          <p:cNvSpPr>
            <a:spLocks noChangeArrowheads="1"/>
          </p:cNvSpPr>
          <p:nvPr/>
        </p:nvSpPr>
        <p:spPr bwMode="auto">
          <a:xfrm>
            <a:off x="684213" y="1196975"/>
            <a:ext cx="7848600" cy="1081088"/>
          </a:xfrm>
          <a:prstGeom prst="roundRect">
            <a:avLst>
              <a:gd name="adj" fmla="val 16667"/>
            </a:avLst>
          </a:prstGeom>
          <a:solidFill>
            <a:srgbClr val="99CCFF"/>
          </a:solidFill>
          <a:ln w="25400" algn="ctr">
            <a:solidFill>
              <a:schemeClr val="tx1"/>
            </a:solidFill>
            <a:round/>
            <a:headEnd/>
            <a:tailEnd/>
          </a:ln>
        </p:spPr>
        <p:txBody>
          <a:bodyPr anchor="ctr"/>
          <a:lstStyle/>
          <a:p>
            <a:pPr algn="ctr"/>
            <a:endParaRPr lang="en-GB" sz="2400">
              <a:latin typeface="Calibri" pitchFamily="34" charset="0"/>
            </a:endParaRPr>
          </a:p>
          <a:p>
            <a:pPr algn="ctr"/>
            <a:endParaRPr lang="en-GB" sz="2400">
              <a:latin typeface="Calibri" pitchFamily="34" charset="0"/>
            </a:endParaRPr>
          </a:p>
          <a:p>
            <a:pPr algn="ctr"/>
            <a:r>
              <a:rPr lang="en-GB" sz="2400">
                <a:latin typeface="Calibri" pitchFamily="34" charset="0"/>
              </a:rPr>
              <a:t>The </a:t>
            </a:r>
            <a:r>
              <a:rPr lang="en-GB" sz="2400" b="1">
                <a:solidFill>
                  <a:srgbClr val="FF0000"/>
                </a:solidFill>
                <a:latin typeface="Calibri" pitchFamily="34" charset="0"/>
              </a:rPr>
              <a:t>vocabulary</a:t>
            </a:r>
            <a:r>
              <a:rPr lang="en-GB" sz="2400">
                <a:latin typeface="Calibri" pitchFamily="34" charset="0"/>
              </a:rPr>
              <a:t> you choose in your writing should be appropriate for:-</a:t>
            </a:r>
          </a:p>
          <a:p>
            <a:pPr algn="ctr"/>
            <a:endParaRPr lang="en-GB" sz="2400">
              <a:latin typeface="Calibri" pitchFamily="34" charset="0"/>
            </a:endParaRPr>
          </a:p>
          <a:p>
            <a:pPr algn="ctr"/>
            <a:endParaRPr lang="en-GB" sz="2400">
              <a:latin typeface="Calibri" pitchFamily="34" charset="0"/>
            </a:endParaRPr>
          </a:p>
        </p:txBody>
      </p:sp>
      <p:sp>
        <p:nvSpPr>
          <p:cNvPr id="18435" name="Rectangle 4"/>
          <p:cNvSpPr>
            <a:spLocks noChangeArrowheads="1"/>
          </p:cNvSpPr>
          <p:nvPr/>
        </p:nvSpPr>
        <p:spPr bwMode="auto">
          <a:xfrm>
            <a:off x="1547813" y="260350"/>
            <a:ext cx="7127875" cy="641350"/>
          </a:xfrm>
          <a:prstGeom prst="rect">
            <a:avLst/>
          </a:prstGeom>
          <a:noFill/>
          <a:ln w="9525">
            <a:noFill/>
            <a:miter lim="800000"/>
            <a:headEnd/>
            <a:tailEnd/>
          </a:ln>
        </p:spPr>
        <p:txBody>
          <a:bodyPr>
            <a:spAutoFit/>
          </a:bodyPr>
          <a:lstStyle/>
          <a:p>
            <a:r>
              <a:rPr lang="en-GB" sz="3600">
                <a:solidFill>
                  <a:srgbClr val="000000"/>
                </a:solidFill>
                <a:latin typeface="Calibri" pitchFamily="34" charset="0"/>
              </a:rPr>
              <a:t>1. Appropriate words and phrases</a:t>
            </a:r>
          </a:p>
        </p:txBody>
      </p:sp>
      <p:sp>
        <p:nvSpPr>
          <p:cNvPr id="18436" name="Rounded Rectangle 4"/>
          <p:cNvSpPr>
            <a:spLocks noChangeArrowheads="1"/>
          </p:cNvSpPr>
          <p:nvPr/>
        </p:nvSpPr>
        <p:spPr bwMode="auto">
          <a:xfrm>
            <a:off x="1908175" y="2565400"/>
            <a:ext cx="5040313" cy="2089150"/>
          </a:xfrm>
          <a:prstGeom prst="roundRect">
            <a:avLst>
              <a:gd name="adj" fmla="val 16667"/>
            </a:avLst>
          </a:prstGeom>
          <a:solidFill>
            <a:srgbClr val="FFFF00"/>
          </a:solidFill>
          <a:ln w="25400" algn="ctr">
            <a:solidFill>
              <a:schemeClr val="tx1"/>
            </a:solidFill>
            <a:round/>
            <a:headEnd/>
            <a:tailEnd/>
          </a:ln>
        </p:spPr>
        <p:txBody>
          <a:bodyPr anchor="ctr"/>
          <a:lstStyle/>
          <a:p>
            <a:pPr>
              <a:buFontTx/>
              <a:buAutoNum type="arabicPeriod"/>
            </a:pPr>
            <a:r>
              <a:rPr lang="en-GB" sz="2400">
                <a:latin typeface="Calibri" pitchFamily="34" charset="0"/>
              </a:rPr>
              <a:t>The </a:t>
            </a:r>
            <a:r>
              <a:rPr lang="en-GB" sz="2400" b="1">
                <a:solidFill>
                  <a:srgbClr val="FF0000"/>
                </a:solidFill>
                <a:latin typeface="Calibri" pitchFamily="34" charset="0"/>
              </a:rPr>
              <a:t>audience</a:t>
            </a:r>
            <a:r>
              <a:rPr lang="en-GB" sz="2400">
                <a:latin typeface="Calibri" pitchFamily="34" charset="0"/>
              </a:rPr>
              <a:t> you are writing for</a:t>
            </a:r>
          </a:p>
          <a:p>
            <a:endParaRPr lang="en-GB" sz="2400">
              <a:latin typeface="Calibri" pitchFamily="34" charset="0"/>
            </a:endParaRPr>
          </a:p>
          <a:p>
            <a:r>
              <a:rPr lang="en-GB" sz="2400">
                <a:latin typeface="Calibri" pitchFamily="34" charset="0"/>
              </a:rPr>
              <a:t>2. The</a:t>
            </a:r>
            <a:r>
              <a:rPr lang="en-GB" sz="2400" b="1">
                <a:latin typeface="Calibri" pitchFamily="34" charset="0"/>
              </a:rPr>
              <a:t> </a:t>
            </a:r>
            <a:r>
              <a:rPr lang="en-GB" sz="2400" b="1">
                <a:solidFill>
                  <a:srgbClr val="FF0000"/>
                </a:solidFill>
                <a:latin typeface="Calibri" pitchFamily="34" charset="0"/>
              </a:rPr>
              <a:t>topic</a:t>
            </a:r>
            <a:r>
              <a:rPr lang="en-GB" sz="2400" b="1">
                <a:latin typeface="Calibri" pitchFamily="34" charset="0"/>
              </a:rPr>
              <a:t> </a:t>
            </a:r>
            <a:r>
              <a:rPr lang="en-GB" sz="2400">
                <a:latin typeface="Calibri" pitchFamily="34" charset="0"/>
              </a:rPr>
              <a:t>you are writing about</a:t>
            </a:r>
          </a:p>
          <a:p>
            <a:pPr>
              <a:buFontTx/>
              <a:buAutoNum type="arabicPeriod"/>
            </a:pPr>
            <a:endParaRPr lang="en-GB" sz="2400">
              <a:latin typeface="Calibri" pitchFamily="34" charset="0"/>
            </a:endParaRPr>
          </a:p>
          <a:p>
            <a:r>
              <a:rPr lang="en-GB" sz="2400">
                <a:latin typeface="Calibri" pitchFamily="34" charset="0"/>
              </a:rPr>
              <a:t>3. The</a:t>
            </a:r>
            <a:r>
              <a:rPr lang="en-GB" sz="2400" b="1">
                <a:latin typeface="Calibri" pitchFamily="34" charset="0"/>
              </a:rPr>
              <a:t> </a:t>
            </a:r>
            <a:r>
              <a:rPr lang="en-GB" sz="2400" b="1">
                <a:solidFill>
                  <a:srgbClr val="FF0000"/>
                </a:solidFill>
                <a:latin typeface="Calibri" pitchFamily="34" charset="0"/>
              </a:rPr>
              <a:t>purpose</a:t>
            </a:r>
            <a:r>
              <a:rPr lang="en-GB" sz="2400" b="1">
                <a:latin typeface="Calibri" pitchFamily="34" charset="0"/>
              </a:rPr>
              <a:t> </a:t>
            </a:r>
            <a:r>
              <a:rPr lang="en-GB" sz="2400">
                <a:latin typeface="Calibri" pitchFamily="34" charset="0"/>
              </a:rPr>
              <a:t>of your writing</a:t>
            </a:r>
          </a:p>
        </p:txBody>
      </p:sp>
      <p:sp>
        <p:nvSpPr>
          <p:cNvPr id="18437" name="Rounded Rectangle 4"/>
          <p:cNvSpPr>
            <a:spLocks noChangeArrowheads="1"/>
          </p:cNvSpPr>
          <p:nvPr/>
        </p:nvSpPr>
        <p:spPr bwMode="auto">
          <a:xfrm>
            <a:off x="757238" y="5013325"/>
            <a:ext cx="7775575" cy="1223963"/>
          </a:xfrm>
          <a:prstGeom prst="roundRect">
            <a:avLst>
              <a:gd name="adj" fmla="val 16667"/>
            </a:avLst>
          </a:prstGeom>
          <a:solidFill>
            <a:srgbClr val="66FF33"/>
          </a:solidFill>
          <a:ln w="25400" algn="ctr">
            <a:solidFill>
              <a:schemeClr val="tx1"/>
            </a:solidFill>
            <a:round/>
            <a:headEnd/>
            <a:tailEnd/>
          </a:ln>
        </p:spPr>
        <p:txBody>
          <a:bodyPr anchor="ctr"/>
          <a:lstStyle/>
          <a:p>
            <a:pPr algn="ctr"/>
            <a:r>
              <a:rPr lang="en-GB" sz="2400">
                <a:latin typeface="Calibri" pitchFamily="34" charset="0"/>
              </a:rPr>
              <a:t>Word choices can help the reader to visualise the sentences or create effect or emotions. </a:t>
            </a:r>
          </a:p>
          <a:p>
            <a:pPr algn="ctr"/>
            <a:r>
              <a:rPr lang="en-GB" sz="2400">
                <a:latin typeface="Calibri" pitchFamily="34" charset="0"/>
              </a:rPr>
              <a:t>Let’s take a look at some examples…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p:cNvPicPr>
            <a:picLocks noChangeAspect="1"/>
          </p:cNvPicPr>
          <p:nvPr/>
        </p:nvPicPr>
        <p:blipFill>
          <a:blip r:embed="rId2"/>
          <a:srcRect/>
          <a:stretch>
            <a:fillRect/>
          </a:stretch>
        </p:blipFill>
        <p:spPr bwMode="auto">
          <a:xfrm>
            <a:off x="0" y="0"/>
            <a:ext cx="1116013" cy="984250"/>
          </a:xfrm>
          <a:prstGeom prst="rect">
            <a:avLst/>
          </a:prstGeom>
          <a:noFill/>
          <a:ln w="9525">
            <a:noFill/>
            <a:miter lim="800000"/>
            <a:headEnd/>
            <a:tailEnd/>
          </a:ln>
        </p:spPr>
      </p:pic>
      <p:sp>
        <p:nvSpPr>
          <p:cNvPr id="19458" name="Rectangle 4"/>
          <p:cNvSpPr>
            <a:spLocks noChangeArrowheads="1"/>
          </p:cNvSpPr>
          <p:nvPr/>
        </p:nvSpPr>
        <p:spPr bwMode="auto">
          <a:xfrm>
            <a:off x="1547813" y="260350"/>
            <a:ext cx="7127875" cy="641350"/>
          </a:xfrm>
          <a:prstGeom prst="rect">
            <a:avLst/>
          </a:prstGeom>
          <a:noFill/>
          <a:ln w="9525">
            <a:noFill/>
            <a:miter lim="800000"/>
            <a:headEnd/>
            <a:tailEnd/>
          </a:ln>
        </p:spPr>
        <p:txBody>
          <a:bodyPr>
            <a:spAutoFit/>
          </a:bodyPr>
          <a:lstStyle/>
          <a:p>
            <a:r>
              <a:rPr lang="en-GB" sz="3600">
                <a:solidFill>
                  <a:srgbClr val="000000"/>
                </a:solidFill>
                <a:latin typeface="Calibri" pitchFamily="34" charset="0"/>
              </a:rPr>
              <a:t>1. Appropriate words and phrases</a:t>
            </a:r>
          </a:p>
        </p:txBody>
      </p:sp>
      <p:sp>
        <p:nvSpPr>
          <p:cNvPr id="19459" name="AutoShape 5"/>
          <p:cNvSpPr>
            <a:spLocks noChangeArrowheads="1"/>
          </p:cNvSpPr>
          <p:nvPr/>
        </p:nvSpPr>
        <p:spPr bwMode="auto">
          <a:xfrm>
            <a:off x="539750" y="2133600"/>
            <a:ext cx="2422525" cy="2874963"/>
          </a:xfrm>
          <a:prstGeom prst="roundRect">
            <a:avLst>
              <a:gd name="adj" fmla="val 16667"/>
            </a:avLst>
          </a:prstGeom>
          <a:solidFill>
            <a:srgbClr val="66FF33"/>
          </a:solidFill>
          <a:ln w="9525">
            <a:solidFill>
              <a:schemeClr val="tx1"/>
            </a:solidFill>
            <a:round/>
            <a:headEnd/>
            <a:tailEnd/>
          </a:ln>
        </p:spPr>
        <p:txBody>
          <a:bodyPr anchor="ctr">
            <a:spAutoFit/>
          </a:bodyPr>
          <a:lstStyle/>
          <a:p>
            <a:pPr algn="ctr"/>
            <a:r>
              <a:rPr lang="en-GB" sz="2400">
                <a:latin typeface="Calibri" pitchFamily="34" charset="0"/>
              </a:rPr>
              <a:t>Using </a:t>
            </a:r>
            <a:r>
              <a:rPr lang="en-GB" sz="2400" b="1">
                <a:solidFill>
                  <a:srgbClr val="FF0000"/>
                </a:solidFill>
                <a:latin typeface="Calibri" pitchFamily="34" charset="0"/>
              </a:rPr>
              <a:t>alliteration</a:t>
            </a:r>
            <a:r>
              <a:rPr lang="en-GB" sz="2400">
                <a:latin typeface="Calibri" pitchFamily="34" charset="0"/>
              </a:rPr>
              <a:t> or </a:t>
            </a:r>
            <a:r>
              <a:rPr lang="en-GB" sz="2400" b="1">
                <a:solidFill>
                  <a:srgbClr val="FF0000"/>
                </a:solidFill>
                <a:latin typeface="Calibri" pitchFamily="34" charset="0"/>
              </a:rPr>
              <a:t>polysyllabic words</a:t>
            </a:r>
            <a:r>
              <a:rPr lang="en-GB" sz="2400">
                <a:latin typeface="Calibri" pitchFamily="34" charset="0"/>
              </a:rPr>
              <a:t> make sentences flow easily off the tongue.</a:t>
            </a:r>
          </a:p>
        </p:txBody>
      </p:sp>
      <p:sp>
        <p:nvSpPr>
          <p:cNvPr id="19462" name="AutoShape 6"/>
          <p:cNvSpPr>
            <a:spLocks noChangeArrowheads="1"/>
          </p:cNvSpPr>
          <p:nvPr/>
        </p:nvSpPr>
        <p:spPr bwMode="auto">
          <a:xfrm>
            <a:off x="3276600" y="3644900"/>
            <a:ext cx="5181600" cy="2124075"/>
          </a:xfrm>
          <a:prstGeom prst="roundRect">
            <a:avLst>
              <a:gd name="adj" fmla="val 16667"/>
            </a:avLst>
          </a:prstGeom>
          <a:solidFill>
            <a:srgbClr val="99CCFF"/>
          </a:solidFill>
          <a:ln w="9525">
            <a:solidFill>
              <a:schemeClr val="tx1"/>
            </a:solidFill>
            <a:round/>
            <a:headEnd/>
            <a:tailEnd/>
          </a:ln>
        </p:spPr>
        <p:txBody>
          <a:bodyPr anchor="ctr">
            <a:spAutoFit/>
          </a:bodyPr>
          <a:lstStyle/>
          <a:p>
            <a:pPr algn="ctr"/>
            <a:r>
              <a:rPr lang="en-GB" sz="2400">
                <a:latin typeface="Calibri" pitchFamily="34" charset="0"/>
              </a:rPr>
              <a:t>Using a combination of </a:t>
            </a:r>
            <a:r>
              <a:rPr lang="en-GB" sz="2400" b="1">
                <a:solidFill>
                  <a:srgbClr val="9933FF"/>
                </a:solidFill>
                <a:latin typeface="Calibri" pitchFamily="34" charset="0"/>
              </a:rPr>
              <a:t>related words</a:t>
            </a:r>
            <a:r>
              <a:rPr lang="en-GB" sz="2400">
                <a:latin typeface="Calibri" pitchFamily="34" charset="0"/>
              </a:rPr>
              <a:t> to convey a </a:t>
            </a:r>
            <a:r>
              <a:rPr lang="en-GB" sz="2400" b="1">
                <a:solidFill>
                  <a:srgbClr val="9933FF"/>
                </a:solidFill>
                <a:latin typeface="Calibri" pitchFamily="34" charset="0"/>
              </a:rPr>
              <a:t>specific feeling</a:t>
            </a:r>
            <a:r>
              <a:rPr lang="en-GB" sz="2400">
                <a:latin typeface="Calibri" pitchFamily="34" charset="0"/>
              </a:rPr>
              <a:t> impacts on the emotions experienced by the reader. (E.g. Nervous, dark, cold, crept, silent.</a:t>
            </a:r>
          </a:p>
        </p:txBody>
      </p:sp>
      <p:sp>
        <p:nvSpPr>
          <p:cNvPr id="19463" name="AutoShape 7"/>
          <p:cNvSpPr>
            <a:spLocks noChangeArrowheads="1"/>
          </p:cNvSpPr>
          <p:nvPr/>
        </p:nvSpPr>
        <p:spPr bwMode="auto">
          <a:xfrm>
            <a:off x="3348038" y="1773238"/>
            <a:ext cx="4968875" cy="1316037"/>
          </a:xfrm>
          <a:prstGeom prst="roundRect">
            <a:avLst>
              <a:gd name="adj" fmla="val 16667"/>
            </a:avLst>
          </a:prstGeom>
          <a:solidFill>
            <a:srgbClr val="FFFF00"/>
          </a:solidFill>
          <a:ln w="9525">
            <a:solidFill>
              <a:schemeClr val="tx1"/>
            </a:solidFill>
            <a:round/>
            <a:headEnd/>
            <a:tailEnd/>
          </a:ln>
        </p:spPr>
        <p:txBody>
          <a:bodyPr anchor="ctr">
            <a:spAutoFit/>
          </a:bodyPr>
          <a:lstStyle/>
          <a:p>
            <a:pPr algn="ctr"/>
            <a:r>
              <a:rPr lang="en-GB" sz="2400">
                <a:latin typeface="Calibri" pitchFamily="34" charset="0"/>
              </a:rPr>
              <a:t>Using </a:t>
            </a:r>
            <a:r>
              <a:rPr lang="en-GB" sz="2400" b="1">
                <a:solidFill>
                  <a:schemeClr val="hlink"/>
                </a:solidFill>
                <a:latin typeface="Calibri" pitchFamily="34" charset="0"/>
              </a:rPr>
              <a:t>onomatopoeia</a:t>
            </a:r>
            <a:r>
              <a:rPr lang="en-GB" sz="2400">
                <a:latin typeface="Calibri" pitchFamily="34" charset="0"/>
              </a:rPr>
              <a:t> or </a:t>
            </a:r>
            <a:r>
              <a:rPr lang="en-GB" sz="2400" b="1">
                <a:solidFill>
                  <a:schemeClr val="hlink"/>
                </a:solidFill>
                <a:latin typeface="Calibri" pitchFamily="34" charset="0"/>
              </a:rPr>
              <a:t>short words together</a:t>
            </a:r>
            <a:r>
              <a:rPr lang="en-GB" sz="2400">
                <a:latin typeface="Calibri" pitchFamily="34" charset="0"/>
              </a:rPr>
              <a:t> breaks up the rhythm of a sentence.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blinds(horizontal)">
                                      <p:cBhvr>
                                        <p:cTn id="7" dur="500"/>
                                        <p:tgtEl>
                                          <p:spTgt spid="194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62"/>
                                        </p:tgtEl>
                                        <p:attrNameLst>
                                          <p:attrName>style.visibility</p:attrName>
                                        </p:attrNameLst>
                                      </p:cBhvr>
                                      <p:to>
                                        <p:strVal val="visible"/>
                                      </p:to>
                                    </p:set>
                                    <p:animEffect transition="in" filter="blinds(horizontal)">
                                      <p:cBhvr>
                                        <p:cTn id="12" dur="500"/>
                                        <p:tgtEl>
                                          <p:spTgt spid="194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P spid="1946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p:cNvPicPr>
            <a:picLocks noChangeAspect="1"/>
          </p:cNvPicPr>
          <p:nvPr/>
        </p:nvPicPr>
        <p:blipFill>
          <a:blip r:embed="rId2"/>
          <a:srcRect/>
          <a:stretch>
            <a:fillRect/>
          </a:stretch>
        </p:blipFill>
        <p:spPr bwMode="auto">
          <a:xfrm>
            <a:off x="0" y="0"/>
            <a:ext cx="947738" cy="836613"/>
          </a:xfrm>
          <a:prstGeom prst="rect">
            <a:avLst/>
          </a:prstGeom>
          <a:noFill/>
          <a:ln w="9525">
            <a:noFill/>
            <a:miter lim="800000"/>
            <a:headEnd/>
            <a:tailEnd/>
          </a:ln>
        </p:spPr>
      </p:pic>
      <p:sp>
        <p:nvSpPr>
          <p:cNvPr id="4" name="Rounded Rectangle 3"/>
          <p:cNvSpPr/>
          <p:nvPr/>
        </p:nvSpPr>
        <p:spPr>
          <a:xfrm>
            <a:off x="250825" y="1125538"/>
            <a:ext cx="8642350" cy="119380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a:solidFill>
                  <a:schemeClr val="tx1"/>
                </a:solidFill>
                <a:cs typeface="Arial" charset="0"/>
              </a:rPr>
              <a:t>Which words and phrases from the list below might you use if you were trying to </a:t>
            </a:r>
            <a:r>
              <a:rPr lang="en-GB" sz="2400" b="1">
                <a:solidFill>
                  <a:srgbClr val="FF0000"/>
                </a:solidFill>
                <a:cs typeface="Arial" charset="0"/>
              </a:rPr>
              <a:t>persuade parents</a:t>
            </a:r>
            <a:r>
              <a:rPr lang="en-GB" sz="2400">
                <a:solidFill>
                  <a:schemeClr val="tx1"/>
                </a:solidFill>
                <a:cs typeface="Arial" charset="0"/>
              </a:rPr>
              <a:t> to </a:t>
            </a:r>
            <a:r>
              <a:rPr lang="en-GB" sz="2400" b="1">
                <a:solidFill>
                  <a:srgbClr val="FF0000"/>
                </a:solidFill>
                <a:cs typeface="Arial" charset="0"/>
              </a:rPr>
              <a:t>take to take their children out</a:t>
            </a:r>
            <a:r>
              <a:rPr lang="en-GB" sz="2400">
                <a:solidFill>
                  <a:schemeClr val="tx1"/>
                </a:solidFill>
                <a:cs typeface="Arial" charset="0"/>
              </a:rPr>
              <a:t> to a local </a:t>
            </a:r>
            <a:r>
              <a:rPr lang="en-GB" sz="2400" b="1">
                <a:solidFill>
                  <a:srgbClr val="FF0000"/>
                </a:solidFill>
                <a:cs typeface="Arial" charset="0"/>
              </a:rPr>
              <a:t>Theme Park</a:t>
            </a:r>
            <a:r>
              <a:rPr lang="en-GB" sz="2400">
                <a:solidFill>
                  <a:schemeClr val="tx1"/>
                </a:solidFill>
                <a:cs typeface="Arial" charset="0"/>
              </a:rPr>
              <a:t>?</a:t>
            </a:r>
          </a:p>
        </p:txBody>
      </p:sp>
      <p:sp>
        <p:nvSpPr>
          <p:cNvPr id="20483" name="Rounded Rectangle 4"/>
          <p:cNvSpPr>
            <a:spLocks noChangeArrowheads="1"/>
          </p:cNvSpPr>
          <p:nvPr/>
        </p:nvSpPr>
        <p:spPr bwMode="auto">
          <a:xfrm>
            <a:off x="1476375" y="5661025"/>
            <a:ext cx="6481763" cy="863600"/>
          </a:xfrm>
          <a:prstGeom prst="roundRect">
            <a:avLst>
              <a:gd name="adj" fmla="val 16667"/>
            </a:avLst>
          </a:prstGeom>
          <a:solidFill>
            <a:srgbClr val="FFFF00"/>
          </a:solidFill>
          <a:ln w="25400" algn="ctr">
            <a:solidFill>
              <a:schemeClr val="tx1"/>
            </a:solidFill>
            <a:round/>
            <a:headEnd/>
            <a:tailEnd/>
          </a:ln>
        </p:spPr>
        <p:txBody>
          <a:bodyPr anchor="ctr"/>
          <a:lstStyle/>
          <a:p>
            <a:pPr marL="228600" indent="-228600" algn="ctr"/>
            <a:r>
              <a:rPr lang="en-GB" sz="2400">
                <a:latin typeface="Calibri" pitchFamily="34" charset="0"/>
              </a:rPr>
              <a:t>    Discuss your choices with a partner.  </a:t>
            </a:r>
          </a:p>
          <a:p>
            <a:pPr marL="228600" indent="-228600" algn="ctr"/>
            <a:r>
              <a:rPr lang="en-GB" sz="2400">
                <a:latin typeface="Calibri" pitchFamily="34" charset="0"/>
              </a:rPr>
              <a:t>Explain why you left out the other words.</a:t>
            </a:r>
          </a:p>
        </p:txBody>
      </p:sp>
      <p:sp>
        <p:nvSpPr>
          <p:cNvPr id="20484" name="Rounded Rectangle 4"/>
          <p:cNvSpPr>
            <a:spLocks noChangeArrowheads="1"/>
          </p:cNvSpPr>
          <p:nvPr/>
        </p:nvSpPr>
        <p:spPr bwMode="auto">
          <a:xfrm>
            <a:off x="323850" y="2420938"/>
            <a:ext cx="8569325" cy="3097212"/>
          </a:xfrm>
          <a:prstGeom prst="roundRect">
            <a:avLst>
              <a:gd name="adj" fmla="val 16667"/>
            </a:avLst>
          </a:prstGeom>
          <a:solidFill>
            <a:srgbClr val="66FF33"/>
          </a:solidFill>
          <a:ln w="25400" algn="ctr">
            <a:solidFill>
              <a:schemeClr val="tx1"/>
            </a:solidFill>
            <a:round/>
            <a:headEnd/>
            <a:tailEnd/>
          </a:ln>
        </p:spPr>
        <p:txBody>
          <a:bodyPr anchor="ctr"/>
          <a:lstStyle/>
          <a:p>
            <a:r>
              <a:rPr lang="en-GB" sz="2100">
                <a:latin typeface="Calibri" pitchFamily="34" charset="0"/>
              </a:rPr>
              <a:t>family fun</a:t>
            </a:r>
          </a:p>
          <a:p>
            <a:endParaRPr lang="en-GB" sz="2100">
              <a:latin typeface="Calibri" pitchFamily="34" charset="0"/>
            </a:endParaRPr>
          </a:p>
          <a:p>
            <a:r>
              <a:rPr lang="en-GB" sz="2100">
                <a:latin typeface="Calibri" pitchFamily="34" charset="0"/>
              </a:rPr>
              <a:t>terrifying rides </a:t>
            </a:r>
          </a:p>
          <a:p>
            <a:endParaRPr lang="en-GB" sz="2100">
              <a:latin typeface="Calibri" pitchFamily="34" charset="0"/>
            </a:endParaRPr>
          </a:p>
          <a:p>
            <a:r>
              <a:rPr lang="en-GB" sz="2100">
                <a:latin typeface="Calibri" pitchFamily="34" charset="0"/>
              </a:rPr>
              <a:t>expensive food</a:t>
            </a:r>
          </a:p>
          <a:p>
            <a:endParaRPr lang="en-GB" sz="2100">
              <a:latin typeface="Calibri" pitchFamily="34" charset="0"/>
            </a:endParaRPr>
          </a:p>
          <a:p>
            <a:r>
              <a:rPr lang="en-GB" sz="2100">
                <a:latin typeface="Calibri" pitchFamily="34" charset="0"/>
              </a:rPr>
              <a:t>safe </a:t>
            </a:r>
          </a:p>
          <a:p>
            <a:endParaRPr lang="en-GB" sz="2100">
              <a:latin typeface="Calibri" pitchFamily="34" charset="0"/>
            </a:endParaRPr>
          </a:p>
        </p:txBody>
      </p:sp>
      <p:sp>
        <p:nvSpPr>
          <p:cNvPr id="20485" name="TextBox 6"/>
          <p:cNvSpPr txBox="1">
            <a:spLocks noChangeArrowheads="1"/>
          </p:cNvSpPr>
          <p:nvPr/>
        </p:nvSpPr>
        <p:spPr bwMode="auto">
          <a:xfrm>
            <a:off x="3059113" y="2636838"/>
            <a:ext cx="2592387" cy="2978150"/>
          </a:xfrm>
          <a:prstGeom prst="rect">
            <a:avLst/>
          </a:prstGeom>
          <a:noFill/>
          <a:ln w="9525">
            <a:noFill/>
            <a:miter lim="800000"/>
            <a:headEnd/>
            <a:tailEnd/>
          </a:ln>
        </p:spPr>
        <p:txBody>
          <a:bodyPr>
            <a:spAutoFit/>
          </a:bodyPr>
          <a:lstStyle/>
          <a:p>
            <a:r>
              <a:rPr lang="en-GB" sz="2100">
                <a:latin typeface="Calibri" pitchFamily="34" charset="0"/>
              </a:rPr>
              <a:t>easy to reach</a:t>
            </a:r>
          </a:p>
          <a:p>
            <a:endParaRPr lang="en-GB" sz="2100">
              <a:latin typeface="Calibri" pitchFamily="34" charset="0"/>
            </a:endParaRPr>
          </a:p>
          <a:p>
            <a:r>
              <a:rPr lang="en-GB" sz="2100">
                <a:latin typeface="Calibri" pitchFamily="34" charset="0"/>
              </a:rPr>
              <a:t>clean picnic areas</a:t>
            </a:r>
          </a:p>
          <a:p>
            <a:endParaRPr lang="en-GB" sz="2100">
              <a:latin typeface="Calibri" pitchFamily="34" charset="0"/>
            </a:endParaRPr>
          </a:p>
          <a:p>
            <a:r>
              <a:rPr lang="en-GB" sz="2100">
                <a:latin typeface="Calibri" pitchFamily="34" charset="0"/>
              </a:rPr>
              <a:t>long queues/crowded</a:t>
            </a:r>
          </a:p>
          <a:p>
            <a:endParaRPr lang="en-GB" sz="2100">
              <a:latin typeface="Calibri" pitchFamily="34" charset="0"/>
            </a:endParaRPr>
          </a:p>
          <a:p>
            <a:r>
              <a:rPr lang="en-GB" sz="2100">
                <a:latin typeface="Calibri" pitchFamily="34" charset="0"/>
              </a:rPr>
              <a:t>fantastic family day out</a:t>
            </a:r>
          </a:p>
          <a:p>
            <a:endParaRPr lang="en-GB" sz="2100">
              <a:latin typeface="Calibri" pitchFamily="34" charset="0"/>
            </a:endParaRPr>
          </a:p>
        </p:txBody>
      </p:sp>
      <p:sp>
        <p:nvSpPr>
          <p:cNvPr id="20486" name="TextBox 7"/>
          <p:cNvSpPr txBox="1">
            <a:spLocks noChangeArrowheads="1"/>
          </p:cNvSpPr>
          <p:nvPr/>
        </p:nvSpPr>
        <p:spPr bwMode="auto">
          <a:xfrm>
            <a:off x="5903913" y="2565400"/>
            <a:ext cx="3240087" cy="3432175"/>
          </a:xfrm>
          <a:prstGeom prst="rect">
            <a:avLst/>
          </a:prstGeom>
          <a:noFill/>
          <a:ln w="9525">
            <a:noFill/>
            <a:miter lim="800000"/>
            <a:headEnd/>
            <a:tailEnd/>
          </a:ln>
        </p:spPr>
        <p:txBody>
          <a:bodyPr>
            <a:spAutoFit/>
          </a:bodyPr>
          <a:lstStyle/>
          <a:p>
            <a:r>
              <a:rPr lang="en-GB" sz="2100">
                <a:latin typeface="Calibri" pitchFamily="34" charset="0"/>
              </a:rPr>
              <a:t>poor baby changing facilities</a:t>
            </a:r>
          </a:p>
          <a:p>
            <a:endParaRPr lang="en-GB" sz="2100">
              <a:latin typeface="Calibri" pitchFamily="34" charset="0"/>
            </a:endParaRPr>
          </a:p>
          <a:p>
            <a:r>
              <a:rPr lang="en-GB" sz="2100">
                <a:latin typeface="Calibri" pitchFamily="34" charset="0"/>
              </a:rPr>
              <a:t>amazing savings on </a:t>
            </a:r>
          </a:p>
          <a:p>
            <a:r>
              <a:rPr lang="en-GB" sz="2100">
                <a:latin typeface="Calibri" pitchFamily="34" charset="0"/>
              </a:rPr>
              <a:t>family tickets</a:t>
            </a:r>
          </a:p>
          <a:p>
            <a:endParaRPr lang="en-GB" sz="2100">
              <a:latin typeface="Calibri" pitchFamily="34" charset="0"/>
            </a:endParaRPr>
          </a:p>
          <a:p>
            <a:r>
              <a:rPr lang="en-GB" sz="2100">
                <a:latin typeface="Calibri" pitchFamily="34" charset="0"/>
              </a:rPr>
              <a:t>noisy rides</a:t>
            </a:r>
          </a:p>
          <a:p>
            <a:endParaRPr lang="en-GB" sz="2400">
              <a:latin typeface="Calibri" pitchFamily="34" charset="0"/>
            </a:endParaRPr>
          </a:p>
          <a:p>
            <a:endParaRPr lang="en-GB" sz="2400">
              <a:latin typeface="Calibri" pitchFamily="34" charset="0"/>
            </a:endParaRPr>
          </a:p>
          <a:p>
            <a:endParaRPr lang="en-GB" sz="2400">
              <a:latin typeface="Calibri" pitchFamily="34" charset="0"/>
            </a:endParaRPr>
          </a:p>
        </p:txBody>
      </p:sp>
      <p:sp>
        <p:nvSpPr>
          <p:cNvPr id="20487" name="Rectangle 8"/>
          <p:cNvSpPr>
            <a:spLocks noChangeArrowheads="1"/>
          </p:cNvSpPr>
          <p:nvPr/>
        </p:nvSpPr>
        <p:spPr bwMode="auto">
          <a:xfrm>
            <a:off x="3635375" y="339725"/>
            <a:ext cx="2016125" cy="641350"/>
          </a:xfrm>
          <a:prstGeom prst="rect">
            <a:avLst/>
          </a:prstGeom>
          <a:noFill/>
          <a:ln w="9525">
            <a:noFill/>
            <a:miter lim="800000"/>
            <a:headEnd/>
            <a:tailEnd/>
          </a:ln>
        </p:spPr>
        <p:txBody>
          <a:bodyPr>
            <a:spAutoFit/>
          </a:bodyPr>
          <a:lstStyle/>
          <a:p>
            <a:r>
              <a:rPr lang="en-GB" sz="3600">
                <a:solidFill>
                  <a:srgbClr val="000000"/>
                </a:solidFill>
                <a:latin typeface="Calibri" pitchFamily="34" charset="0"/>
              </a:rPr>
              <a:t>Your turn</a:t>
            </a:r>
            <a:endParaRPr lang="en-GB" sz="3600">
              <a:latin typeface="Calibri" pitchFamily="34" charset="0"/>
            </a:endParaRPr>
          </a:p>
        </p:txBody>
      </p:sp>
      <p:pic>
        <p:nvPicPr>
          <p:cNvPr id="20488" name="Picture 10" descr="Image result for  eyes cartoon"/>
          <p:cNvPicPr>
            <a:picLocks noChangeAspect="1" noChangeArrowheads="1"/>
          </p:cNvPicPr>
          <p:nvPr/>
        </p:nvPicPr>
        <p:blipFill>
          <a:blip r:embed="rId3"/>
          <a:srcRect/>
          <a:stretch>
            <a:fillRect/>
          </a:stretch>
        </p:blipFill>
        <p:spPr bwMode="auto">
          <a:xfrm>
            <a:off x="7451725" y="333375"/>
            <a:ext cx="1216025"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p:cNvPicPr>
            <a:picLocks noChangeAspect="1"/>
          </p:cNvPicPr>
          <p:nvPr/>
        </p:nvPicPr>
        <p:blipFill>
          <a:blip r:embed="rId2"/>
          <a:srcRect/>
          <a:stretch>
            <a:fillRect/>
          </a:stretch>
        </p:blipFill>
        <p:spPr bwMode="auto">
          <a:xfrm>
            <a:off x="0" y="0"/>
            <a:ext cx="1116013" cy="984250"/>
          </a:xfrm>
          <a:prstGeom prst="rect">
            <a:avLst/>
          </a:prstGeom>
          <a:noFill/>
          <a:ln w="9525">
            <a:noFill/>
            <a:miter lim="800000"/>
            <a:headEnd/>
            <a:tailEnd/>
          </a:ln>
        </p:spPr>
      </p:pic>
      <p:sp>
        <p:nvSpPr>
          <p:cNvPr id="21506" name="Rounded Rectangle 4"/>
          <p:cNvSpPr>
            <a:spLocks noChangeArrowheads="1"/>
          </p:cNvSpPr>
          <p:nvPr/>
        </p:nvSpPr>
        <p:spPr bwMode="auto">
          <a:xfrm>
            <a:off x="827088" y="1125538"/>
            <a:ext cx="7848600" cy="1081087"/>
          </a:xfrm>
          <a:prstGeom prst="roundRect">
            <a:avLst>
              <a:gd name="adj" fmla="val 16667"/>
            </a:avLst>
          </a:prstGeom>
          <a:solidFill>
            <a:srgbClr val="99CCFF"/>
          </a:solidFill>
          <a:ln w="25400" algn="ctr">
            <a:solidFill>
              <a:schemeClr val="tx1"/>
            </a:solidFill>
            <a:round/>
            <a:headEnd/>
            <a:tailEnd/>
          </a:ln>
        </p:spPr>
        <p:txBody>
          <a:bodyPr anchor="ctr"/>
          <a:lstStyle/>
          <a:p>
            <a:pPr algn="ctr"/>
            <a:endParaRPr lang="en-GB" sz="2400">
              <a:latin typeface="Calibri" pitchFamily="34" charset="0"/>
            </a:endParaRPr>
          </a:p>
          <a:p>
            <a:pPr algn="ctr"/>
            <a:r>
              <a:rPr lang="en-GB" sz="2400">
                <a:latin typeface="Calibri" pitchFamily="34" charset="0"/>
              </a:rPr>
              <a:t>The type of sentences we choose are important for the </a:t>
            </a:r>
            <a:r>
              <a:rPr lang="en-GB" sz="2400" b="1">
                <a:solidFill>
                  <a:srgbClr val="FF0000"/>
                </a:solidFill>
                <a:latin typeface="Calibri" pitchFamily="34" charset="0"/>
              </a:rPr>
              <a:t>audience</a:t>
            </a:r>
            <a:r>
              <a:rPr lang="en-GB" sz="2400">
                <a:latin typeface="Calibri" pitchFamily="34" charset="0"/>
              </a:rPr>
              <a:t> and </a:t>
            </a:r>
            <a:r>
              <a:rPr lang="en-GB" sz="2400" b="1">
                <a:solidFill>
                  <a:srgbClr val="FF0000"/>
                </a:solidFill>
                <a:latin typeface="Calibri" pitchFamily="34" charset="0"/>
              </a:rPr>
              <a:t>purpose</a:t>
            </a:r>
            <a:r>
              <a:rPr lang="en-GB" sz="2400">
                <a:latin typeface="Calibri" pitchFamily="34" charset="0"/>
              </a:rPr>
              <a:t> of the writing.</a:t>
            </a:r>
          </a:p>
          <a:p>
            <a:pPr algn="ctr"/>
            <a:endParaRPr lang="en-GB" sz="2400">
              <a:latin typeface="Calibri" pitchFamily="34" charset="0"/>
            </a:endParaRPr>
          </a:p>
        </p:txBody>
      </p:sp>
      <p:sp>
        <p:nvSpPr>
          <p:cNvPr id="21507" name="Rectangle 4"/>
          <p:cNvSpPr>
            <a:spLocks noChangeArrowheads="1"/>
          </p:cNvSpPr>
          <p:nvPr/>
        </p:nvSpPr>
        <p:spPr bwMode="auto">
          <a:xfrm>
            <a:off x="1258888" y="260350"/>
            <a:ext cx="7127875" cy="641350"/>
          </a:xfrm>
          <a:prstGeom prst="rect">
            <a:avLst/>
          </a:prstGeom>
          <a:noFill/>
          <a:ln w="9525">
            <a:noFill/>
            <a:miter lim="800000"/>
            <a:headEnd/>
            <a:tailEnd/>
          </a:ln>
        </p:spPr>
        <p:txBody>
          <a:bodyPr>
            <a:spAutoFit/>
          </a:bodyPr>
          <a:lstStyle/>
          <a:p>
            <a:pPr algn="ctr"/>
            <a:r>
              <a:rPr lang="en-GB" sz="3600">
                <a:solidFill>
                  <a:srgbClr val="000000"/>
                </a:solidFill>
                <a:latin typeface="Calibri" pitchFamily="34" charset="0"/>
              </a:rPr>
              <a:t>2. Fluency of sentences</a:t>
            </a:r>
          </a:p>
        </p:txBody>
      </p:sp>
      <p:sp>
        <p:nvSpPr>
          <p:cNvPr id="21508" name="Rounded Rectangle 4"/>
          <p:cNvSpPr>
            <a:spLocks noChangeArrowheads="1"/>
          </p:cNvSpPr>
          <p:nvPr/>
        </p:nvSpPr>
        <p:spPr bwMode="auto">
          <a:xfrm>
            <a:off x="323850" y="2492375"/>
            <a:ext cx="5040313" cy="3889375"/>
          </a:xfrm>
          <a:prstGeom prst="roundRect">
            <a:avLst>
              <a:gd name="adj" fmla="val 16667"/>
            </a:avLst>
          </a:prstGeom>
          <a:solidFill>
            <a:srgbClr val="FFFF00"/>
          </a:solidFill>
          <a:ln w="25400" algn="ctr">
            <a:solidFill>
              <a:schemeClr val="tx1"/>
            </a:solidFill>
            <a:round/>
            <a:headEnd/>
            <a:tailEnd/>
          </a:ln>
        </p:spPr>
        <p:txBody>
          <a:bodyPr anchor="ctr"/>
          <a:lstStyle/>
          <a:p>
            <a:r>
              <a:rPr lang="en-GB" sz="2200">
                <a:latin typeface="Calibri" pitchFamily="34" charset="0"/>
              </a:rPr>
              <a:t>For example, if we are writing a story for </a:t>
            </a:r>
            <a:r>
              <a:rPr lang="en-GB" sz="2200" b="1">
                <a:solidFill>
                  <a:schemeClr val="hlink"/>
                </a:solidFill>
                <a:latin typeface="Calibri" pitchFamily="34" charset="0"/>
              </a:rPr>
              <a:t>younger children</a:t>
            </a:r>
            <a:r>
              <a:rPr lang="en-GB" sz="2200">
                <a:latin typeface="Calibri" pitchFamily="34" charset="0"/>
              </a:rPr>
              <a:t> the sentences might be </a:t>
            </a:r>
            <a:r>
              <a:rPr lang="en-GB" sz="2200" b="1">
                <a:solidFill>
                  <a:schemeClr val="hlink"/>
                </a:solidFill>
                <a:latin typeface="Calibri" pitchFamily="34" charset="0"/>
              </a:rPr>
              <a:t>simple </a:t>
            </a:r>
            <a:r>
              <a:rPr lang="en-GB" sz="2200">
                <a:latin typeface="Calibri" pitchFamily="34" charset="0"/>
              </a:rPr>
              <a:t>and</a:t>
            </a:r>
            <a:r>
              <a:rPr lang="en-GB" sz="2200" b="1">
                <a:solidFill>
                  <a:schemeClr val="hlink"/>
                </a:solidFill>
                <a:latin typeface="Calibri" pitchFamily="34" charset="0"/>
              </a:rPr>
              <a:t> short</a:t>
            </a:r>
            <a:r>
              <a:rPr lang="en-GB" sz="2200">
                <a:latin typeface="Calibri" pitchFamily="34" charset="0"/>
              </a:rPr>
              <a:t>.</a:t>
            </a:r>
          </a:p>
          <a:p>
            <a:endParaRPr lang="en-GB" sz="2200">
              <a:latin typeface="Calibri" pitchFamily="34" charset="0"/>
            </a:endParaRPr>
          </a:p>
          <a:p>
            <a:r>
              <a:rPr lang="en-GB" sz="2200">
                <a:latin typeface="Calibri" pitchFamily="34" charset="0"/>
              </a:rPr>
              <a:t>However, if we were writing for </a:t>
            </a:r>
            <a:r>
              <a:rPr lang="en-GB" sz="2200" b="1">
                <a:solidFill>
                  <a:schemeClr val="hlink"/>
                </a:solidFill>
                <a:latin typeface="Calibri" pitchFamily="34" charset="0"/>
              </a:rPr>
              <a:t>older children</a:t>
            </a:r>
            <a:r>
              <a:rPr lang="en-GB" sz="2200">
                <a:latin typeface="Calibri" pitchFamily="34" charset="0"/>
              </a:rPr>
              <a:t>, we could </a:t>
            </a:r>
            <a:r>
              <a:rPr lang="en-GB" sz="2200" b="1">
                <a:solidFill>
                  <a:schemeClr val="hlink"/>
                </a:solidFill>
                <a:latin typeface="Calibri" pitchFamily="34" charset="0"/>
              </a:rPr>
              <a:t>vary the sentence type</a:t>
            </a:r>
            <a:r>
              <a:rPr lang="en-GB" sz="2200">
                <a:latin typeface="Calibri" pitchFamily="34" charset="0"/>
              </a:rPr>
              <a:t> depending on the </a:t>
            </a:r>
            <a:r>
              <a:rPr lang="en-GB" sz="2200" b="1">
                <a:solidFill>
                  <a:schemeClr val="hlink"/>
                </a:solidFill>
                <a:latin typeface="Calibri" pitchFamily="34" charset="0"/>
              </a:rPr>
              <a:t>effect</a:t>
            </a:r>
            <a:r>
              <a:rPr lang="en-GB" sz="2200">
                <a:latin typeface="Calibri" pitchFamily="34" charset="0"/>
              </a:rPr>
              <a:t> we wanted to create. </a:t>
            </a:r>
          </a:p>
          <a:p>
            <a:r>
              <a:rPr lang="en-GB" sz="2200">
                <a:latin typeface="Calibri" pitchFamily="34" charset="0"/>
              </a:rPr>
              <a:t>(E.g. using sentences with commas to incorporate a series of actions.)</a:t>
            </a:r>
          </a:p>
        </p:txBody>
      </p:sp>
      <p:sp>
        <p:nvSpPr>
          <p:cNvPr id="3" name="Rounded Rectangle 4"/>
          <p:cNvSpPr>
            <a:spLocks noChangeArrowheads="1"/>
          </p:cNvSpPr>
          <p:nvPr/>
        </p:nvSpPr>
        <p:spPr bwMode="auto">
          <a:xfrm>
            <a:off x="5472113" y="2492375"/>
            <a:ext cx="3276600" cy="3889375"/>
          </a:xfrm>
          <a:prstGeom prst="roundRect">
            <a:avLst>
              <a:gd name="adj" fmla="val 16667"/>
            </a:avLst>
          </a:prstGeom>
          <a:solidFill>
            <a:srgbClr val="66FF33"/>
          </a:solidFill>
          <a:ln w="25400" algn="ctr">
            <a:solidFill>
              <a:schemeClr val="tx1"/>
            </a:solidFill>
            <a:round/>
            <a:headEnd/>
            <a:tailEnd/>
          </a:ln>
        </p:spPr>
        <p:txBody>
          <a:bodyPr anchor="ctr"/>
          <a:lstStyle/>
          <a:p>
            <a:r>
              <a:rPr lang="en-GB" sz="2200">
                <a:latin typeface="Calibri" pitchFamily="34" charset="0"/>
              </a:rPr>
              <a:t>By using more</a:t>
            </a:r>
            <a:r>
              <a:rPr lang="en-GB" sz="2200" b="1">
                <a:latin typeface="Calibri" pitchFamily="34" charset="0"/>
              </a:rPr>
              <a:t> </a:t>
            </a:r>
            <a:r>
              <a:rPr lang="en-GB" sz="2200" b="1">
                <a:solidFill>
                  <a:srgbClr val="FF0000"/>
                </a:solidFill>
                <a:latin typeface="Calibri" pitchFamily="34" charset="0"/>
              </a:rPr>
              <a:t>varied </a:t>
            </a:r>
            <a:r>
              <a:rPr lang="en-GB" sz="2200">
                <a:latin typeface="Calibri" pitchFamily="34" charset="0"/>
              </a:rPr>
              <a:t>and</a:t>
            </a:r>
            <a:r>
              <a:rPr lang="en-GB" sz="2200" b="1">
                <a:solidFill>
                  <a:srgbClr val="FF0000"/>
                </a:solidFill>
                <a:latin typeface="Calibri" pitchFamily="34" charset="0"/>
              </a:rPr>
              <a:t> complex sentences</a:t>
            </a:r>
            <a:r>
              <a:rPr lang="en-GB" sz="2200">
                <a:latin typeface="Calibri" pitchFamily="34" charset="0"/>
              </a:rPr>
              <a:t>,</a:t>
            </a:r>
            <a:r>
              <a:rPr lang="en-GB" sz="2200" b="1">
                <a:latin typeface="Calibri" pitchFamily="34" charset="0"/>
              </a:rPr>
              <a:t> </a:t>
            </a:r>
            <a:r>
              <a:rPr lang="en-GB" sz="2200">
                <a:latin typeface="Calibri" pitchFamily="34" charset="0"/>
              </a:rPr>
              <a:t>we can make our writing more interesting, exciting and fluent for the reader, whilst presenting ideas with more </a:t>
            </a:r>
            <a:r>
              <a:rPr lang="en-GB" sz="2200" b="1">
                <a:solidFill>
                  <a:srgbClr val="FF0000"/>
                </a:solidFill>
                <a:latin typeface="Calibri" pitchFamily="34" charset="0"/>
              </a:rPr>
              <a:t>clarity</a:t>
            </a:r>
            <a:r>
              <a:rPr lang="en-GB" sz="2200">
                <a:latin typeface="Calibri" pitchFamily="34" charset="0"/>
              </a:rPr>
              <a:t> and </a:t>
            </a:r>
            <a:r>
              <a:rPr lang="en-GB" sz="2200" b="1">
                <a:solidFill>
                  <a:srgbClr val="FF0000"/>
                </a:solidFill>
                <a:latin typeface="Calibri" pitchFamily="34" charset="0"/>
              </a:rPr>
              <a:t>emotion</a:t>
            </a:r>
            <a:r>
              <a:rPr lang="en-GB" sz="2200">
                <a:latin typeface="Calibri" pitchFamily="34" charset="0"/>
              </a:rPr>
              <a:t>.  </a:t>
            </a:r>
            <a:r>
              <a:rPr lang="en-GB" sz="2200" b="1">
                <a:latin typeface="Calibri" pitchFamily="34" charset="0"/>
              </a:rPr>
              <a:t> </a:t>
            </a:r>
          </a:p>
          <a:p>
            <a:endParaRPr lang="en-GB" sz="22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p:cNvPicPr>
            <a:picLocks noChangeAspect="1"/>
          </p:cNvPicPr>
          <p:nvPr/>
        </p:nvPicPr>
        <p:blipFill>
          <a:blip r:embed="rId3"/>
          <a:srcRect/>
          <a:stretch>
            <a:fillRect/>
          </a:stretch>
        </p:blipFill>
        <p:spPr bwMode="auto">
          <a:xfrm>
            <a:off x="0" y="0"/>
            <a:ext cx="947738" cy="836613"/>
          </a:xfrm>
          <a:prstGeom prst="rect">
            <a:avLst/>
          </a:prstGeom>
          <a:noFill/>
          <a:ln w="9525">
            <a:noFill/>
            <a:miter lim="800000"/>
            <a:headEnd/>
            <a:tailEnd/>
          </a:ln>
        </p:spPr>
      </p:pic>
      <p:sp>
        <p:nvSpPr>
          <p:cNvPr id="4" name="Rounded Rectangle 3"/>
          <p:cNvSpPr/>
          <p:nvPr/>
        </p:nvSpPr>
        <p:spPr>
          <a:xfrm>
            <a:off x="395288" y="1270000"/>
            <a:ext cx="8353425" cy="107950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a:solidFill>
                  <a:schemeClr val="tx1"/>
                </a:solidFill>
                <a:cs typeface="Arial" charset="0"/>
              </a:rPr>
              <a:t>Read this passage. Then identify how different types of sentences are used to create:-</a:t>
            </a:r>
          </a:p>
          <a:p>
            <a:pPr algn="ctr">
              <a:defRPr/>
            </a:pPr>
            <a:r>
              <a:rPr lang="en-GB" sz="2400" b="1">
                <a:solidFill>
                  <a:srgbClr val="FF0000"/>
                </a:solidFill>
                <a:cs typeface="Arial" charset="0"/>
              </a:rPr>
              <a:t>action, fear, excitement, information and description</a:t>
            </a:r>
          </a:p>
        </p:txBody>
      </p:sp>
      <p:sp>
        <p:nvSpPr>
          <p:cNvPr id="6" name="Rounded Rectangle 4"/>
          <p:cNvSpPr/>
          <p:nvPr/>
        </p:nvSpPr>
        <p:spPr>
          <a:xfrm>
            <a:off x="250825" y="2709863"/>
            <a:ext cx="8658225" cy="3743325"/>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000">
              <a:solidFill>
                <a:schemeClr val="tx1"/>
              </a:solidFill>
              <a:cs typeface="Arial" charset="0"/>
            </a:endParaRPr>
          </a:p>
          <a:p>
            <a:pPr>
              <a:defRPr/>
            </a:pPr>
            <a:endParaRPr lang="en-GB" sz="2000">
              <a:solidFill>
                <a:schemeClr val="tx1"/>
              </a:solidFill>
              <a:cs typeface="Arial" charset="0"/>
            </a:endParaRPr>
          </a:p>
          <a:p>
            <a:pPr>
              <a:defRPr/>
            </a:pPr>
            <a:endParaRPr lang="en-GB" sz="2000">
              <a:solidFill>
                <a:schemeClr val="tx1"/>
              </a:solidFill>
              <a:cs typeface="Arial" charset="0"/>
            </a:endParaRPr>
          </a:p>
          <a:p>
            <a:pPr>
              <a:defRPr/>
            </a:pPr>
            <a:r>
              <a:rPr lang="en-GB" sz="2000">
                <a:solidFill>
                  <a:schemeClr val="tx1"/>
                </a:solidFill>
                <a:cs typeface="Arial" charset="0"/>
              </a:rPr>
              <a:t>The magnificent ruins at Whitby Abbey, Yorkshire, are set on a headland that projects into the North Sea, and they dominate the town below: a town that Bram Stoker knew well and used as a backdrop for parts of his famous Gothic novel, </a:t>
            </a:r>
            <a:r>
              <a:rPr lang="en-GB" sz="2000" i="1">
                <a:solidFill>
                  <a:schemeClr val="tx1"/>
                </a:solidFill>
                <a:cs typeface="Arial" charset="0"/>
              </a:rPr>
              <a:t>Dracula.</a:t>
            </a:r>
          </a:p>
          <a:p>
            <a:pPr>
              <a:defRPr/>
            </a:pPr>
            <a:endParaRPr lang="en-GB" sz="2000" i="1">
              <a:solidFill>
                <a:schemeClr val="tx1"/>
              </a:solidFill>
              <a:cs typeface="Arial" charset="0"/>
            </a:endParaRPr>
          </a:p>
          <a:p>
            <a:pPr>
              <a:defRPr/>
            </a:pPr>
            <a:r>
              <a:rPr lang="en-GB" sz="2000">
                <a:solidFill>
                  <a:schemeClr val="tx1"/>
                </a:solidFill>
                <a:cs typeface="Arial" charset="0"/>
              </a:rPr>
              <a:t>When the monks of Whitby decided to build their new abbey, it seems they wanted to substantially improve on what had gone before and clearly no expense was spared.  The result was and impressive piece of early Gothic architecture with a design similar to other ambitious constructions of the time. </a:t>
            </a:r>
          </a:p>
          <a:p>
            <a:pPr>
              <a:defRPr/>
            </a:pPr>
            <a:r>
              <a:rPr lang="en-GB" sz="2000">
                <a:solidFill>
                  <a:schemeClr val="tx1"/>
                </a:solidFill>
                <a:cs typeface="Arial" charset="0"/>
              </a:rPr>
              <a:t>(Excerpt from </a:t>
            </a:r>
            <a:r>
              <a:rPr lang="en-GB" sz="2000" i="1">
                <a:solidFill>
                  <a:schemeClr val="tx1"/>
                </a:solidFill>
                <a:cs typeface="Arial" charset="0"/>
              </a:rPr>
              <a:t>Discovering Whitby Abbey </a:t>
            </a:r>
            <a:r>
              <a:rPr lang="en-GB" sz="2000">
                <a:solidFill>
                  <a:schemeClr val="tx1"/>
                </a:solidFill>
                <a:cs typeface="Arial" charset="0"/>
              </a:rPr>
              <a:t>by John Ravenscroft)</a:t>
            </a:r>
          </a:p>
          <a:p>
            <a:pPr>
              <a:defRPr/>
            </a:pPr>
            <a:endParaRPr lang="en-GB" sz="2000">
              <a:solidFill>
                <a:schemeClr val="tx1"/>
              </a:solidFill>
              <a:cs typeface="Arial" charset="0"/>
            </a:endParaRPr>
          </a:p>
          <a:p>
            <a:pPr>
              <a:defRPr/>
            </a:pPr>
            <a:endParaRPr lang="en-GB" sz="2000">
              <a:solidFill>
                <a:schemeClr val="tx1"/>
              </a:solidFill>
              <a:cs typeface="Arial" charset="0"/>
            </a:endParaRPr>
          </a:p>
          <a:p>
            <a:pPr>
              <a:defRPr/>
            </a:pPr>
            <a:endParaRPr lang="en-GB" sz="2000" b="1">
              <a:solidFill>
                <a:schemeClr val="tx1"/>
              </a:solidFill>
              <a:cs typeface="Arial" charset="0"/>
            </a:endParaRPr>
          </a:p>
        </p:txBody>
      </p:sp>
      <p:sp>
        <p:nvSpPr>
          <p:cNvPr id="22532" name="Rectangle 8"/>
          <p:cNvSpPr>
            <a:spLocks noChangeArrowheads="1"/>
          </p:cNvSpPr>
          <p:nvPr/>
        </p:nvSpPr>
        <p:spPr bwMode="auto">
          <a:xfrm>
            <a:off x="3635375" y="339725"/>
            <a:ext cx="2016125" cy="641350"/>
          </a:xfrm>
          <a:prstGeom prst="rect">
            <a:avLst/>
          </a:prstGeom>
          <a:noFill/>
          <a:ln w="9525">
            <a:noFill/>
            <a:miter lim="800000"/>
            <a:headEnd/>
            <a:tailEnd/>
          </a:ln>
        </p:spPr>
        <p:txBody>
          <a:bodyPr>
            <a:spAutoFit/>
          </a:bodyPr>
          <a:lstStyle/>
          <a:p>
            <a:r>
              <a:rPr lang="en-GB" sz="3600">
                <a:solidFill>
                  <a:srgbClr val="000000"/>
                </a:solidFill>
                <a:latin typeface="Calibri" pitchFamily="34" charset="0"/>
              </a:rPr>
              <a:t>Your turn</a:t>
            </a:r>
            <a:endParaRPr lang="en-GB" sz="3600">
              <a:latin typeface="Calibri" pitchFamily="34" charset="0"/>
            </a:endParaRPr>
          </a:p>
        </p:txBody>
      </p:sp>
      <p:pic>
        <p:nvPicPr>
          <p:cNvPr id="22533" name="Picture 6" descr="Image result for  eyes cartoon"/>
          <p:cNvPicPr>
            <a:picLocks noChangeAspect="1" noChangeArrowheads="1"/>
          </p:cNvPicPr>
          <p:nvPr/>
        </p:nvPicPr>
        <p:blipFill>
          <a:blip r:embed="rId4"/>
          <a:srcRect/>
          <a:stretch>
            <a:fillRect/>
          </a:stretch>
        </p:blipFill>
        <p:spPr bwMode="auto">
          <a:xfrm>
            <a:off x="7451725" y="476250"/>
            <a:ext cx="1216025"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p:cNvPicPr>
            <a:picLocks noChangeAspect="1"/>
          </p:cNvPicPr>
          <p:nvPr/>
        </p:nvPicPr>
        <p:blipFill>
          <a:blip r:embed="rId3"/>
          <a:srcRect/>
          <a:stretch>
            <a:fillRect/>
          </a:stretch>
        </p:blipFill>
        <p:spPr bwMode="auto">
          <a:xfrm>
            <a:off x="0" y="0"/>
            <a:ext cx="947738" cy="836613"/>
          </a:xfrm>
          <a:prstGeom prst="rect">
            <a:avLst/>
          </a:prstGeom>
          <a:noFill/>
          <a:ln w="9525">
            <a:noFill/>
            <a:miter lim="800000"/>
            <a:headEnd/>
            <a:tailEnd/>
          </a:ln>
        </p:spPr>
      </p:pic>
      <p:sp>
        <p:nvSpPr>
          <p:cNvPr id="4" name="Rounded Rectangle 3"/>
          <p:cNvSpPr/>
          <p:nvPr/>
        </p:nvSpPr>
        <p:spPr>
          <a:xfrm>
            <a:off x="395288" y="1270000"/>
            <a:ext cx="8353425" cy="1079500"/>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a:solidFill>
                  <a:schemeClr val="tx1"/>
                </a:solidFill>
                <a:cs typeface="Arial" charset="0"/>
              </a:rPr>
              <a:t>Read this passage. Then identify how different types of sentences are used to create:-</a:t>
            </a:r>
          </a:p>
          <a:p>
            <a:pPr algn="ctr">
              <a:defRPr/>
            </a:pPr>
            <a:r>
              <a:rPr lang="en-GB" sz="2400" b="1">
                <a:solidFill>
                  <a:srgbClr val="FF0000"/>
                </a:solidFill>
                <a:cs typeface="Arial" charset="0"/>
              </a:rPr>
              <a:t>action, fear, excitement, information and description</a:t>
            </a:r>
          </a:p>
        </p:txBody>
      </p:sp>
      <p:sp>
        <p:nvSpPr>
          <p:cNvPr id="6" name="Rounded Rectangle 4"/>
          <p:cNvSpPr/>
          <p:nvPr/>
        </p:nvSpPr>
        <p:spPr>
          <a:xfrm>
            <a:off x="250825" y="2708275"/>
            <a:ext cx="8658225" cy="3743325"/>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sz="2000">
              <a:solidFill>
                <a:schemeClr val="tx1"/>
              </a:solidFill>
              <a:cs typeface="Arial" charset="0"/>
            </a:endParaRPr>
          </a:p>
          <a:p>
            <a:pPr>
              <a:defRPr/>
            </a:pPr>
            <a:r>
              <a:rPr lang="en-GB" sz="2000">
                <a:solidFill>
                  <a:schemeClr val="tx1"/>
                </a:solidFill>
                <a:cs typeface="Arial" charset="0"/>
              </a:rPr>
              <a:t>Frith stood on the sea wall and watched the sail gliding down the swollen estuary.  Suddenly, from the darkness behind her, there came rush of wings, and sometimes swept past her into the air.  In the nightlight, she saw the flash of white wings, black-tipped, and the thrust-forward head of the snow goose.</a:t>
            </a:r>
          </a:p>
          <a:p>
            <a:pPr>
              <a:defRPr/>
            </a:pPr>
            <a:r>
              <a:rPr lang="en-GB" sz="2000">
                <a:solidFill>
                  <a:schemeClr val="tx1"/>
                </a:solidFill>
                <a:cs typeface="Arial" charset="0"/>
              </a:rPr>
              <a:t> </a:t>
            </a:r>
          </a:p>
          <a:p>
            <a:pPr>
              <a:defRPr/>
            </a:pPr>
            <a:r>
              <a:rPr lang="en-GB" sz="2000">
                <a:solidFill>
                  <a:schemeClr val="tx1"/>
                </a:solidFill>
                <a:cs typeface="Arial" charset="0"/>
              </a:rPr>
              <a:t>It rose, cruised over the lighthouse once and then headed down the winding creek where the boat’s sail was slanting in the gaining breeze, and flew above it in slow, wide circles.</a:t>
            </a:r>
          </a:p>
          <a:p>
            <a:pPr>
              <a:defRPr/>
            </a:pPr>
            <a:r>
              <a:rPr lang="en-GB" sz="2000">
                <a:solidFill>
                  <a:schemeClr val="tx1"/>
                </a:solidFill>
                <a:cs typeface="Arial" charset="0"/>
              </a:rPr>
              <a:t>(Excerpt from </a:t>
            </a:r>
            <a:r>
              <a:rPr lang="en-GB" sz="2000" i="1">
                <a:solidFill>
                  <a:schemeClr val="tx1"/>
                </a:solidFill>
                <a:cs typeface="Arial" charset="0"/>
              </a:rPr>
              <a:t>The snow Goose </a:t>
            </a:r>
            <a:r>
              <a:rPr lang="en-GB" sz="2000">
                <a:solidFill>
                  <a:schemeClr val="tx1"/>
                </a:solidFill>
                <a:cs typeface="Arial" charset="0"/>
              </a:rPr>
              <a:t>by Paul Gallico)</a:t>
            </a:r>
          </a:p>
          <a:p>
            <a:pPr algn="ctr">
              <a:defRPr/>
            </a:pPr>
            <a:endParaRPr lang="en-GB" sz="2000" b="1">
              <a:solidFill>
                <a:schemeClr val="tx1"/>
              </a:solidFill>
              <a:cs typeface="Arial" charset="0"/>
            </a:endParaRPr>
          </a:p>
        </p:txBody>
      </p:sp>
      <p:sp>
        <p:nvSpPr>
          <p:cNvPr id="24580" name="Rectangle 8"/>
          <p:cNvSpPr>
            <a:spLocks noChangeArrowheads="1"/>
          </p:cNvSpPr>
          <p:nvPr/>
        </p:nvSpPr>
        <p:spPr bwMode="auto">
          <a:xfrm>
            <a:off x="3635375" y="339725"/>
            <a:ext cx="2016125" cy="641350"/>
          </a:xfrm>
          <a:prstGeom prst="rect">
            <a:avLst/>
          </a:prstGeom>
          <a:noFill/>
          <a:ln w="9525">
            <a:noFill/>
            <a:miter lim="800000"/>
            <a:headEnd/>
            <a:tailEnd/>
          </a:ln>
        </p:spPr>
        <p:txBody>
          <a:bodyPr>
            <a:spAutoFit/>
          </a:bodyPr>
          <a:lstStyle/>
          <a:p>
            <a:r>
              <a:rPr lang="en-GB" sz="3600">
                <a:solidFill>
                  <a:srgbClr val="000000"/>
                </a:solidFill>
                <a:latin typeface="Calibri" pitchFamily="34" charset="0"/>
              </a:rPr>
              <a:t>Your turn</a:t>
            </a:r>
            <a:endParaRPr lang="en-GB" sz="3600">
              <a:latin typeface="Calibri" pitchFamily="34" charset="0"/>
            </a:endParaRPr>
          </a:p>
        </p:txBody>
      </p:sp>
      <p:pic>
        <p:nvPicPr>
          <p:cNvPr id="24581" name="Picture 6" descr="Image result for  eyes cartoon"/>
          <p:cNvPicPr>
            <a:picLocks noChangeAspect="1" noChangeArrowheads="1"/>
          </p:cNvPicPr>
          <p:nvPr/>
        </p:nvPicPr>
        <p:blipFill>
          <a:blip r:embed="rId4"/>
          <a:srcRect/>
          <a:stretch>
            <a:fillRect/>
          </a:stretch>
        </p:blipFill>
        <p:spPr bwMode="auto">
          <a:xfrm>
            <a:off x="7451725" y="454025"/>
            <a:ext cx="1216025"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3442</TotalTime>
  <Words>2234</Words>
  <Application>Microsoft Office PowerPoint</Application>
  <PresentationFormat>On-screen Show (4:3)</PresentationFormat>
  <Paragraphs>267</Paragraphs>
  <Slides>24</Slides>
  <Notes>3</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24</vt:i4>
      </vt:variant>
    </vt:vector>
  </HeadingPairs>
  <TitlesOfParts>
    <vt:vector size="29" baseType="lpstr">
      <vt:lpstr>Arial</vt:lpstr>
      <vt:lpstr>Calibri</vt:lpstr>
      <vt:lpstr>Times New Roman</vt: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slides - Calibri 40, bold, dark grey</dc:title>
  <dc:creator>LUrquhart</dc:creator>
  <cp:lastModifiedBy>Tasha</cp:lastModifiedBy>
  <cp:revision>233</cp:revision>
  <dcterms:created xsi:type="dcterms:W3CDTF">2016-08-09T10:05:30Z</dcterms:created>
  <dcterms:modified xsi:type="dcterms:W3CDTF">2017-11-08T14:19:17Z</dcterms:modified>
</cp:coreProperties>
</file>