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300" r:id="rId4"/>
    <p:sldId id="331" r:id="rId5"/>
    <p:sldId id="332" r:id="rId6"/>
    <p:sldId id="333" r:id="rId7"/>
    <p:sldId id="304" r:id="rId8"/>
    <p:sldId id="325" r:id="rId9"/>
    <p:sldId id="334" r:id="rId10"/>
    <p:sldId id="268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Meehan" initials="S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EDA"/>
    <a:srgbClr val="FFFED8"/>
    <a:srgbClr val="FFE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83758" autoAdjust="0"/>
  </p:normalViewPr>
  <p:slideViewPr>
    <p:cSldViewPr snapToGrid="0" snapToObjects="1">
      <p:cViewPr>
        <p:scale>
          <a:sx n="67" d="100"/>
          <a:sy n="67" d="100"/>
        </p:scale>
        <p:origin x="-83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73711-1194-42B9-9CDA-B1B0A2D93EE2}" type="datetimeFigureOut">
              <a:rPr lang="en-GB" smtClean="0"/>
              <a:pPr/>
              <a:t>22/03/2020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B26F9-6C30-451D-94A7-041482C70B6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83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437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xmlns="" id="{35891DC5-831D-482C-8633-545869D877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7C58A13-1FF3-49AE-A0E7-049A81E7C238}" type="slidenum">
              <a:rPr lang="en-GB" altLang="en-US" sz="1200" smtClean="0"/>
              <a:pPr/>
              <a:t>3</a:t>
            </a:fld>
            <a:endParaRPr lang="en-GB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xmlns="" id="{778DD3EA-B536-461C-B7D7-AF7ADFB26A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xmlns="" id="{4923EFD6-D7A8-420B-904A-3F27D8169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15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xmlns="" id="{35891DC5-831D-482C-8633-545869D877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7C58A13-1FF3-49AE-A0E7-049A81E7C238}" type="slidenum">
              <a:rPr lang="en-GB" altLang="en-US" sz="1200" smtClean="0"/>
              <a:pPr/>
              <a:t>4</a:t>
            </a:fld>
            <a:endParaRPr lang="en-GB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xmlns="" id="{778DD3EA-B536-461C-B7D7-AF7ADFB26A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xmlns="" id="{4923EFD6-D7A8-420B-904A-3F27D8169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22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xmlns="" id="{35891DC5-831D-482C-8633-545869D877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7C58A13-1FF3-49AE-A0E7-049A81E7C238}" type="slidenum">
              <a:rPr lang="en-GB" altLang="en-US" sz="1200" smtClean="0"/>
              <a:pPr/>
              <a:t>5</a:t>
            </a:fld>
            <a:endParaRPr lang="en-GB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xmlns="" id="{778DD3EA-B536-461C-B7D7-AF7ADFB26A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xmlns="" id="{4923EFD6-D7A8-420B-904A-3F27D8169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7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xmlns="" id="{35891DC5-831D-482C-8633-545869D877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7C58A13-1FF3-49AE-A0E7-049A81E7C238}" type="slidenum">
              <a:rPr lang="en-GB" altLang="en-US" sz="1200" smtClean="0"/>
              <a:pPr/>
              <a:t>6</a:t>
            </a:fld>
            <a:endParaRPr lang="en-GB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xmlns="" id="{778DD3EA-B536-461C-B7D7-AF7ADFB26A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xmlns="" id="{4923EFD6-D7A8-420B-904A-3F27D8169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949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41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1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91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9B9ECEA-F938-423F-8CBC-97E2E9EAC6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5C28114-5556-477D-9ADA-6FE9D7D67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FCF0BEF-8123-4C00-A0D6-B29F0D255E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B4DA-DC2E-4529-B463-4A6200D05A1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597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1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9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4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6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6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EC995-22F9-6844-A10F-3113ED1F20B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auth.pixl.org.uk/primar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3223" y="663390"/>
            <a:ext cx="9144000" cy="1495331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Y3 Therapy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777" y="1984222"/>
            <a:ext cx="9513223" cy="205447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002060"/>
                </a:solidFill>
              </a:rPr>
              <a:t>4b. Can understand that the denominator denotes the number of equal parts the whole is divided into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33700" y="4856698"/>
            <a:ext cx="6324600" cy="126274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/>
            <a:r>
              <a:rPr lang="en-GB" sz="1000" dirty="0"/>
              <a:t>This resource is strictly for the use of member schools for as long as they remain members of The </a:t>
            </a:r>
            <a:r>
              <a:rPr lang="en-GB" sz="1000" dirty="0" err="1"/>
              <a:t>PiXL</a:t>
            </a:r>
            <a:r>
              <a:rPr lang="en-GB" sz="1000" dirty="0"/>
              <a:t> Club. It may not be copied, sold nor transferred to a third party or used by the school after membership ceases. Until such time it may be freely used within the member school.</a:t>
            </a:r>
          </a:p>
          <a:p>
            <a:pPr algn="ctr" fontAlgn="base"/>
            <a:r>
              <a:rPr lang="en-GB" sz="1000" dirty="0"/>
              <a:t>All opinions and contributions are those of the authors. The contents of this resource are not connected with nor endorsed by any other company, organisation or institution.</a:t>
            </a:r>
          </a:p>
          <a:p>
            <a:pPr algn="ctr" fontAlgn="base"/>
            <a:r>
              <a:rPr lang="en-GB" sz="1000" dirty="0" err="1"/>
              <a:t>PiXL</a:t>
            </a:r>
            <a:r>
              <a:rPr lang="en-GB" sz="1000" dirty="0"/>
              <a:t> Club Ltd endeavour to trace and contact copyright owners. If there are any inadvertent omissions or errors in the acknowledgements or usage, this is unintended and </a:t>
            </a:r>
            <a:r>
              <a:rPr lang="en-GB" sz="1000" dirty="0" err="1"/>
              <a:t>PiXL</a:t>
            </a:r>
            <a:r>
              <a:rPr lang="en-GB" sz="1000" dirty="0"/>
              <a:t> will remedy these on written notification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9247" y="4038696"/>
            <a:ext cx="3478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Commissioned by The </a:t>
            </a:r>
            <a:r>
              <a:rPr lang="en-US" sz="1600" dirty="0" err="1"/>
              <a:t>PiXL</a:t>
            </a:r>
            <a:r>
              <a:rPr lang="en-US" sz="1600" dirty="0"/>
              <a:t> Club Ltd.</a:t>
            </a:r>
          </a:p>
          <a:p>
            <a:pPr algn="ctr"/>
            <a:r>
              <a:rPr lang="en-US" sz="1600" dirty="0"/>
              <a:t>June 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4447" y="6239435"/>
            <a:ext cx="378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© Copyright The </a:t>
            </a:r>
            <a:r>
              <a:rPr lang="en-GB" sz="1600" dirty="0" err="1"/>
              <a:t>PiXL</a:t>
            </a:r>
            <a:r>
              <a:rPr lang="en-GB" sz="1600" dirty="0"/>
              <a:t> Club Limited, 2018</a:t>
            </a:r>
            <a:r>
              <a:rPr lang="en-US" sz="1600" dirty="0">
                <a:effectLst/>
              </a:rPr>
              <a:t> </a:t>
            </a:r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F38CD9E-900A-46CB-9AE4-4E909240DE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43" y="368526"/>
            <a:ext cx="1284605" cy="14109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08D1E08-6DC5-8C4B-BDBD-6F5D1125E16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368526"/>
            <a:ext cx="1275715" cy="1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EAFF5614-61E9-4E3C-BCBB-0A2C30245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6717" y="196754"/>
            <a:ext cx="6264275" cy="1143000"/>
          </a:xfrm>
        </p:spPr>
        <p:txBody>
          <a:bodyPr/>
          <a:lstStyle/>
          <a:p>
            <a:pPr algn="ctr" eaLnBrk="1" hangingPunct="1"/>
            <a:r>
              <a:rPr lang="en-GB" altLang="en-US" sz="3600" b="1" dirty="0">
                <a:latin typeface="Calibri" panose="020F0502020204030204" pitchFamily="34" charset="0"/>
              </a:rPr>
              <a:t> </a:t>
            </a:r>
            <a:r>
              <a:rPr lang="en-GB" altLang="en-US" sz="3300" dirty="0">
                <a:solidFill>
                  <a:srgbClr val="0070C0"/>
                </a:solidFill>
                <a:latin typeface="+mn-lt"/>
              </a:rPr>
              <a:t>Problem solving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6132A173-126A-489C-AB67-DD706CD66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2044" y="1213064"/>
            <a:ext cx="8598119" cy="4781550"/>
          </a:xfrm>
          <a:solidFill>
            <a:srgbClr val="FFFED8"/>
          </a:solidFill>
          <a:ln>
            <a:solidFill>
              <a:schemeClr val="accent1"/>
            </a:solidFill>
          </a:ln>
        </p:spPr>
        <p:txBody>
          <a:bodyPr/>
          <a:lstStyle/>
          <a:p>
            <a:pPr lvl="0" algn="ctr">
              <a:buNone/>
            </a:pPr>
            <a:r>
              <a:rPr lang="en-GB" altLang="en-US" dirty="0">
                <a:solidFill>
                  <a:srgbClr val="002060"/>
                </a:solidFill>
                <a:latin typeface="Calibri" panose="020F0502020204030204" pitchFamily="34" charset="0"/>
              </a:rPr>
              <a:t>Look at the shape below. Part of it has been shaded. </a:t>
            </a:r>
          </a:p>
          <a:p>
            <a:pPr lvl="0" algn="ctr">
              <a:buNone/>
            </a:pPr>
            <a:r>
              <a:rPr lang="en-GB" altLang="en-US" dirty="0">
                <a:solidFill>
                  <a:srgbClr val="002060"/>
                </a:solidFill>
                <a:latin typeface="Calibri" panose="020F0502020204030204" pitchFamily="34" charset="0"/>
              </a:rPr>
              <a:t>What is the </a:t>
            </a:r>
            <a:r>
              <a:rPr lang="en-GB" alt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denominator </a:t>
            </a:r>
            <a:r>
              <a:rPr lang="en-GB" altLang="en-US" dirty="0">
                <a:solidFill>
                  <a:srgbClr val="002060"/>
                </a:solidFill>
                <a:latin typeface="Calibri" panose="020F0502020204030204" pitchFamily="34" charset="0"/>
              </a:rPr>
              <a:t>of the </a:t>
            </a:r>
            <a:r>
              <a:rPr lang="en-GB" alt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fraction</a:t>
            </a:r>
            <a:r>
              <a:rPr lang="en-GB" altLang="en-US" dirty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</a:p>
          <a:p>
            <a:pPr algn="ctr" eaLnBrk="1" hangingPunct="1">
              <a:buFontTx/>
              <a:buNone/>
            </a:pPr>
            <a:endParaRPr lang="en-GB" alt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0244" name="Picture 1">
            <a:extLst>
              <a:ext uri="{FF2B5EF4-FFF2-40B4-BE49-F238E27FC236}">
                <a16:creationId xmlns:a16="http://schemas.microsoft.com/office/drawing/2014/main" xmlns="" id="{80E9FA88-97FE-497C-9C56-EA6CD931A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02" y="188913"/>
            <a:ext cx="12001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Image result for Discuss Clip Art">
            <a:extLst>
              <a:ext uri="{FF2B5EF4-FFF2-40B4-BE49-F238E27FC236}">
                <a16:creationId xmlns:a16="http://schemas.microsoft.com/office/drawing/2014/main" xmlns="" id="{CCFF6A6F-935A-408B-9178-F3D3611EF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" b="12714"/>
          <a:stretch>
            <a:fillRect/>
          </a:stretch>
        </p:blipFill>
        <p:spPr bwMode="auto">
          <a:xfrm>
            <a:off x="2588783" y="4277968"/>
            <a:ext cx="1698674" cy="16090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24996496-2201-411A-B96F-D1E08DA9B452}"/>
              </a:ext>
            </a:extLst>
          </p:cNvPr>
          <p:cNvSpPr/>
          <p:nvPr/>
        </p:nvSpPr>
        <p:spPr>
          <a:xfrm>
            <a:off x="7427486" y="4160310"/>
            <a:ext cx="2217060" cy="172666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2060"/>
                </a:solidFill>
              </a:rPr>
              <a:t>Explain how you know to your partner.</a:t>
            </a:r>
          </a:p>
        </p:txBody>
      </p:sp>
      <p:sp>
        <p:nvSpPr>
          <p:cNvPr id="14" name="Triangle 13"/>
          <p:cNvSpPr/>
          <p:nvPr/>
        </p:nvSpPr>
        <p:spPr>
          <a:xfrm>
            <a:off x="4323113" y="2594919"/>
            <a:ext cx="1445741" cy="12727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10800000">
            <a:off x="5061921" y="2594919"/>
            <a:ext cx="1445741" cy="127274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>
            <a:off x="5800728" y="2594917"/>
            <a:ext cx="1445741" cy="12727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93CCCD5-B22D-564F-8303-71AA96D12A2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368526"/>
            <a:ext cx="1275715" cy="1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49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44B4AD9F-5E0C-4F7D-8F3C-F288D1383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82062" y="223081"/>
            <a:ext cx="6264275" cy="1143000"/>
          </a:xfrm>
        </p:spPr>
        <p:txBody>
          <a:bodyPr/>
          <a:lstStyle/>
          <a:p>
            <a:pPr eaLnBrk="1" hangingPunct="1"/>
            <a:r>
              <a:rPr lang="en-GB" altLang="en-US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   </a:t>
            </a:r>
            <a:r>
              <a:rPr lang="en-GB" altLang="en-US" sz="3300" dirty="0">
                <a:solidFill>
                  <a:srgbClr val="0070C0"/>
                </a:solidFill>
                <a:latin typeface="Calibri" panose="020F0502020204030204" pitchFamily="34" charset="0"/>
              </a:rPr>
              <a:t>Reasoning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85E71556-2AC8-4A68-89E8-311A79E77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3084" y="1112035"/>
            <a:ext cx="8613253" cy="5498830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solidFill>
                  <a:srgbClr val="002060"/>
                </a:solidFill>
                <a:latin typeface="Calibri" panose="020F0502020204030204" pitchFamily="34" charset="0"/>
              </a:rPr>
              <a:t>The </a:t>
            </a:r>
            <a:r>
              <a:rPr lang="en-GB" altLang="en-US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denominator</a:t>
            </a:r>
            <a:r>
              <a:rPr lang="en-GB" altLang="en-US" sz="3600" dirty="0">
                <a:solidFill>
                  <a:srgbClr val="002060"/>
                </a:solidFill>
                <a:latin typeface="Calibri" panose="020F0502020204030204" pitchFamily="34" charset="0"/>
              </a:rPr>
              <a:t> of the </a:t>
            </a:r>
            <a:r>
              <a:rPr lang="en-GB" altLang="en-US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fraction</a:t>
            </a:r>
            <a:r>
              <a:rPr lang="en-GB" altLang="en-US" sz="3600" dirty="0">
                <a:solidFill>
                  <a:srgbClr val="002060"/>
                </a:solidFill>
                <a:latin typeface="Calibri" panose="020F0502020204030204" pitchFamily="34" charset="0"/>
              </a:rPr>
              <a:t> of the shape, which has been shaded, is 4. True or false? Explain how you know.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3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29700" name="Picture 1">
            <a:extLst>
              <a:ext uri="{FF2B5EF4-FFF2-40B4-BE49-F238E27FC236}">
                <a16:creationId xmlns:a16="http://schemas.microsoft.com/office/drawing/2014/main" xmlns="" id="{C25A450A-336A-4072-B0BB-BBB814679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2" y="188913"/>
            <a:ext cx="12001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9" descr="Image result for Discuss Clip Art">
            <a:extLst>
              <a:ext uri="{FF2B5EF4-FFF2-40B4-BE49-F238E27FC236}">
                <a16:creationId xmlns:a16="http://schemas.microsoft.com/office/drawing/2014/main" xmlns="" id="{F79887EF-2BBD-4AA3-BF7B-1FD91C5EA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" b="12714"/>
          <a:stretch>
            <a:fillRect/>
          </a:stretch>
        </p:blipFill>
        <p:spPr bwMode="auto">
          <a:xfrm>
            <a:off x="8964856" y="5214551"/>
            <a:ext cx="1287272" cy="12193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3941" y="3299255"/>
            <a:ext cx="1198605" cy="1594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91815" y="3299254"/>
            <a:ext cx="1198605" cy="1594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99689" y="3299254"/>
            <a:ext cx="1198605" cy="1594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07563" y="3299254"/>
            <a:ext cx="1198605" cy="159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5437" y="3299254"/>
            <a:ext cx="1198605" cy="159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23311" y="3299254"/>
            <a:ext cx="1198605" cy="159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33143DC-3502-7D41-889E-DECEBD31E18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368526"/>
            <a:ext cx="1275715" cy="1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6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538" y="469622"/>
            <a:ext cx="8250641" cy="1116565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300" dirty="0">
                <a:solidFill>
                  <a:srgbClr val="0070C0"/>
                </a:solidFill>
                <a:latin typeface="+mn-lt"/>
              </a:rPr>
              <a:t>Vocabulary: Fractions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8C3D4E-1CA5-4486-9BD7-97CB166B3BE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08" y="365124"/>
            <a:ext cx="1330509" cy="1325563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B058C4BA-2080-4F3B-B074-AF152FFEA8FA}"/>
              </a:ext>
            </a:extLst>
          </p:cNvPr>
          <p:cNvSpPr/>
          <p:nvPr/>
        </p:nvSpPr>
        <p:spPr>
          <a:xfrm>
            <a:off x="1209823" y="1967174"/>
            <a:ext cx="3235569" cy="3691002"/>
          </a:xfrm>
          <a:prstGeom prst="roundRect">
            <a:avLst/>
          </a:prstGeom>
          <a:solidFill>
            <a:srgbClr val="FDFE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whole</a:t>
            </a:r>
          </a:p>
          <a:p>
            <a:pPr algn="ctr"/>
            <a:r>
              <a:rPr lang="en-GB" sz="3200" dirty="0">
                <a:solidFill>
                  <a:srgbClr val="002060"/>
                </a:solidFill>
              </a:rPr>
              <a:t>denominator </a:t>
            </a:r>
          </a:p>
          <a:p>
            <a:pPr algn="ctr"/>
            <a:r>
              <a:rPr lang="en-GB" sz="3200" dirty="0">
                <a:solidFill>
                  <a:srgbClr val="002060"/>
                </a:solidFill>
              </a:rPr>
              <a:t>numerator</a:t>
            </a:r>
          </a:p>
          <a:p>
            <a:pPr algn="ctr"/>
            <a:r>
              <a:rPr lang="en-GB" sz="3200" dirty="0">
                <a:solidFill>
                  <a:srgbClr val="002060"/>
                </a:solidFill>
              </a:rPr>
              <a:t>total</a:t>
            </a:r>
          </a:p>
          <a:p>
            <a:pPr algn="ctr"/>
            <a:r>
              <a:rPr lang="en-GB" sz="3200" dirty="0">
                <a:solidFill>
                  <a:srgbClr val="002060"/>
                </a:solidFill>
              </a:rPr>
              <a:t>fraction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717DE871-CA1E-4990-928F-9C57D6CCFFE8}"/>
              </a:ext>
            </a:extLst>
          </p:cNvPr>
          <p:cNvSpPr/>
          <p:nvPr/>
        </p:nvSpPr>
        <p:spPr>
          <a:xfrm>
            <a:off x="5471160" y="2514600"/>
            <a:ext cx="5196840" cy="2621280"/>
          </a:xfrm>
          <a:prstGeom prst="roundRect">
            <a:avLst/>
          </a:prstGeom>
          <a:solidFill>
            <a:srgbClr val="FDFE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2060"/>
                </a:solidFill>
              </a:rPr>
              <a:t>Please select an activity from the ‘</a:t>
            </a:r>
            <a:r>
              <a:rPr lang="en-GB" sz="2800" dirty="0">
                <a:solidFill>
                  <a:srgbClr val="002060"/>
                </a:solidFill>
                <a:hlinkClick r:id="rId4"/>
              </a:rPr>
              <a:t>Vocabulary Shorts</a:t>
            </a:r>
            <a:r>
              <a:rPr lang="en-GB" sz="2800" dirty="0">
                <a:solidFill>
                  <a:srgbClr val="002060"/>
                </a:solidFill>
              </a:rPr>
              <a:t>’ to develop understanding of the key vocabulary.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577D900-C9A3-0A49-8BF9-C2028A265BE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368526"/>
            <a:ext cx="1275715" cy="1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1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xmlns="" id="{3FCD5893-BEB4-47AE-9669-0361F0967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32" y="110588"/>
            <a:ext cx="12001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63" name="AutoShape 67">
            <a:extLst>
              <a:ext uri="{FF2B5EF4-FFF2-40B4-BE49-F238E27FC236}">
                <a16:creationId xmlns:a16="http://schemas.microsoft.com/office/drawing/2014/main" xmlns="" id="{4B1A0A83-6ED2-4C02-B368-F3C069590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021" y="1791443"/>
            <a:ext cx="10761599" cy="5005626"/>
          </a:xfrm>
          <a:prstGeom prst="roundRect">
            <a:avLst>
              <a:gd name="adj" fmla="val 16667"/>
            </a:avLst>
          </a:prstGeom>
          <a:solidFill>
            <a:srgbClr val="FDFE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dirty="0">
                <a:latin typeface="+mn-lt"/>
              </a:rPr>
              <a:t>A  </a:t>
            </a:r>
            <a:r>
              <a:rPr lang="en-GB" altLang="en-US" b="1" dirty="0">
                <a:latin typeface="+mn-lt"/>
              </a:rPr>
              <a:t>whole</a:t>
            </a:r>
            <a:r>
              <a:rPr lang="en-GB" altLang="en-US" dirty="0">
                <a:latin typeface="+mn-lt"/>
              </a:rPr>
              <a:t> can be divided up into equal parts.</a:t>
            </a: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altLang="en-US" dirty="0">
                <a:latin typeface="+mn-lt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altLang="en-US" dirty="0">
                <a:latin typeface="+mn-lt"/>
              </a:rPr>
              <a:t>This rectangle has been divided up into four equal parts.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33C02B12-C395-4773-98ED-4248396959D4}"/>
              </a:ext>
            </a:extLst>
          </p:cNvPr>
          <p:cNvSpPr txBox="1">
            <a:spLocks/>
          </p:cNvSpPr>
          <p:nvPr/>
        </p:nvSpPr>
        <p:spPr>
          <a:xfrm>
            <a:off x="1451812" y="303852"/>
            <a:ext cx="9074277" cy="1223862"/>
          </a:xfrm>
          <a:prstGeom prst="rect">
            <a:avLst/>
          </a:prstGeom>
          <a:solidFill>
            <a:srgbClr val="FDFEDA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0070C0"/>
                </a:solidFill>
                <a:latin typeface="+mn-lt"/>
              </a:rPr>
              <a:t>4b. Can understand that the denominator denotes the number of equal parts the whole is divided into 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9449" y="3021510"/>
            <a:ext cx="889686" cy="25454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19135" y="3021510"/>
            <a:ext cx="889686" cy="25454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08821" y="3021510"/>
            <a:ext cx="889686" cy="25454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98507" y="3021510"/>
            <a:ext cx="889686" cy="25454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99A0FD4-41F5-5346-8D3B-E1D0C1BACBC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368526"/>
            <a:ext cx="1275715" cy="1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xmlns="" id="{3FCD5893-BEB4-47AE-9669-0361F0967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32" y="110588"/>
            <a:ext cx="12001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63" name="AutoShape 67">
            <a:extLst>
              <a:ext uri="{FF2B5EF4-FFF2-40B4-BE49-F238E27FC236}">
                <a16:creationId xmlns:a16="http://schemas.microsoft.com/office/drawing/2014/main" xmlns="" id="{4B1A0A83-6ED2-4C02-B368-F3C069590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12" y="1853794"/>
            <a:ext cx="10761599" cy="4460796"/>
          </a:xfrm>
          <a:prstGeom prst="roundRect">
            <a:avLst>
              <a:gd name="adj" fmla="val 16667"/>
            </a:avLst>
          </a:prstGeom>
          <a:solidFill>
            <a:srgbClr val="FDFE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altLang="en-US" dirty="0">
                <a:latin typeface="+mn-lt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altLang="en-US" dirty="0">
                <a:latin typeface="+mn-lt"/>
              </a:rPr>
              <a:t>This rectangle has been divided up into four equal parts. 2 of these parts are shaded.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33C02B12-C395-4773-98ED-4248396959D4}"/>
              </a:ext>
            </a:extLst>
          </p:cNvPr>
          <p:cNvSpPr txBox="1">
            <a:spLocks/>
          </p:cNvSpPr>
          <p:nvPr/>
        </p:nvSpPr>
        <p:spPr>
          <a:xfrm>
            <a:off x="1461252" y="305425"/>
            <a:ext cx="9074277" cy="1223862"/>
          </a:xfrm>
          <a:prstGeom prst="rect">
            <a:avLst/>
          </a:prstGeom>
          <a:solidFill>
            <a:srgbClr val="FDFEDA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0070C0"/>
                </a:solidFill>
                <a:latin typeface="+mn-lt"/>
              </a:rPr>
              <a:t>4b. Can understand that the denominator denotes the number of equal parts the whole is divided into 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42952" y="2217055"/>
            <a:ext cx="889686" cy="254549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14060" y="2217055"/>
            <a:ext cx="889686" cy="25454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95482" y="2217055"/>
            <a:ext cx="889686" cy="25454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389D638-14AE-784A-9F71-C2E4A7ACA09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368526"/>
            <a:ext cx="1275715" cy="10945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CE51435-F241-C24C-8B86-2A6AABB5AECC}"/>
              </a:ext>
            </a:extLst>
          </p:cNvPr>
          <p:cNvSpPr/>
          <p:nvPr/>
        </p:nvSpPr>
        <p:spPr>
          <a:xfrm>
            <a:off x="4720242" y="2217055"/>
            <a:ext cx="889686" cy="254549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7209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xmlns="" id="{3FCD5893-BEB4-47AE-9669-0361F0967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32" y="110588"/>
            <a:ext cx="12001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63" name="AutoShape 67">
            <a:extLst>
              <a:ext uri="{FF2B5EF4-FFF2-40B4-BE49-F238E27FC236}">
                <a16:creationId xmlns:a16="http://schemas.microsoft.com/office/drawing/2014/main" xmlns="" id="{4B1A0A83-6ED2-4C02-B368-F3C069590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463" y="1583954"/>
            <a:ext cx="10761599" cy="3915966"/>
          </a:xfrm>
          <a:prstGeom prst="roundRect">
            <a:avLst>
              <a:gd name="adj" fmla="val 16667"/>
            </a:avLst>
          </a:prstGeom>
          <a:solidFill>
            <a:srgbClr val="FDFE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altLang="en-US" dirty="0">
                <a:latin typeface="+mn-lt"/>
              </a:rPr>
              <a:t> The shaded area can be shown (represented) as a </a:t>
            </a:r>
            <a:r>
              <a:rPr lang="en-GB" altLang="en-US" b="1" dirty="0">
                <a:latin typeface="+mn-lt"/>
              </a:rPr>
              <a:t>fraction</a:t>
            </a:r>
            <a:r>
              <a:rPr lang="en-GB" altLang="en-US" dirty="0">
                <a:latin typeface="+mn-lt"/>
              </a:rPr>
              <a:t>. </a:t>
            </a:r>
          </a:p>
          <a:p>
            <a:pPr algn="ctr">
              <a:spcBef>
                <a:spcPct val="0"/>
              </a:spcBef>
              <a:buNone/>
            </a:pPr>
            <a:endParaRPr lang="en-GB" altLang="en-US" u="sng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altLang="en-US" u="sng" dirty="0">
                <a:latin typeface="+mn-lt"/>
              </a:rPr>
              <a:t>2</a:t>
            </a:r>
          </a:p>
          <a:p>
            <a:pPr algn="ctr">
              <a:spcBef>
                <a:spcPct val="0"/>
              </a:spcBef>
              <a:buNone/>
            </a:pPr>
            <a:r>
              <a:rPr lang="en-GB" altLang="en-US" dirty="0">
                <a:latin typeface="+mn-lt"/>
              </a:rPr>
              <a:t>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33C02B12-C395-4773-98ED-4248396959D4}"/>
              </a:ext>
            </a:extLst>
          </p:cNvPr>
          <p:cNvSpPr txBox="1">
            <a:spLocks/>
          </p:cNvSpPr>
          <p:nvPr/>
        </p:nvSpPr>
        <p:spPr>
          <a:xfrm>
            <a:off x="1494123" y="401957"/>
            <a:ext cx="9074277" cy="1070665"/>
          </a:xfrm>
          <a:prstGeom prst="rect">
            <a:avLst/>
          </a:prstGeom>
          <a:solidFill>
            <a:srgbClr val="FDFEDA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0070C0"/>
                </a:solidFill>
                <a:latin typeface="+mn-lt"/>
              </a:rPr>
              <a:t>4b. Can understand that the denominator denotes the number of equal parts the whole is divided into 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42952" y="1782228"/>
            <a:ext cx="889686" cy="132933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86420" y="1782228"/>
            <a:ext cx="889686" cy="13293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56540" y="1782228"/>
            <a:ext cx="889686" cy="13293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6397912" y="4449845"/>
            <a:ext cx="1085135" cy="2464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  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397912" y="4918957"/>
            <a:ext cx="1006941" cy="2725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72401" y="4178061"/>
            <a:ext cx="20874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numerator</a:t>
            </a:r>
            <a:r>
              <a:rPr lang="en-US" sz="2800" dirty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72401" y="4762836"/>
            <a:ext cx="2491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denominator</a:t>
            </a:r>
            <a:r>
              <a:rPr lang="en-US" sz="2800" dirty="0"/>
              <a:t>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968F014-C9E1-304C-A70D-9F0E7BF87CB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368526"/>
            <a:ext cx="1275715" cy="109451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9E6A55E-C857-2A4F-9187-E90F5C80CA7F}"/>
              </a:ext>
            </a:extLst>
          </p:cNvPr>
          <p:cNvSpPr/>
          <p:nvPr/>
        </p:nvSpPr>
        <p:spPr>
          <a:xfrm>
            <a:off x="4686951" y="1782228"/>
            <a:ext cx="889686" cy="132933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xmlns="" id="{3FCD5893-BEB4-47AE-9669-0361F0967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32" y="110588"/>
            <a:ext cx="1094958" cy="12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63" name="AutoShape 67">
            <a:extLst>
              <a:ext uri="{FF2B5EF4-FFF2-40B4-BE49-F238E27FC236}">
                <a16:creationId xmlns:a16="http://schemas.microsoft.com/office/drawing/2014/main" xmlns="" id="{4B1A0A83-6ED2-4C02-B368-F3C069590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92" y="1597730"/>
            <a:ext cx="11112113" cy="5005626"/>
          </a:xfrm>
          <a:prstGeom prst="roundRect">
            <a:avLst>
              <a:gd name="adj" fmla="val 16667"/>
            </a:avLst>
          </a:prstGeom>
          <a:solidFill>
            <a:srgbClr val="FDFE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altLang="en-US" dirty="0">
                <a:latin typeface="+mn-lt"/>
              </a:rPr>
              <a:t>The top number is the </a:t>
            </a:r>
            <a:r>
              <a:rPr lang="en-GB" altLang="en-US" b="1" dirty="0">
                <a:latin typeface="+mn-lt"/>
              </a:rPr>
              <a:t>numerator</a:t>
            </a:r>
            <a:r>
              <a:rPr lang="en-GB" altLang="en-US" dirty="0">
                <a:latin typeface="+mn-lt"/>
              </a:rPr>
              <a:t> and this shows the number of parts that you are describing. </a:t>
            </a:r>
          </a:p>
          <a:p>
            <a:pPr algn="ctr">
              <a:spcBef>
                <a:spcPct val="0"/>
              </a:spcBef>
              <a:buNone/>
            </a:pPr>
            <a:r>
              <a:rPr lang="en-GB" altLang="en-US" dirty="0">
                <a:latin typeface="+mn-lt"/>
              </a:rPr>
              <a:t>The </a:t>
            </a:r>
            <a:r>
              <a:rPr lang="en-GB" altLang="en-US" b="1" dirty="0">
                <a:latin typeface="+mn-lt"/>
              </a:rPr>
              <a:t>denominator</a:t>
            </a:r>
            <a:r>
              <a:rPr lang="en-GB" altLang="en-US" dirty="0">
                <a:latin typeface="+mn-lt"/>
              </a:rPr>
              <a:t> is 4 because it has been divided up into four equal parts and the </a:t>
            </a:r>
            <a:r>
              <a:rPr lang="en-GB" altLang="en-US" b="1" dirty="0">
                <a:latin typeface="+mn-lt"/>
              </a:rPr>
              <a:t>numerator</a:t>
            </a:r>
            <a:r>
              <a:rPr lang="en-GB" altLang="en-US" dirty="0">
                <a:latin typeface="+mn-lt"/>
              </a:rPr>
              <a:t> is 2 because 2 parts have been shaded. So, the fraction is </a:t>
            </a:r>
            <a:r>
              <a:rPr lang="en-GB" altLang="en-US" u="sng" dirty="0">
                <a:latin typeface="+mn-lt"/>
              </a:rPr>
              <a:t>2</a:t>
            </a:r>
          </a:p>
          <a:p>
            <a:pPr algn="ctr">
              <a:spcBef>
                <a:spcPct val="0"/>
              </a:spcBef>
              <a:buNone/>
            </a:pPr>
            <a:r>
              <a:rPr lang="en-GB" altLang="en-US" dirty="0">
                <a:latin typeface="+mn-lt"/>
              </a:rPr>
              <a:t>                                               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33C02B12-C395-4773-98ED-4248396959D4}"/>
              </a:ext>
            </a:extLst>
          </p:cNvPr>
          <p:cNvSpPr txBox="1">
            <a:spLocks/>
          </p:cNvSpPr>
          <p:nvPr/>
        </p:nvSpPr>
        <p:spPr>
          <a:xfrm>
            <a:off x="1408656" y="152951"/>
            <a:ext cx="9074277" cy="1223862"/>
          </a:xfrm>
          <a:prstGeom prst="rect">
            <a:avLst/>
          </a:prstGeom>
          <a:solidFill>
            <a:srgbClr val="FDFEDA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0070C0"/>
                </a:solidFill>
                <a:latin typeface="+mn-lt"/>
              </a:rPr>
              <a:t>4b. Can understand that the denominator denotes the number of equal parts the whole is divided into 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42952" y="1782228"/>
            <a:ext cx="889686" cy="132933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86420" y="1782228"/>
            <a:ext cx="889686" cy="13293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56540" y="1782228"/>
            <a:ext cx="889686" cy="13293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8899392" y="5488298"/>
            <a:ext cx="760971" cy="2478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  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8899393" y="5981688"/>
            <a:ext cx="760971" cy="2085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60364" y="5324713"/>
            <a:ext cx="1780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numerator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660364" y="5803021"/>
            <a:ext cx="2132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denominator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C9CEB84-6F7A-C74D-B625-BEEE1D8E417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9" y="264062"/>
            <a:ext cx="1275715" cy="109451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E4520D0-FDBC-764E-8116-63E504616838}"/>
              </a:ext>
            </a:extLst>
          </p:cNvPr>
          <p:cNvSpPr/>
          <p:nvPr/>
        </p:nvSpPr>
        <p:spPr>
          <a:xfrm>
            <a:off x="4713072" y="1793376"/>
            <a:ext cx="889686" cy="132933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2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624" y="358544"/>
            <a:ext cx="8250641" cy="1223964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300" dirty="0">
                <a:solidFill>
                  <a:srgbClr val="0070C0"/>
                </a:solidFill>
                <a:latin typeface="+mn-lt"/>
              </a:rPr>
              <a:t>Now your turn: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8C3D4E-1CA5-4486-9BD7-97CB166B3B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08" y="365124"/>
            <a:ext cx="1330509" cy="1325563"/>
          </a:xfrm>
          <a:prstGeom prst="rect">
            <a:avLst/>
          </a:prstGeom>
        </p:spPr>
      </p:pic>
      <p:sp>
        <p:nvSpPr>
          <p:cNvPr id="10" name="AutoShape 67">
            <a:extLst>
              <a:ext uri="{FF2B5EF4-FFF2-40B4-BE49-F238E27FC236}">
                <a16:creationId xmlns:a16="http://schemas.microsoft.com/office/drawing/2014/main" xmlns="" id="{4B1A0A83-6ED2-4C02-B368-F3C069590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40" y="2129770"/>
            <a:ext cx="11791283" cy="4460796"/>
          </a:xfrm>
          <a:prstGeom prst="roundRect">
            <a:avLst>
              <a:gd name="adj" fmla="val 16667"/>
            </a:avLst>
          </a:prstGeom>
          <a:solidFill>
            <a:srgbClr val="FDFE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srgbClr val="002060"/>
                </a:solidFill>
                <a:latin typeface="Calibri" panose="020F0502020204030204" pitchFamily="34" charset="0"/>
              </a:rPr>
              <a:t>Look at the shape below. Part of it has been shaded. What is the </a:t>
            </a:r>
            <a:r>
              <a:rPr lang="en-GB" alt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denominator</a:t>
            </a:r>
            <a:r>
              <a:rPr lang="en-GB" altLang="en-US" dirty="0">
                <a:solidFill>
                  <a:srgbClr val="002060"/>
                </a:solidFill>
                <a:latin typeface="Calibri" panose="020F0502020204030204" pitchFamily="34" charset="0"/>
              </a:rPr>
              <a:t> of the </a:t>
            </a:r>
            <a:r>
              <a:rPr lang="en-GB" alt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fraction</a:t>
            </a:r>
            <a:r>
              <a:rPr lang="en-GB" altLang="en-US" dirty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4102443" y="4090086"/>
            <a:ext cx="2372498" cy="164344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rot="10800000">
            <a:off x="4102443" y="4090086"/>
            <a:ext cx="2372498" cy="164344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566DDE8-5282-D043-83E4-070FB5F8C70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368526"/>
            <a:ext cx="1275715" cy="1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84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624" y="358544"/>
            <a:ext cx="8250641" cy="1223964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300" dirty="0">
                <a:solidFill>
                  <a:srgbClr val="0070C0"/>
                </a:solidFill>
                <a:latin typeface="+mn-lt"/>
              </a:rPr>
              <a:t>Now your turn: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8C3D4E-1CA5-4486-9BD7-97CB166B3B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08" y="365124"/>
            <a:ext cx="1330509" cy="1325563"/>
          </a:xfrm>
          <a:prstGeom prst="rect">
            <a:avLst/>
          </a:prstGeom>
        </p:spPr>
      </p:pic>
      <p:sp>
        <p:nvSpPr>
          <p:cNvPr id="10" name="AutoShape 67">
            <a:extLst>
              <a:ext uri="{FF2B5EF4-FFF2-40B4-BE49-F238E27FC236}">
                <a16:creationId xmlns:a16="http://schemas.microsoft.com/office/drawing/2014/main" xmlns="" id="{4B1A0A83-6ED2-4C02-B368-F3C069590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26" y="1796705"/>
            <a:ext cx="11791283" cy="3915966"/>
          </a:xfrm>
          <a:prstGeom prst="roundRect">
            <a:avLst>
              <a:gd name="adj" fmla="val 16667"/>
            </a:avLst>
          </a:prstGeom>
          <a:solidFill>
            <a:srgbClr val="FDFE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lvl="0" indent="-514350" algn="ctr">
              <a:spcBef>
                <a:spcPct val="0"/>
              </a:spcBef>
              <a:buNone/>
              <a:defRPr/>
            </a:pPr>
            <a:r>
              <a:rPr lang="en-GB" altLang="en-US" dirty="0">
                <a:solidFill>
                  <a:srgbClr val="002060"/>
                </a:solidFill>
                <a:latin typeface="Calibri" panose="020F0502020204030204" pitchFamily="34" charset="0"/>
              </a:rPr>
              <a:t>Look at the shape below. Part of it has been shaded. What is the </a:t>
            </a:r>
            <a:r>
              <a:rPr lang="en-GB" alt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denominator</a:t>
            </a:r>
            <a:r>
              <a:rPr lang="en-GB" altLang="en-US" dirty="0">
                <a:solidFill>
                  <a:srgbClr val="002060"/>
                </a:solidFill>
                <a:latin typeface="Calibri" panose="020F0502020204030204" pitchFamily="34" charset="0"/>
              </a:rPr>
              <a:t> of the </a:t>
            </a:r>
            <a:r>
              <a:rPr lang="en-GB" alt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fraction</a:t>
            </a:r>
            <a:r>
              <a:rPr lang="en-GB" altLang="en-US" dirty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</a:p>
          <a:p>
            <a:pPr marL="514350" lvl="0" indent="-514350" algn="ctr">
              <a:spcBef>
                <a:spcPct val="0"/>
              </a:spcBef>
              <a:buNone/>
              <a:defRPr/>
            </a:pPr>
            <a:endParaRPr lang="en-GB" altLang="en-US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+mn-lt"/>
            </a:endParaRP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+mn-lt"/>
            </a:endParaRP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+mn-lt"/>
            </a:endParaRP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1038" y="3323968"/>
            <a:ext cx="1050324" cy="2211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19600" y="3323967"/>
            <a:ext cx="1050324" cy="22118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0572" y="3323966"/>
            <a:ext cx="1050324" cy="22118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20248" y="3323967"/>
            <a:ext cx="1050324" cy="22118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69924" y="3323967"/>
            <a:ext cx="1050324" cy="22118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574B7F43-89AC-8046-B191-F35180F4A0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368526"/>
            <a:ext cx="1275715" cy="1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624" y="358544"/>
            <a:ext cx="8250641" cy="1223964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300" dirty="0">
                <a:solidFill>
                  <a:srgbClr val="0070C0"/>
                </a:solidFill>
                <a:latin typeface="+mn-lt"/>
              </a:rPr>
              <a:t>Now your turn: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8C3D4E-1CA5-4486-9BD7-97CB166B3B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08" y="365124"/>
            <a:ext cx="1330509" cy="1325563"/>
          </a:xfrm>
          <a:prstGeom prst="rect">
            <a:avLst/>
          </a:prstGeom>
        </p:spPr>
      </p:pic>
      <p:sp>
        <p:nvSpPr>
          <p:cNvPr id="10" name="AutoShape 67">
            <a:extLst>
              <a:ext uri="{FF2B5EF4-FFF2-40B4-BE49-F238E27FC236}">
                <a16:creationId xmlns:a16="http://schemas.microsoft.com/office/drawing/2014/main" xmlns="" id="{4B1A0A83-6ED2-4C02-B368-F3C069590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26" y="1796705"/>
            <a:ext cx="11791283" cy="3915966"/>
          </a:xfrm>
          <a:prstGeom prst="roundRect">
            <a:avLst>
              <a:gd name="adj" fmla="val 16667"/>
            </a:avLst>
          </a:prstGeom>
          <a:solidFill>
            <a:srgbClr val="FDFE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lvl="0" indent="-514350" algn="ctr">
              <a:spcBef>
                <a:spcPct val="0"/>
              </a:spcBef>
              <a:buNone/>
              <a:defRPr/>
            </a:pPr>
            <a:r>
              <a:rPr lang="en-GB" altLang="en-US" dirty="0">
                <a:solidFill>
                  <a:srgbClr val="002060"/>
                </a:solidFill>
                <a:latin typeface="Calibri" panose="020F0502020204030204" pitchFamily="34" charset="0"/>
              </a:rPr>
              <a:t>Look at the shape below. Part of it has been shaded. What is the </a:t>
            </a:r>
            <a:r>
              <a:rPr lang="en-GB" alt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denominator</a:t>
            </a:r>
            <a:r>
              <a:rPr lang="en-GB" altLang="en-US" dirty="0">
                <a:solidFill>
                  <a:srgbClr val="002060"/>
                </a:solidFill>
                <a:latin typeface="Calibri" panose="020F0502020204030204" pitchFamily="34" charset="0"/>
              </a:rPr>
              <a:t> of the </a:t>
            </a:r>
            <a:r>
              <a:rPr lang="en-GB" alt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fraction</a:t>
            </a:r>
            <a:r>
              <a:rPr lang="en-GB" altLang="en-US" dirty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</a:p>
          <a:p>
            <a:pPr marL="514350" lvl="0" indent="-514350" algn="ctr">
              <a:spcBef>
                <a:spcPct val="0"/>
              </a:spcBef>
              <a:buNone/>
              <a:defRPr/>
            </a:pPr>
            <a:endParaRPr lang="en-GB" altLang="en-US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+mn-lt"/>
            </a:endParaRP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+mn-lt"/>
            </a:endParaRP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+mn-lt"/>
            </a:endParaRP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1038" y="3323968"/>
            <a:ext cx="1050324" cy="221185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19600" y="3323967"/>
            <a:ext cx="1050324" cy="22118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0572" y="3323966"/>
            <a:ext cx="1050324" cy="221185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520248" y="3323967"/>
            <a:ext cx="1050324" cy="22118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69924" y="3323967"/>
            <a:ext cx="1050324" cy="22118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361038" y="4028303"/>
            <a:ext cx="52598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361038" y="4782065"/>
            <a:ext cx="5259858" cy="247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1BDA70E-60C2-4F40-B30B-3A4C92268E0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368526"/>
            <a:ext cx="1275715" cy="1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9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516</Words>
  <Application>Microsoft Office PowerPoint</Application>
  <PresentationFormat>Custom</PresentationFormat>
  <Paragraphs>86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Y3 Therapy </vt:lpstr>
      <vt:lpstr>Vocabulary: Fractions</vt:lpstr>
      <vt:lpstr>PowerPoint Presentation</vt:lpstr>
      <vt:lpstr>PowerPoint Presentation</vt:lpstr>
      <vt:lpstr>PowerPoint Presentation</vt:lpstr>
      <vt:lpstr>PowerPoint Presentation</vt:lpstr>
      <vt:lpstr>Now your turn: </vt:lpstr>
      <vt:lpstr>Now your turn: </vt:lpstr>
      <vt:lpstr>Now your turn: </vt:lpstr>
      <vt:lpstr> Problem solving</vt:lpstr>
      <vt:lpstr>   Reasoning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Resource</dc:title>
  <dc:creator>Microsoft Office User</dc:creator>
  <cp:lastModifiedBy>Nicola Gale</cp:lastModifiedBy>
  <cp:revision>143</cp:revision>
  <dcterms:created xsi:type="dcterms:W3CDTF">2017-03-29T13:14:03Z</dcterms:created>
  <dcterms:modified xsi:type="dcterms:W3CDTF">2020-03-22T16:11:45Z</dcterms:modified>
</cp:coreProperties>
</file>