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2" r:id="rId3"/>
    <p:sldId id="263" r:id="rId4"/>
    <p:sldId id="277" r:id="rId5"/>
    <p:sldId id="264" r:id="rId6"/>
    <p:sldId id="279" r:id="rId7"/>
    <p:sldId id="278" r:id="rId8"/>
    <p:sldId id="265" r:id="rId9"/>
    <p:sldId id="273" r:id="rId10"/>
    <p:sldId id="266" r:id="rId11"/>
    <p:sldId id="268" r:id="rId12"/>
    <p:sldId id="275" r:id="rId13"/>
    <p:sldId id="276" r:id="rId14"/>
    <p:sldId id="271" r:id="rId15"/>
    <p:sldId id="267" r:id="rId16"/>
    <p:sldId id="269" r:id="rId17"/>
    <p:sldId id="27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00" autoAdjust="0"/>
    <p:restoredTop sz="94660"/>
  </p:normalViewPr>
  <p:slideViewPr>
    <p:cSldViewPr snapToGrid="0">
      <p:cViewPr varScale="1">
        <p:scale>
          <a:sx n="87" d="100"/>
          <a:sy n="87" d="100"/>
        </p:scale>
        <p:origin x="-264" y="-84"/>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02290A-02C4-42F5-BC04-95B1649FB96F}" type="datetimeFigureOut">
              <a:rPr lang="en-GB" smtClean="0"/>
              <a:t>27/11/2018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7EFB2E1-4AB8-4DAA-BB32-0AD7ED1FC089}" type="slidenum">
              <a:rPr lang="en-GB" smtClean="0"/>
              <a:t>‹#›</a:t>
            </a:fld>
            <a:endParaRPr lang="en-GB"/>
          </a:p>
        </p:txBody>
      </p:sp>
    </p:spTree>
    <p:extLst>
      <p:ext uri="{BB962C8B-B14F-4D97-AF65-F5344CB8AC3E}">
        <p14:creationId xmlns:p14="http://schemas.microsoft.com/office/powerpoint/2010/main" val="240772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53CC6D-EBDE-4BF1-B77F-AEB0B50B3BEC}" type="datetimeFigureOut">
              <a:rPr lang="en-GB" smtClean="0"/>
              <a:t>27/11/2018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552D4D-8538-440C-A873-0C20C34A7F40}" type="slidenum">
              <a:rPr lang="en-GB" smtClean="0"/>
              <a:t>‹#›</a:t>
            </a:fld>
            <a:endParaRPr lang="en-GB"/>
          </a:p>
        </p:txBody>
      </p:sp>
    </p:spTree>
    <p:extLst>
      <p:ext uri="{BB962C8B-B14F-4D97-AF65-F5344CB8AC3E}">
        <p14:creationId xmlns:p14="http://schemas.microsoft.com/office/powerpoint/2010/main" val="12304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67176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80662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147110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8599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84FF9-47B3-4CB3-BB2B-3997E1C2CD54}"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82957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484FF9-47B3-4CB3-BB2B-3997E1C2CD54}"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00875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484FF9-47B3-4CB3-BB2B-3997E1C2CD54}"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34286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484FF9-47B3-4CB3-BB2B-3997E1C2CD54}"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37412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84FF9-47B3-4CB3-BB2B-3997E1C2CD54}"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425603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84FF9-47B3-4CB3-BB2B-3997E1C2CD54}"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16311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84FF9-47B3-4CB3-BB2B-3997E1C2CD54}"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67649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84FF9-47B3-4CB3-BB2B-3997E1C2CD54}" type="datetimeFigureOut">
              <a:rPr lang="en-GB" smtClean="0"/>
              <a:t>27/11/2018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B0C0D-33E2-43E2-BBE3-0770EB9168C0}" type="slidenum">
              <a:rPr lang="en-GB" smtClean="0"/>
              <a:t>‹#›</a:t>
            </a:fld>
            <a:endParaRPr lang="en-GB"/>
          </a:p>
        </p:txBody>
      </p:sp>
    </p:spTree>
    <p:extLst>
      <p:ext uri="{BB962C8B-B14F-4D97-AF65-F5344CB8AC3E}">
        <p14:creationId xmlns:p14="http://schemas.microsoft.com/office/powerpoint/2010/main" val="265557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8054" y="3111293"/>
            <a:ext cx="11813946" cy="3505960"/>
          </a:xfrm>
          <a:prstGeom prst="rect">
            <a:avLst/>
          </a:prstGeom>
        </p:spPr>
      </p:pic>
      <p:sp>
        <p:nvSpPr>
          <p:cNvPr id="2" name="TextBox 1"/>
          <p:cNvSpPr txBox="1"/>
          <p:nvPr/>
        </p:nvSpPr>
        <p:spPr>
          <a:xfrm>
            <a:off x="378054" y="477078"/>
            <a:ext cx="11522398" cy="1446550"/>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Hawridge &amp; Cholesbury C of E School </a:t>
            </a:r>
          </a:p>
          <a:p>
            <a:pPr algn="ctr"/>
            <a:r>
              <a:rPr lang="en-GB" sz="4400" dirty="0" smtClean="0">
                <a:latin typeface="Arial" panose="020B0604020202020204" pitchFamily="34" charset="0"/>
                <a:cs typeface="Arial" panose="020B0604020202020204" pitchFamily="34" charset="0"/>
              </a:rPr>
              <a:t>Vision to Curriculum</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973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Spiritual …</a:t>
            </a:r>
            <a:endParaRPr lang="en-GB" b="1" dirty="0"/>
          </a:p>
        </p:txBody>
      </p:sp>
      <p:sp>
        <p:nvSpPr>
          <p:cNvPr id="3" name="Content Placeholder 2"/>
          <p:cNvSpPr>
            <a:spLocks noGrp="1"/>
          </p:cNvSpPr>
          <p:nvPr>
            <p:ph idx="1"/>
          </p:nvPr>
        </p:nvSpPr>
        <p:spPr/>
        <p:txBody>
          <a:bodyPr>
            <a:normAutofit/>
          </a:bodyPr>
          <a:lstStyle/>
          <a:p>
            <a:pPr marL="0" indent="0">
              <a:buNone/>
            </a:pPr>
            <a:r>
              <a:rPr lang="en-GB" dirty="0"/>
              <a:t>Spiritual: presenting opportunities for children to ponder and  question their connection to something bigger than ourselves using the outdoor environment - awe and wonder.</a:t>
            </a:r>
          </a:p>
          <a:p>
            <a:pPr marL="0" indent="0">
              <a:buNone/>
            </a:pPr>
            <a:r>
              <a:rPr lang="en-GB" b="1" dirty="0" smtClean="0"/>
              <a:t>                                                                </a:t>
            </a:r>
            <a:r>
              <a:rPr lang="en-GB" sz="3600" b="1" dirty="0" smtClean="0"/>
              <a:t>…</a:t>
            </a:r>
            <a:r>
              <a:rPr lang="en-GB" sz="3600" b="1" dirty="0"/>
              <a:t>through nature</a:t>
            </a:r>
            <a:r>
              <a:rPr lang="en-GB" sz="3600" b="1" dirty="0" smtClean="0"/>
              <a:t>.</a:t>
            </a:r>
          </a:p>
          <a:p>
            <a:pPr marL="0" indent="0">
              <a:buNone/>
            </a:pPr>
            <a:endParaRPr lang="en-GB" sz="3600" b="1" dirty="0" smtClean="0"/>
          </a:p>
          <a:p>
            <a:pPr marL="0" indent="0">
              <a:buNone/>
            </a:pPr>
            <a:r>
              <a:rPr lang="en-GB" sz="2400" dirty="0" smtClean="0"/>
              <a:t>‘Using our outdoor space, ensuring that our children go out into nature regularly to learn as part of their weekly educational experience ( not just Forest Schools ).  That we actively care for this nature in practical ways, such as recycling.’ Clare Hardy - outdoor learning coordinator</a:t>
            </a:r>
            <a:endParaRPr lang="en-GB" sz="2400" dirty="0"/>
          </a:p>
          <a:p>
            <a:endParaRPr lang="en-GB" dirty="0"/>
          </a:p>
        </p:txBody>
      </p:sp>
    </p:spTree>
    <p:extLst>
      <p:ext uri="{BB962C8B-B14F-4D97-AF65-F5344CB8AC3E}">
        <p14:creationId xmlns:p14="http://schemas.microsoft.com/office/powerpoint/2010/main" val="326307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0" t="28626" r="4615" b="8413"/>
          <a:stretch/>
        </p:blipFill>
        <p:spPr bwMode="auto">
          <a:xfrm>
            <a:off x="1219200" y="873424"/>
            <a:ext cx="10796954" cy="433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504092"/>
            <a:ext cx="10011508" cy="369332"/>
          </a:xfrm>
          <a:prstGeom prst="rect">
            <a:avLst/>
          </a:prstGeom>
          <a:noFill/>
        </p:spPr>
        <p:txBody>
          <a:bodyPr wrap="square" rtlCol="0">
            <a:spAutoFit/>
          </a:bodyPr>
          <a:lstStyle/>
          <a:p>
            <a:r>
              <a:rPr lang="en-GB" b="1" u="sng" dirty="0" smtClean="0"/>
              <a:t>Year 4 have been looking at designs for the pond.  </a:t>
            </a:r>
            <a:endParaRPr lang="en-GB" b="1" u="sng" dirty="0"/>
          </a:p>
        </p:txBody>
      </p:sp>
      <p:sp>
        <p:nvSpPr>
          <p:cNvPr id="3" name="TextBox 2"/>
          <p:cNvSpPr txBox="1"/>
          <p:nvPr/>
        </p:nvSpPr>
        <p:spPr>
          <a:xfrm>
            <a:off x="1219200" y="5802923"/>
            <a:ext cx="10656277" cy="369332"/>
          </a:xfrm>
          <a:prstGeom prst="rect">
            <a:avLst/>
          </a:prstGeom>
          <a:noFill/>
        </p:spPr>
        <p:txBody>
          <a:bodyPr wrap="square" rtlCol="0">
            <a:spAutoFit/>
          </a:bodyPr>
          <a:lstStyle/>
          <a:p>
            <a:r>
              <a:rPr lang="en-GB" dirty="0" smtClean="0"/>
              <a:t>Many children suggested a bench in the shade where they could sit and observe nature.</a:t>
            </a:r>
            <a:endParaRPr lang="en-GB" dirty="0"/>
          </a:p>
        </p:txBody>
      </p:sp>
    </p:spTree>
    <p:extLst>
      <p:ext uri="{BB962C8B-B14F-4D97-AF65-F5344CB8AC3E}">
        <p14:creationId xmlns:p14="http://schemas.microsoft.com/office/powerpoint/2010/main" val="423659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631" y="433754"/>
            <a:ext cx="11699631" cy="5078313"/>
          </a:xfrm>
          <a:prstGeom prst="rect">
            <a:avLst/>
          </a:prstGeom>
          <a:noFill/>
        </p:spPr>
        <p:txBody>
          <a:bodyPr wrap="square" rtlCol="0">
            <a:spAutoFit/>
          </a:bodyPr>
          <a:lstStyle/>
          <a:p>
            <a:r>
              <a:rPr lang="en-GB" b="1" dirty="0"/>
              <a:t>FRESH ideas for a commitment to the environment</a:t>
            </a:r>
            <a:endParaRPr lang="en-GB" dirty="0"/>
          </a:p>
          <a:p>
            <a:r>
              <a:rPr lang="en-GB" dirty="0"/>
              <a:t>This is a school which prides itself on its outdoor learning. Here are a few low-cost, low-management ideas for boosting its commitment to the environment and making it a leader in building awareness among all ages for issues such as recycling:</a:t>
            </a:r>
          </a:p>
          <a:p>
            <a:pPr lvl="0"/>
            <a:r>
              <a:rPr lang="en-GB" b="1" dirty="0"/>
              <a:t>Recycling monitors</a:t>
            </a:r>
            <a:r>
              <a:rPr lang="en-GB" dirty="0"/>
              <a:t> – appoint two monitors per class to take charge of recycling in each classroom. They would be in charge of emptying recycling bins at the end of each week. Classes could be rewarded in some way (marbles? Catch-me cards?)for the amount they recycle per term. </a:t>
            </a:r>
            <a:r>
              <a:rPr lang="en-GB" b="1" dirty="0"/>
              <a:t>There could be a display somewhere prominent for monitors to chart the number of bags of paper/plastic bottles/batteries per class to show progress and introduce an element of competition between classes.</a:t>
            </a:r>
            <a:endParaRPr lang="en-GB" dirty="0"/>
          </a:p>
          <a:p>
            <a:pPr lvl="0"/>
            <a:r>
              <a:rPr lang="en-GB" b="1" dirty="0"/>
              <a:t>Recycling bins</a:t>
            </a:r>
            <a:r>
              <a:rPr lang="en-GB" dirty="0"/>
              <a:t> in each classroom </a:t>
            </a:r>
            <a:r>
              <a:rPr lang="en-GB" u="sng" dirty="0"/>
              <a:t>clearly marked</a:t>
            </a:r>
            <a:r>
              <a:rPr lang="en-GB" dirty="0"/>
              <a:t> – not just for paper but for plastic, batteries </a:t>
            </a:r>
            <a:r>
              <a:rPr lang="en-GB" dirty="0" err="1"/>
              <a:t>etc</a:t>
            </a:r>
            <a:r>
              <a:rPr lang="en-GB" dirty="0"/>
              <a:t> and in the kitchen and on the playground perhaps, so the message is reinforced to parents.</a:t>
            </a:r>
          </a:p>
          <a:p>
            <a:pPr lvl="0"/>
            <a:r>
              <a:rPr lang="en-GB" b="1" dirty="0"/>
              <a:t>Posters around school promoting recycling – local recycling (what we can do) rather than just Blue Planet bigger picture stuff.</a:t>
            </a:r>
            <a:endParaRPr lang="en-GB" dirty="0"/>
          </a:p>
          <a:p>
            <a:pPr lvl="0"/>
            <a:r>
              <a:rPr lang="en-GB" b="1" dirty="0"/>
              <a:t>School trips</a:t>
            </a:r>
            <a:r>
              <a:rPr lang="en-GB" dirty="0"/>
              <a:t>- at the moment, the school stipulates that children should bring disposable packed lunches in a plastic bag so that nothing has to be brought back to school. This results in children being given licence to throw  away a huge amount of single-use plastic when most of it could be recycled (</a:t>
            </a:r>
            <a:r>
              <a:rPr lang="en-GB" dirty="0" err="1"/>
              <a:t>eg</a:t>
            </a:r>
            <a:r>
              <a:rPr lang="en-GB" dirty="0"/>
              <a:t>: plastic bottles, bags, yoghurt pots, drinks cartons, straws). Many children on recent trips have shown that they are not even aware of what is </a:t>
            </a:r>
            <a:r>
              <a:rPr lang="en-GB" dirty="0" err="1"/>
              <a:t>recylclable</a:t>
            </a:r>
            <a:r>
              <a:rPr lang="en-GB" dirty="0"/>
              <a:t> and what is rubbish</a:t>
            </a:r>
          </a:p>
          <a:p>
            <a:pPr lvl="0"/>
            <a:r>
              <a:rPr lang="en-GB" b="1" dirty="0"/>
              <a:t>Food Waste</a:t>
            </a:r>
            <a:r>
              <a:rPr lang="en-GB" dirty="0"/>
              <a:t>- school lunches result in at least one black bin bag full of waste per session. Bucks homes are provided with cooked food waste bins which are collected each week. Many people compost at home, but we do not compost at school. </a:t>
            </a:r>
          </a:p>
        </p:txBody>
      </p:sp>
    </p:spTree>
    <p:extLst>
      <p:ext uri="{BB962C8B-B14F-4D97-AF65-F5344CB8AC3E}">
        <p14:creationId xmlns:p14="http://schemas.microsoft.com/office/powerpoint/2010/main" val="1260438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527538"/>
            <a:ext cx="11347939" cy="2862322"/>
          </a:xfrm>
          <a:prstGeom prst="rect">
            <a:avLst/>
          </a:prstGeom>
          <a:noFill/>
        </p:spPr>
        <p:txBody>
          <a:bodyPr wrap="square" rtlCol="0">
            <a:spAutoFit/>
          </a:bodyPr>
          <a:lstStyle/>
          <a:p>
            <a:pPr lvl="0"/>
            <a:r>
              <a:rPr lang="en-GB" dirty="0"/>
              <a:t>All the fruit waste from KS1 at break time could go into a compost bin (monitors to collect?). </a:t>
            </a:r>
          </a:p>
          <a:p>
            <a:pPr lvl="0"/>
            <a:r>
              <a:rPr lang="en-GB" dirty="0"/>
              <a:t>There could be several bins in the hall at lunchtime: 1) rubbish 2) cooked food waste 3) raw fruit and veg for composting 4) plastic </a:t>
            </a:r>
          </a:p>
          <a:p>
            <a:r>
              <a:rPr lang="en-GB" dirty="0"/>
              <a:t> </a:t>
            </a:r>
          </a:p>
          <a:p>
            <a:pPr lvl="0"/>
            <a:r>
              <a:rPr lang="en-GB" b="1" dirty="0"/>
              <a:t>School Council</a:t>
            </a:r>
            <a:r>
              <a:rPr lang="en-GB" dirty="0"/>
              <a:t>  could take this on as a special project – writing letters to the Council about the possibility of having waste food bins at school/collections each week. </a:t>
            </a:r>
          </a:p>
          <a:p>
            <a:r>
              <a:rPr lang="en-GB" dirty="0"/>
              <a:t> </a:t>
            </a:r>
          </a:p>
          <a:p>
            <a:pPr lvl="0"/>
            <a:r>
              <a:rPr lang="en-GB" b="1" dirty="0"/>
              <a:t>Bird feeders</a:t>
            </a:r>
            <a:r>
              <a:rPr lang="en-GB" dirty="0"/>
              <a:t> – caring for our birds. It would be lovely to set up bird feeding stations in the quiet garden to attract more birds into the school. Cake sale to buy feeders and bird food? Making fat balls for winter? More monitors, perhaps in KS1, to take responsibility for the bird feeders – cleaning regularly, filling up, checking on stock.</a:t>
            </a:r>
          </a:p>
        </p:txBody>
      </p:sp>
    </p:spTree>
    <p:extLst>
      <p:ext uri="{BB962C8B-B14F-4D97-AF65-F5344CB8AC3E}">
        <p14:creationId xmlns:p14="http://schemas.microsoft.com/office/powerpoint/2010/main" val="307443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9462" y="2093208"/>
            <a:ext cx="8696325" cy="4524315"/>
          </a:xfrm>
          <a:prstGeom prst="rect">
            <a:avLst/>
          </a:prstGeom>
        </p:spPr>
        <p:txBody>
          <a:bodyPr wrap="square">
            <a:spAutoFit/>
          </a:bodyPr>
          <a:lstStyle/>
          <a:p>
            <a:r>
              <a:rPr lang="en-GB" dirty="0"/>
              <a:t>MARCUS</a:t>
            </a:r>
          </a:p>
          <a:p>
            <a:r>
              <a:rPr lang="en-GB" dirty="0"/>
              <a:t>Back in September one of our first jobs was to look at how we could turn an unused, scruffy part of our school into an amazing area that could be used by the whole school community.  We decided we wanted a place that utilised our fantastic school grounds. We wanted something peaceful, a place to come, and reflect and think.</a:t>
            </a:r>
          </a:p>
          <a:p>
            <a:r>
              <a:rPr lang="en-GB" dirty="0"/>
              <a:t>CHLOE</a:t>
            </a:r>
          </a:p>
          <a:p>
            <a:r>
              <a:rPr lang="en-GB" dirty="0"/>
              <a:t>We started by looking at pictures on the internet of outdoor reflection areas to give us inspiration.  We put together a scrap book so that we could share our ideas with Mrs Phillips and to seek her approval and permission.  </a:t>
            </a:r>
          </a:p>
          <a:p>
            <a:r>
              <a:rPr lang="en-GB" dirty="0"/>
              <a:t>AMELIA</a:t>
            </a:r>
          </a:p>
          <a:p>
            <a:r>
              <a:rPr lang="en-GB" dirty="0"/>
              <a:t>Then Mrs Hughes introduced us to some people who were happy to help.  We showed them our scrap book and they talked to us about how we could realise our ambitions.</a:t>
            </a:r>
          </a:p>
          <a:p>
            <a:r>
              <a:rPr lang="en-GB" dirty="0"/>
              <a:t>ELLA</a:t>
            </a:r>
          </a:p>
          <a:p>
            <a:r>
              <a:rPr lang="en-GB" dirty="0"/>
              <a:t>With the help of many, and lots of hard work from them and the school council,  we have been able to turn this into something we are hugely proud of and we can’t wait until the whole school can use it and feedback to us how much they like it.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93" y="207081"/>
            <a:ext cx="3076692" cy="32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122693"/>
            <a:ext cx="5643562" cy="226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19462" y="400050"/>
            <a:ext cx="2895601" cy="523220"/>
          </a:xfrm>
          <a:prstGeom prst="rect">
            <a:avLst/>
          </a:prstGeom>
          <a:noFill/>
        </p:spPr>
        <p:txBody>
          <a:bodyPr wrap="square" rtlCol="0">
            <a:spAutoFit/>
          </a:bodyPr>
          <a:lstStyle/>
          <a:p>
            <a:r>
              <a:rPr lang="en-GB" sz="2800" u="sng" dirty="0" smtClean="0"/>
              <a:t>Outdoor cathedral</a:t>
            </a:r>
            <a:endParaRPr lang="en-GB" sz="2800" u="sng" dirty="0"/>
          </a:p>
        </p:txBody>
      </p:sp>
    </p:spTree>
    <p:extLst>
      <p:ext uri="{BB962C8B-B14F-4D97-AF65-F5344CB8AC3E}">
        <p14:creationId xmlns:p14="http://schemas.microsoft.com/office/powerpoint/2010/main" val="179218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Highly Aspirational …</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Opportunities </a:t>
            </a:r>
            <a:r>
              <a:rPr lang="en-GB" dirty="0"/>
              <a:t>are offered </a:t>
            </a:r>
            <a:r>
              <a:rPr lang="en-GB" dirty="0" smtClean="0"/>
              <a:t>that </a:t>
            </a:r>
            <a:r>
              <a:rPr lang="en-GB" dirty="0"/>
              <a:t>everyone can achieve. </a:t>
            </a:r>
            <a:r>
              <a:rPr lang="en-GB" dirty="0" smtClean="0"/>
              <a:t>challenging </a:t>
            </a:r>
            <a:r>
              <a:rPr lang="en-GB" dirty="0"/>
              <a:t>texts/ resources, high expectations, clear progression, pitched to individual needs &amp; interests. </a:t>
            </a:r>
            <a:r>
              <a:rPr lang="en-GB" dirty="0" smtClean="0"/>
              <a:t> Providing </a:t>
            </a:r>
            <a:r>
              <a:rPr lang="en-GB" dirty="0"/>
              <a:t>additional resources/ support in order to </a:t>
            </a:r>
            <a:r>
              <a:rPr lang="en-GB" dirty="0" smtClean="0"/>
              <a:t>achieve.</a:t>
            </a:r>
            <a:endParaRPr lang="en-GB" dirty="0"/>
          </a:p>
          <a:p>
            <a:pPr marL="0" indent="0">
              <a:buNone/>
            </a:pPr>
            <a:r>
              <a:rPr lang="en-GB" sz="3600" b="1" dirty="0" smtClean="0"/>
              <a:t>                                                            …</a:t>
            </a:r>
            <a:r>
              <a:rPr lang="en-GB" sz="3600" b="1" dirty="0"/>
              <a:t>through nature</a:t>
            </a:r>
            <a:r>
              <a:rPr lang="en-GB" sz="3600" b="1" dirty="0" smtClean="0"/>
              <a:t>.</a:t>
            </a:r>
          </a:p>
          <a:p>
            <a:pPr marL="0" indent="0">
              <a:buNone/>
            </a:pPr>
            <a:r>
              <a:rPr lang="en-GB" sz="3600" b="1" dirty="0"/>
              <a:t>Examples</a:t>
            </a:r>
            <a:r>
              <a:rPr lang="en-GB" sz="3600" b="1" dirty="0" smtClean="0"/>
              <a:t>: Years 4, 5 and 6 take part in Battle of the Books when they access books which will challenge and inspire them.</a:t>
            </a:r>
            <a:endParaRPr lang="en-GB" sz="3600" b="1" dirty="0"/>
          </a:p>
          <a:p>
            <a:pPr marL="0" indent="0">
              <a:buNone/>
            </a:pPr>
            <a:endParaRPr lang="en-GB" dirty="0"/>
          </a:p>
        </p:txBody>
      </p:sp>
    </p:spTree>
    <p:extLst>
      <p:ext uri="{BB962C8B-B14F-4D97-AF65-F5344CB8AC3E}">
        <p14:creationId xmlns:p14="http://schemas.microsoft.com/office/powerpoint/2010/main" val="3581578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40677"/>
            <a:ext cx="10081846" cy="6247864"/>
          </a:xfrm>
          <a:prstGeom prst="rect">
            <a:avLst/>
          </a:prstGeom>
          <a:noFill/>
        </p:spPr>
        <p:txBody>
          <a:bodyPr wrap="square" rtlCol="0">
            <a:spAutoFit/>
          </a:bodyPr>
          <a:lstStyle/>
          <a:p>
            <a:r>
              <a:rPr lang="en-GB" sz="2000" b="1" u="sng" dirty="0"/>
              <a:t>Book </a:t>
            </a:r>
            <a:r>
              <a:rPr lang="en-GB" sz="2000" b="1" u="sng" dirty="0" smtClean="0"/>
              <a:t>Selection</a:t>
            </a:r>
          </a:p>
          <a:p>
            <a:endParaRPr lang="en-GB" sz="2000" u="sng" dirty="0"/>
          </a:p>
          <a:p>
            <a:r>
              <a:rPr lang="en-GB" sz="2000" dirty="0"/>
              <a:t>10 books are selected each year based roughly on the following criteria: </a:t>
            </a:r>
            <a:endParaRPr lang="en-GB" sz="2000" dirty="0" smtClean="0"/>
          </a:p>
          <a:p>
            <a:endParaRPr lang="en-GB" sz="2000" dirty="0"/>
          </a:p>
          <a:p>
            <a:pPr marL="342900" lvl="0" indent="-342900">
              <a:buFont typeface="Arial" panose="020B0604020202020204" pitchFamily="34" charset="0"/>
              <a:buChar char="•"/>
            </a:pPr>
            <a:r>
              <a:rPr lang="en-GB" sz="2000" dirty="0" smtClean="0"/>
              <a:t>Books </a:t>
            </a:r>
            <a:r>
              <a:rPr lang="en-GB" sz="2000" dirty="0"/>
              <a:t>are to inspire and challenge. The book list will not include works by Jacqueline Wilson or any of the Harry Potter series, for example, because children are naturally drawn to these</a:t>
            </a:r>
            <a:r>
              <a:rPr lang="en-GB" sz="2000" dirty="0" smtClean="0"/>
              <a:t>.</a:t>
            </a:r>
          </a:p>
          <a:p>
            <a:pPr lvl="0"/>
            <a:r>
              <a:rPr lang="en-GB" sz="2000" dirty="0" smtClean="0"/>
              <a:t> </a:t>
            </a:r>
            <a:endParaRPr lang="en-GB" sz="2000" dirty="0"/>
          </a:p>
          <a:p>
            <a:pPr marL="342900" lvl="0" indent="-342900">
              <a:buFont typeface="Arial" panose="020B0604020202020204" pitchFamily="34" charset="0"/>
              <a:buChar char="•"/>
            </a:pPr>
            <a:r>
              <a:rPr lang="en-GB" sz="2000" dirty="0"/>
              <a:t>The aim is to provide a range of books, of different genres, to draw children out of their natural comfort zone. The hope is that they will surprise themselves. There will always be at least: one autobiographical book (I am Malala); one classic (</a:t>
            </a:r>
            <a:r>
              <a:rPr lang="en-GB" sz="2000" dirty="0" err="1"/>
              <a:t>eg</a:t>
            </a:r>
            <a:r>
              <a:rPr lang="en-GB" sz="2000" dirty="0"/>
              <a:t>: Tom’s Midnight Garden) one set in a historical time period (usually one featuring World Wars I or II); one fantasy/fantastical novel; one which deals with contemporary issues (</a:t>
            </a:r>
            <a:r>
              <a:rPr lang="en-GB" sz="2000" dirty="0" err="1"/>
              <a:t>eg</a:t>
            </a:r>
            <a:r>
              <a:rPr lang="en-GB" sz="2000" dirty="0"/>
              <a:t>: Oranges in No Man’s Land – politics, war, learning about another culture); one book written by an overseas author (Revolution is not a Dinner Party); something amusing; something to appeal to boys</a:t>
            </a:r>
            <a:r>
              <a:rPr lang="en-GB" sz="2000" dirty="0" smtClean="0"/>
              <a:t>.</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Usually at least two of the books chosen are the first in a series, which means that if the first one appeals, the children have got a number of others to move on to</a:t>
            </a:r>
            <a:r>
              <a:rPr lang="en-GB" sz="2000" dirty="0" smtClean="0"/>
              <a:t>.</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Because the aim is to read as many books as possible, children should be covering areas they wouldn’t naturally otherwise have chosen.</a:t>
            </a:r>
          </a:p>
        </p:txBody>
      </p:sp>
    </p:spTree>
    <p:extLst>
      <p:ext uri="{BB962C8B-B14F-4D97-AF65-F5344CB8AC3E}">
        <p14:creationId xmlns:p14="http://schemas.microsoft.com/office/powerpoint/2010/main" val="203804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Battle of the books :</a:t>
            </a:r>
            <a:endParaRPr lang="en-GB" b="1" dirty="0"/>
          </a:p>
        </p:txBody>
      </p:sp>
      <p:sp>
        <p:nvSpPr>
          <p:cNvPr id="3" name="TextBox 2"/>
          <p:cNvSpPr txBox="1"/>
          <p:nvPr/>
        </p:nvSpPr>
        <p:spPr>
          <a:xfrm>
            <a:off x="902675" y="4259540"/>
            <a:ext cx="10046677" cy="2246769"/>
          </a:xfrm>
          <a:prstGeom prst="rect">
            <a:avLst/>
          </a:prstGeom>
          <a:noFill/>
        </p:spPr>
        <p:txBody>
          <a:bodyPr wrap="square" rtlCol="0">
            <a:spAutoFit/>
          </a:bodyPr>
          <a:lstStyle/>
          <a:p>
            <a:r>
              <a:rPr lang="en-GB" sz="2800" dirty="0" smtClean="0"/>
              <a:t>‘The Battle of the books is an extraordinary thing that I guarantee you won’t get in any other school.  It pushes you into reading in a good way and it gets kids my age to enjoy reading and work as a team.  Best of all it’s doing what you love and maybe (if you win) get a treat.’  CG </a:t>
            </a:r>
            <a:r>
              <a:rPr lang="en-GB" sz="2800" dirty="0" err="1" smtClean="0"/>
              <a:t>Yr</a:t>
            </a:r>
            <a:r>
              <a:rPr lang="en-GB" sz="2800" dirty="0" smtClean="0"/>
              <a:t> 6</a:t>
            </a:r>
            <a:endParaRPr lang="en-GB" sz="2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12" t="23798" r="23218" b="31971"/>
          <a:stretch/>
        </p:blipFill>
        <p:spPr bwMode="auto">
          <a:xfrm>
            <a:off x="2215662" y="1324708"/>
            <a:ext cx="7139353" cy="28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60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Hawridge</a:t>
            </a:r>
            <a:r>
              <a:rPr lang="en-GB" dirty="0" smtClean="0"/>
              <a:t> &amp; </a:t>
            </a:r>
            <a:r>
              <a:rPr lang="en-GB" dirty="0" err="1" smtClean="0"/>
              <a:t>Cholesbury</a:t>
            </a:r>
            <a:r>
              <a:rPr lang="en-GB" dirty="0" smtClean="0"/>
              <a:t> c of E School Curriculum is …</a:t>
            </a:r>
            <a:endParaRPr lang="en-GB" dirty="0"/>
          </a:p>
        </p:txBody>
      </p:sp>
      <p:sp>
        <p:nvSpPr>
          <p:cNvPr id="3" name="Content Placeholder 2"/>
          <p:cNvSpPr>
            <a:spLocks noGrp="1"/>
          </p:cNvSpPr>
          <p:nvPr>
            <p:ph idx="1"/>
          </p:nvPr>
        </p:nvSpPr>
        <p:spPr/>
        <p:txBody>
          <a:bodyPr>
            <a:noAutofit/>
          </a:bodyPr>
          <a:lstStyle/>
          <a:p>
            <a:pPr marL="0" indent="0">
              <a:buNone/>
            </a:pPr>
            <a:r>
              <a:rPr lang="en-GB" sz="6000" b="1" dirty="0" smtClean="0"/>
              <a:t>F</a:t>
            </a:r>
            <a:r>
              <a:rPr lang="en-GB" sz="3600" dirty="0" smtClean="0"/>
              <a:t>ascinating</a:t>
            </a:r>
            <a:endParaRPr lang="en-GB" sz="6000" b="1" dirty="0" smtClean="0"/>
          </a:p>
          <a:p>
            <a:pPr marL="0" indent="0">
              <a:buNone/>
            </a:pPr>
            <a:r>
              <a:rPr lang="en-GB" sz="6000" b="1" dirty="0" smtClean="0"/>
              <a:t>R</a:t>
            </a:r>
            <a:r>
              <a:rPr lang="en-GB" sz="3600" dirty="0" smtClean="0"/>
              <a:t>ounded</a:t>
            </a:r>
            <a:endParaRPr lang="en-GB" sz="6000" b="1" dirty="0" smtClean="0"/>
          </a:p>
          <a:p>
            <a:pPr marL="0" indent="0">
              <a:buNone/>
            </a:pPr>
            <a:r>
              <a:rPr lang="en-GB" sz="6000" b="1" dirty="0" smtClean="0"/>
              <a:t>E</a:t>
            </a:r>
            <a:r>
              <a:rPr lang="en-GB" sz="3600" dirty="0" smtClean="0"/>
              <a:t>veryone yearning to make a difference</a:t>
            </a:r>
            <a:endParaRPr lang="en-GB" sz="6000" b="1" dirty="0" smtClean="0"/>
          </a:p>
          <a:p>
            <a:pPr marL="0" indent="0">
              <a:buNone/>
            </a:pPr>
            <a:r>
              <a:rPr lang="en-GB" sz="6000" b="1" dirty="0" smtClean="0"/>
              <a:t>S</a:t>
            </a:r>
            <a:r>
              <a:rPr lang="en-GB" sz="3600" dirty="0" smtClean="0"/>
              <a:t>piritual</a:t>
            </a:r>
            <a:endParaRPr lang="en-GB" sz="6000" b="1" dirty="0" smtClean="0"/>
          </a:p>
          <a:p>
            <a:pPr marL="0" indent="0">
              <a:buNone/>
            </a:pPr>
            <a:r>
              <a:rPr lang="en-GB" sz="6000" b="1" dirty="0" smtClean="0"/>
              <a:t>H</a:t>
            </a:r>
            <a:r>
              <a:rPr lang="en-GB" sz="3600" dirty="0" smtClean="0"/>
              <a:t>ighly aspirational                         …</a:t>
            </a:r>
            <a:r>
              <a:rPr lang="en-GB" sz="3600" b="1" dirty="0" smtClean="0"/>
              <a:t>through nature.</a:t>
            </a:r>
            <a:endParaRPr lang="en-GB" sz="6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1129393"/>
            <a:ext cx="2874552" cy="28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20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Fascinating …</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Definition of fascinating: </a:t>
            </a:r>
          </a:p>
          <a:p>
            <a:pPr marL="0" indent="0">
              <a:buNone/>
            </a:pPr>
            <a:r>
              <a:rPr lang="en-GB" i="1" dirty="0" smtClean="0"/>
              <a:t>Fascinating </a:t>
            </a:r>
            <a:r>
              <a:rPr lang="en-GB" i="1" dirty="0"/>
              <a:t>within the world: presenting opportunities through the design of lessons that captivate children's imagination and attention.  Using and drawing from the outdoor environment to intrigue children to learn about the world and their immediate environment.  Explorative, practical opportunities to learn (limited pre-created worksheets</a:t>
            </a:r>
            <a:r>
              <a:rPr lang="en-GB" i="1" dirty="0" smtClean="0"/>
              <a:t>).  </a:t>
            </a:r>
            <a:r>
              <a:rPr lang="en-GB" dirty="0" smtClean="0"/>
              <a:t>                                                                                       </a:t>
            </a:r>
            <a:r>
              <a:rPr lang="en-GB" b="1" dirty="0" smtClean="0"/>
              <a:t>…</a:t>
            </a:r>
            <a:r>
              <a:rPr lang="en-GB" sz="3900" b="1" dirty="0" smtClean="0"/>
              <a:t>through nature.</a:t>
            </a:r>
          </a:p>
          <a:p>
            <a:pPr marL="0" indent="0">
              <a:buNone/>
            </a:pPr>
            <a:r>
              <a:rPr lang="en-GB" b="1" dirty="0" smtClean="0"/>
              <a:t>Examples: Kenning poems written in Y4 as a response to being outside amongst the trees</a:t>
            </a:r>
            <a:endParaRPr lang="en-GB" b="1" dirty="0"/>
          </a:p>
        </p:txBody>
      </p:sp>
    </p:spTree>
    <p:extLst>
      <p:ext uri="{BB962C8B-B14F-4D97-AF65-F5344CB8AC3E}">
        <p14:creationId xmlns:p14="http://schemas.microsoft.com/office/powerpoint/2010/main" val="264669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9" t="25722" r="26443" b="6729"/>
          <a:stretch/>
        </p:blipFill>
        <p:spPr bwMode="auto">
          <a:xfrm>
            <a:off x="5967046" y="93783"/>
            <a:ext cx="5978770" cy="658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42" t="30528" r="15577" b="5770"/>
          <a:stretch/>
        </p:blipFill>
        <p:spPr bwMode="auto">
          <a:xfrm>
            <a:off x="128953" y="2203938"/>
            <a:ext cx="4888523" cy="429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092" y="504092"/>
            <a:ext cx="4982308" cy="1569660"/>
          </a:xfrm>
          <a:prstGeom prst="rect">
            <a:avLst/>
          </a:prstGeom>
          <a:noFill/>
        </p:spPr>
        <p:txBody>
          <a:bodyPr wrap="square" rtlCol="0">
            <a:spAutoFit/>
          </a:bodyPr>
          <a:lstStyle/>
          <a:p>
            <a:r>
              <a:rPr lang="en-GB" sz="2400" b="1" u="sng" dirty="0" smtClean="0"/>
              <a:t>Kennings year 4 : </a:t>
            </a:r>
            <a:r>
              <a:rPr lang="en-GB" sz="2400" dirty="0" smtClean="0"/>
              <a:t>children spent time observing and ‘experiencing’ a tree by touching it, lying underneath it etc. and brainstorming ideas.</a:t>
            </a:r>
            <a:endParaRPr lang="en-GB" sz="2400" dirty="0"/>
          </a:p>
        </p:txBody>
      </p:sp>
    </p:spTree>
    <p:extLst>
      <p:ext uri="{BB962C8B-B14F-4D97-AF65-F5344CB8AC3E}">
        <p14:creationId xmlns:p14="http://schemas.microsoft.com/office/powerpoint/2010/main" val="86681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Rounded …</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Definition of </a:t>
            </a:r>
            <a:r>
              <a:rPr lang="en-GB" dirty="0" smtClean="0"/>
              <a:t>rounded: </a:t>
            </a:r>
            <a:endParaRPr lang="en-GB" dirty="0"/>
          </a:p>
          <a:p>
            <a:pPr marL="0" indent="0">
              <a:buNone/>
            </a:pPr>
            <a:r>
              <a:rPr lang="en-GB" i="1" dirty="0" smtClean="0"/>
              <a:t> Our curriculum will ensure that </a:t>
            </a:r>
            <a:r>
              <a:rPr lang="en-GB" i="1" dirty="0"/>
              <a:t>all children are given the opportunity to explore and celebrate individual's strengths as well as provide good scaffolding to help them achieve in areas they find more challenging so that a child is well rounded in all areas of the curriculum.  As well as addressing breadth of experience. </a:t>
            </a:r>
            <a:r>
              <a:rPr lang="en-GB" i="1" dirty="0" smtClean="0"/>
              <a:t>It will provide </a:t>
            </a:r>
            <a:r>
              <a:rPr lang="en-GB" i="1" dirty="0"/>
              <a:t>a breadth of experience beyond the normal experience for children which builds </a:t>
            </a:r>
            <a:r>
              <a:rPr lang="en-GB" i="1" dirty="0" smtClean="0"/>
              <a:t>resilience.</a:t>
            </a:r>
            <a:endParaRPr lang="en-GB" i="1" dirty="0"/>
          </a:p>
          <a:p>
            <a:pPr marL="0" indent="0">
              <a:buNone/>
            </a:pPr>
            <a:r>
              <a:rPr lang="en-GB" dirty="0" smtClean="0"/>
              <a:t>                                             </a:t>
            </a:r>
            <a:r>
              <a:rPr lang="en-GB" sz="3900" b="1" dirty="0"/>
              <a:t>…</a:t>
            </a:r>
            <a:r>
              <a:rPr lang="en-GB" sz="4200" b="1" dirty="0"/>
              <a:t>through </a:t>
            </a:r>
            <a:r>
              <a:rPr lang="en-GB" sz="4200" b="1" dirty="0" smtClean="0"/>
              <a:t>nature.</a:t>
            </a:r>
          </a:p>
          <a:p>
            <a:pPr marL="0" indent="0">
              <a:buNone/>
            </a:pPr>
            <a:r>
              <a:rPr lang="en-GB" b="1" dirty="0" smtClean="0"/>
              <a:t>Examples:  Year 1 work on Magic Pencil </a:t>
            </a:r>
            <a:r>
              <a:rPr lang="en-GB" b="1" dirty="0" err="1" smtClean="0"/>
              <a:t>Malala</a:t>
            </a:r>
            <a:r>
              <a:rPr lang="en-GB" b="1" dirty="0" smtClean="0"/>
              <a:t> story.  Boys and girls report on the injustice of </a:t>
            </a:r>
            <a:r>
              <a:rPr lang="en-GB" b="1" dirty="0" err="1" smtClean="0"/>
              <a:t>Malala’s</a:t>
            </a:r>
            <a:r>
              <a:rPr lang="en-GB" b="1" dirty="0" smtClean="0"/>
              <a:t> life giving them a more rounded, global perspective.  The text is challenging and not one they are likely to have come across.</a:t>
            </a:r>
            <a:endParaRPr lang="en-GB" b="1" dirty="0"/>
          </a:p>
          <a:p>
            <a:pPr marL="0" indent="0">
              <a:buNone/>
            </a:pPr>
            <a:endParaRPr lang="en-GB" dirty="0"/>
          </a:p>
          <a:p>
            <a:endParaRPr lang="en-GB" dirty="0"/>
          </a:p>
        </p:txBody>
      </p:sp>
    </p:spTree>
    <p:extLst>
      <p:ext uri="{BB962C8B-B14F-4D97-AF65-F5344CB8AC3E}">
        <p14:creationId xmlns:p14="http://schemas.microsoft.com/office/powerpoint/2010/main" val="390629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985" y="574431"/>
            <a:ext cx="10750061" cy="3046988"/>
          </a:xfrm>
          <a:prstGeom prst="rect">
            <a:avLst/>
          </a:prstGeom>
          <a:noFill/>
        </p:spPr>
        <p:txBody>
          <a:bodyPr wrap="square" rtlCol="0">
            <a:spAutoFit/>
          </a:bodyPr>
          <a:lstStyle/>
          <a:p>
            <a:r>
              <a:rPr lang="en-GB" sz="2400" u="sng" dirty="0" smtClean="0"/>
              <a:t>Malala’s powerful voice</a:t>
            </a:r>
          </a:p>
          <a:p>
            <a:r>
              <a:rPr lang="en-GB" sz="2400" u="sng" dirty="0" smtClean="0"/>
              <a:t>  </a:t>
            </a:r>
          </a:p>
          <a:p>
            <a:r>
              <a:rPr lang="en-GB" sz="2400" dirty="0" smtClean="0"/>
              <a:t>Malala is 19, she has a powerful voice and she is from Pakistan.  Malala loved going to school and loved writing but bad people stopped her from going to school .  Malala wrote about herself and people cheered for her.  Her voice became more powerful and the bad people were furious.  They tried to silence her, instead they wanted to shoot her.  Soon Malala  got shot.  She had to go to hospital for a long time.  She wrote about herself and she won a Nobel prize.  CR (</a:t>
            </a:r>
            <a:r>
              <a:rPr lang="en-GB" sz="2400" dirty="0" err="1" smtClean="0"/>
              <a:t>Yr</a:t>
            </a:r>
            <a:r>
              <a:rPr lang="en-GB" sz="2400" dirty="0" smtClean="0"/>
              <a:t> 1)</a:t>
            </a:r>
            <a:endParaRPr lang="en-GB" sz="2400" dirty="0"/>
          </a:p>
        </p:txBody>
      </p:sp>
    </p:spTree>
    <p:extLst>
      <p:ext uri="{BB962C8B-B14F-4D97-AF65-F5344CB8AC3E}">
        <p14:creationId xmlns:p14="http://schemas.microsoft.com/office/powerpoint/2010/main" val="2981213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Photos\Fit4fun 2016\DSCF1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1568" y="304800"/>
            <a:ext cx="38608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Photos\IMG_2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877" y="4243387"/>
            <a:ext cx="3250149" cy="232153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003509" y="859633"/>
            <a:ext cx="3543296"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T:\Photos\Sports day 2017\DSCF26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8" t="20514" r="13667" b="15532"/>
          <a:stretch/>
        </p:blipFill>
        <p:spPr bwMode="auto">
          <a:xfrm>
            <a:off x="441568" y="4243387"/>
            <a:ext cx="3582539" cy="2321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569" y="442913"/>
            <a:ext cx="8873882" cy="3046988"/>
          </a:xfrm>
          <a:prstGeom prst="rect">
            <a:avLst/>
          </a:prstGeom>
          <a:noFill/>
        </p:spPr>
        <p:txBody>
          <a:bodyPr wrap="square" rtlCol="0">
            <a:spAutoFit/>
          </a:bodyPr>
          <a:lstStyle/>
          <a:p>
            <a:r>
              <a:rPr lang="en-GB" sz="3200" dirty="0" smtClean="0"/>
              <a:t>                                             Breadth of experience….</a:t>
            </a:r>
          </a:p>
          <a:p>
            <a:endParaRPr lang="en-GB" sz="3200" dirty="0"/>
          </a:p>
          <a:p>
            <a:endParaRPr lang="en-GB" sz="3200" dirty="0" smtClean="0"/>
          </a:p>
          <a:p>
            <a:endParaRPr lang="en-GB" sz="3200" dirty="0" smtClean="0"/>
          </a:p>
          <a:p>
            <a:r>
              <a:rPr lang="en-GB" sz="3200" dirty="0" smtClean="0"/>
              <a:t>To include healthy eating, art in nature, fitness (daily run a mile?) and </a:t>
            </a:r>
            <a:r>
              <a:rPr lang="en-GB" sz="3200" dirty="0"/>
              <a:t>caring for the </a:t>
            </a:r>
            <a:r>
              <a:rPr lang="en-GB" sz="3200" dirty="0" smtClean="0"/>
              <a:t>environment ……</a:t>
            </a:r>
            <a:endParaRPr lang="en-GB" sz="3200" dirty="0"/>
          </a:p>
        </p:txBody>
      </p:sp>
    </p:spTree>
    <p:extLst>
      <p:ext uri="{BB962C8B-B14F-4D97-AF65-F5344CB8AC3E}">
        <p14:creationId xmlns:p14="http://schemas.microsoft.com/office/powerpoint/2010/main" val="144780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Yearning to make a difference …</a:t>
            </a:r>
            <a:endParaRPr lang="en-GB" b="1" dirty="0"/>
          </a:p>
        </p:txBody>
      </p:sp>
      <p:sp>
        <p:nvSpPr>
          <p:cNvPr id="3" name="Content Placeholder 2"/>
          <p:cNvSpPr>
            <a:spLocks noGrp="1"/>
          </p:cNvSpPr>
          <p:nvPr>
            <p:ph idx="1"/>
          </p:nvPr>
        </p:nvSpPr>
        <p:spPr/>
        <p:txBody>
          <a:bodyPr>
            <a:normAutofit/>
          </a:bodyPr>
          <a:lstStyle/>
          <a:p>
            <a:pPr marL="0" indent="0">
              <a:buNone/>
            </a:pPr>
            <a:r>
              <a:rPr lang="en-GB" dirty="0"/>
              <a:t>Definition of </a:t>
            </a:r>
            <a:r>
              <a:rPr lang="en-GB" dirty="0" smtClean="0"/>
              <a:t>yearning to make a difference: </a:t>
            </a:r>
            <a:endParaRPr lang="en-GB" dirty="0"/>
          </a:p>
          <a:p>
            <a:pPr marL="0" indent="0">
              <a:buNone/>
            </a:pPr>
            <a:r>
              <a:rPr lang="en-GB" i="1" dirty="0" smtClean="0"/>
              <a:t>Growth </a:t>
            </a:r>
            <a:r>
              <a:rPr lang="en-GB" i="1" dirty="0"/>
              <a:t>mind set, leadership opportunities (values) helping children  to see the virtues of being an active part of a community (and British Values) </a:t>
            </a:r>
            <a:endParaRPr lang="en-GB" i="1" dirty="0" smtClean="0"/>
          </a:p>
          <a:p>
            <a:pPr marL="0" indent="0">
              <a:buNone/>
            </a:pPr>
            <a:r>
              <a:rPr lang="en-GB" sz="3600" i="1" dirty="0"/>
              <a:t> </a:t>
            </a:r>
            <a:r>
              <a:rPr lang="en-GB" sz="3600" i="1" dirty="0" smtClean="0"/>
              <a:t>                                                             </a:t>
            </a:r>
            <a:r>
              <a:rPr lang="en-GB" sz="3600" b="1" dirty="0"/>
              <a:t>…through </a:t>
            </a:r>
            <a:r>
              <a:rPr lang="en-GB" sz="3600" b="1" dirty="0" smtClean="0"/>
              <a:t>nature.</a:t>
            </a:r>
          </a:p>
          <a:p>
            <a:pPr marL="0" indent="0">
              <a:buNone/>
            </a:pPr>
            <a:r>
              <a:rPr lang="en-GB" b="1" dirty="0" smtClean="0"/>
              <a:t>Examples:  Year 5 work on Pig Heart Boy.  Visit from scientist parent to discuss lab work and ethical debate on experimenting with animals. Link with Go Givers</a:t>
            </a:r>
            <a:endParaRPr lang="en-GB" b="1" dirty="0"/>
          </a:p>
          <a:p>
            <a:pPr marL="0" indent="0">
              <a:buNone/>
            </a:pPr>
            <a:endParaRPr lang="en-GB" i="1" dirty="0"/>
          </a:p>
          <a:p>
            <a:endParaRPr lang="en-GB" dirty="0"/>
          </a:p>
        </p:txBody>
      </p:sp>
    </p:spTree>
    <p:extLst>
      <p:ext uri="{BB962C8B-B14F-4D97-AF65-F5344CB8AC3E}">
        <p14:creationId xmlns:p14="http://schemas.microsoft.com/office/powerpoint/2010/main" val="68392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523" y="1865365"/>
            <a:ext cx="10433538" cy="4524315"/>
          </a:xfrm>
          <a:prstGeom prst="rect">
            <a:avLst/>
          </a:prstGeom>
        </p:spPr>
        <p:txBody>
          <a:bodyPr wrap="square">
            <a:spAutoFit/>
          </a:bodyPr>
          <a:lstStyle/>
          <a:p>
            <a:r>
              <a:rPr lang="en-GB" sz="2400" dirty="0"/>
              <a:t>‘I personally don’t enjoy seeing animals being tested this way because they don’t really have much of a choice, they’re just tested on. </a:t>
            </a:r>
            <a:r>
              <a:rPr lang="en-GB" sz="2400" dirty="0" smtClean="0"/>
              <a:t>‘ LL (</a:t>
            </a:r>
            <a:r>
              <a:rPr lang="en-GB" sz="2400" dirty="0" err="1" smtClean="0"/>
              <a:t>Yr</a:t>
            </a:r>
            <a:r>
              <a:rPr lang="en-GB" sz="2400" dirty="0" smtClean="0"/>
              <a:t> 5)</a:t>
            </a:r>
          </a:p>
          <a:p>
            <a:endParaRPr lang="en-GB" sz="2400" dirty="0"/>
          </a:p>
          <a:p>
            <a:r>
              <a:rPr lang="en-GB" sz="2400" dirty="0" smtClean="0"/>
              <a:t>‘I think that animal testing should not be going on.  Cam should have a human heart so then the donor would be able to decide if they want to give an organ or not.  I think this because animals have as much right to live on this earth as we do, so why should we be killing them for our purposes?  </a:t>
            </a:r>
            <a:r>
              <a:rPr lang="en-GB" sz="2400" dirty="0" err="1" smtClean="0"/>
              <a:t>Anuimalds</a:t>
            </a:r>
            <a:r>
              <a:rPr lang="en-GB" sz="2400" dirty="0" smtClean="0"/>
              <a:t> can’t stand up for themselves so we have to.’  MP  (</a:t>
            </a:r>
            <a:r>
              <a:rPr lang="en-GB" sz="2400" dirty="0" err="1" smtClean="0"/>
              <a:t>Yr</a:t>
            </a:r>
            <a:r>
              <a:rPr lang="en-GB" sz="2400" dirty="0" smtClean="0"/>
              <a:t> 5)</a:t>
            </a:r>
          </a:p>
          <a:p>
            <a:endParaRPr lang="en-GB" sz="2400" dirty="0"/>
          </a:p>
          <a:p>
            <a:r>
              <a:rPr lang="en-GB" sz="2400" dirty="0" smtClean="0"/>
              <a:t>‘I feel that animal testing is not a very good thing.  Since we have been reading ‘Pig Heart Boy’, my opinions have altered slightly and I think that animal testing is bad and there should be a stop to it.’ GW (</a:t>
            </a:r>
            <a:r>
              <a:rPr lang="en-GB" sz="2400" dirty="0" err="1" smtClean="0"/>
              <a:t>Yr</a:t>
            </a:r>
            <a:r>
              <a:rPr lang="en-GB" sz="2400" dirty="0" smtClean="0"/>
              <a:t> 5)</a:t>
            </a:r>
            <a:endParaRPr lang="en-GB" sz="2400" dirty="0"/>
          </a:p>
        </p:txBody>
      </p:sp>
      <p:sp>
        <p:nvSpPr>
          <p:cNvPr id="3" name="TextBox 2"/>
          <p:cNvSpPr txBox="1"/>
          <p:nvPr/>
        </p:nvSpPr>
        <p:spPr>
          <a:xfrm>
            <a:off x="1078523" y="715108"/>
            <a:ext cx="9530862" cy="769441"/>
          </a:xfrm>
          <a:prstGeom prst="rect">
            <a:avLst/>
          </a:prstGeom>
          <a:noFill/>
        </p:spPr>
        <p:txBody>
          <a:bodyPr wrap="square" rtlCol="0">
            <a:spAutoFit/>
          </a:bodyPr>
          <a:lstStyle/>
          <a:p>
            <a:r>
              <a:rPr lang="en-GB" sz="4400" dirty="0" smtClean="0">
                <a:latin typeface="+mj-lt"/>
              </a:rPr>
              <a:t>Pig Heart Boy</a:t>
            </a:r>
            <a:endParaRPr lang="en-GB" sz="4400" dirty="0">
              <a:latin typeface="+mj-lt"/>
            </a:endParaRPr>
          </a:p>
        </p:txBody>
      </p:sp>
    </p:spTree>
    <p:extLst>
      <p:ext uri="{BB962C8B-B14F-4D97-AF65-F5344CB8AC3E}">
        <p14:creationId xmlns:p14="http://schemas.microsoft.com/office/powerpoint/2010/main" val="409003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1719</Words>
  <Application>Microsoft Office PowerPoint</Application>
  <PresentationFormat>Custom</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Hawridge &amp; Cholesbury c of E School Curriculum is …</vt:lpstr>
      <vt:lpstr>Fascinating …</vt:lpstr>
      <vt:lpstr>PowerPoint Presentation</vt:lpstr>
      <vt:lpstr>Rounded …</vt:lpstr>
      <vt:lpstr>PowerPoint Presentation</vt:lpstr>
      <vt:lpstr>PowerPoint Presentation</vt:lpstr>
      <vt:lpstr>Yearning to make a difference …</vt:lpstr>
      <vt:lpstr>PowerPoint Presentation</vt:lpstr>
      <vt:lpstr>Spiritual …</vt:lpstr>
      <vt:lpstr>PowerPoint Presentation</vt:lpstr>
      <vt:lpstr>PowerPoint Presentation</vt:lpstr>
      <vt:lpstr>PowerPoint Presentation</vt:lpstr>
      <vt:lpstr>PowerPoint Presentation</vt:lpstr>
      <vt:lpstr>Highly Aspirational …</vt:lpstr>
      <vt:lpstr>PowerPoint Presentation</vt:lpstr>
      <vt:lpstr>Battle of the books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Teacher</dc:creator>
  <cp:lastModifiedBy>Head</cp:lastModifiedBy>
  <cp:revision>30</cp:revision>
  <cp:lastPrinted>2018-06-11T11:03:24Z</cp:lastPrinted>
  <dcterms:created xsi:type="dcterms:W3CDTF">2018-06-10T17:41:19Z</dcterms:created>
  <dcterms:modified xsi:type="dcterms:W3CDTF">2018-11-27T10:47:40Z</dcterms:modified>
</cp:coreProperties>
</file>