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14" r:id="rId3"/>
    <p:sldId id="258" r:id="rId4"/>
    <p:sldId id="349" r:id="rId5"/>
    <p:sldId id="300" r:id="rId6"/>
    <p:sldId id="316" r:id="rId7"/>
    <p:sldId id="301" r:id="rId8"/>
    <p:sldId id="317" r:id="rId9"/>
    <p:sldId id="318" r:id="rId10"/>
    <p:sldId id="319" r:id="rId11"/>
    <p:sldId id="350" r:id="rId12"/>
    <p:sldId id="320" r:id="rId13"/>
    <p:sldId id="321" r:id="rId14"/>
    <p:sldId id="322" r:id="rId15"/>
    <p:sldId id="326" r:id="rId16"/>
    <p:sldId id="328" r:id="rId17"/>
    <p:sldId id="351" r:id="rId18"/>
    <p:sldId id="327" r:id="rId19"/>
    <p:sldId id="330" r:id="rId20"/>
    <p:sldId id="325" r:id="rId21"/>
    <p:sldId id="352" r:id="rId22"/>
    <p:sldId id="329" r:id="rId23"/>
    <p:sldId id="331" r:id="rId24"/>
    <p:sldId id="332" r:id="rId25"/>
    <p:sldId id="294" r:id="rId26"/>
    <p:sldId id="288" r:id="rId27"/>
    <p:sldId id="333" r:id="rId28"/>
    <p:sldId id="334" r:id="rId29"/>
    <p:sldId id="335" r:id="rId30"/>
    <p:sldId id="336" r:id="rId31"/>
    <p:sldId id="337" r:id="rId32"/>
    <p:sldId id="338" r:id="rId33"/>
    <p:sldId id="339" r:id="rId34"/>
    <p:sldId id="340" r:id="rId35"/>
    <p:sldId id="341" r:id="rId36"/>
    <p:sldId id="342" r:id="rId37"/>
    <p:sldId id="343" r:id="rId38"/>
    <p:sldId id="344" r:id="rId39"/>
    <p:sldId id="345" r:id="rId40"/>
    <p:sldId id="346" r:id="rId41"/>
    <p:sldId id="347" r:id="rId42"/>
    <p:sldId id="34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y Barrett" initials="TB" lastIdx="36" clrIdx="0">
    <p:extLst/>
  </p:cmAuthor>
  <p:cmAuthor id="2" name="phillippa headlam" initials="ph"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ED8"/>
    <a:srgbClr val="FDFEDA"/>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83652" autoAdjust="0"/>
  </p:normalViewPr>
  <p:slideViewPr>
    <p:cSldViewPr snapToGrid="0" snapToObjects="1">
      <p:cViewPr>
        <p:scale>
          <a:sx n="67" d="100"/>
          <a:sy n="67" d="100"/>
        </p:scale>
        <p:origin x="-8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3</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13</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14</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an expanded method initially until they are confident with adding using the formal method.</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15</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16</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initially if they are not confident with subtracting 10s from any 2 or 3 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17</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initially if they are not confident with subtracting 10s from any 2 or 3-digit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18</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19</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20</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if they are not confident with subtracting 10s and 100s to any 2 or 3-digit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21</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if they are not confident with subtracting 10s and 100s to any 2 or 3-digit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22</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5</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23</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24</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an expanded method initially until they are confident with subtracting using the formal method.</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12F04EBA-8839-4A1A-AB8A-CE662AE51990}"/>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41A03C9-F9EB-4E5D-ADAB-FA88637DA2FA}" type="slidenum">
              <a:rPr lang="en-GB" altLang="en-US" sz="1200" smtClean="0"/>
              <a:pPr/>
              <a:t>25</a:t>
            </a:fld>
            <a:endParaRPr lang="en-GB" altLang="en-US" sz="1200" dirty="0"/>
          </a:p>
        </p:txBody>
      </p:sp>
      <p:sp>
        <p:nvSpPr>
          <p:cNvPr id="22531" name="Rectangle 2">
            <a:extLst>
              <a:ext uri="{FF2B5EF4-FFF2-40B4-BE49-F238E27FC236}">
                <a16:creationId xmlns:a16="http://schemas.microsoft.com/office/drawing/2014/main" xmlns="" id="{ED541884-4AE6-4AAD-8CD7-2BBA3327688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B2DF6EE1-4AAF-4F6E-A710-45AE9C1863BB}"/>
              </a:ext>
            </a:extLst>
          </p:cNvPr>
          <p:cNvSpPr>
            <a:spLocks noGrp="1" noChangeArrowheads="1"/>
          </p:cNvSpPr>
          <p:nvPr>
            <p:ph type="body" idx="1"/>
          </p:nvPr>
        </p:nvSpPr>
        <p:spPr>
          <a:noFill/>
        </p:spPr>
        <p:txBody>
          <a:bodyPr/>
          <a:lstStyle/>
          <a:p>
            <a:pPr eaLnBrk="1" hangingPunct="1"/>
            <a:r>
              <a:rPr lang="en-GB" altLang="en-US" dirty="0">
                <a:solidFill>
                  <a:srgbClr val="000000"/>
                </a:solidFill>
              </a:rPr>
              <a:t>. </a:t>
            </a:r>
          </a:p>
        </p:txBody>
      </p:sp>
    </p:spTree>
    <p:extLst>
      <p:ext uri="{BB962C8B-B14F-4D97-AF65-F5344CB8AC3E}">
        <p14:creationId xmlns:p14="http://schemas.microsoft.com/office/powerpoint/2010/main" val="893686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26</a:t>
            </a:fld>
            <a:endParaRPr lang="en-GB" dirty="0"/>
          </a:p>
        </p:txBody>
      </p:sp>
    </p:spTree>
    <p:extLst>
      <p:ext uri="{BB962C8B-B14F-4D97-AF65-F5344CB8AC3E}">
        <p14:creationId xmlns:p14="http://schemas.microsoft.com/office/powerpoint/2010/main" val="1969418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27</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28</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29</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30</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31</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32</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6</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33</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34</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35</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36</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37</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38</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39</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40</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41</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xmlns="" id="{12F04EBA-8839-4A1A-AB8A-CE662AE51990}"/>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741A03C9-F9EB-4E5D-ADAB-FA88637DA2FA}" type="slidenum">
              <a:rPr lang="en-GB" altLang="en-US" sz="1200" smtClean="0"/>
              <a:pPr/>
              <a:t>42</a:t>
            </a:fld>
            <a:endParaRPr lang="en-GB" altLang="en-US" sz="1200" dirty="0"/>
          </a:p>
        </p:txBody>
      </p:sp>
      <p:sp>
        <p:nvSpPr>
          <p:cNvPr id="22531" name="Rectangle 2">
            <a:extLst>
              <a:ext uri="{FF2B5EF4-FFF2-40B4-BE49-F238E27FC236}">
                <a16:creationId xmlns:a16="http://schemas.microsoft.com/office/drawing/2014/main" xmlns="" id="{ED541884-4AE6-4AAD-8CD7-2BBA33276884}"/>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xmlns="" id="{B2DF6EE1-4AAF-4F6E-A710-45AE9C1863BB}"/>
              </a:ext>
            </a:extLst>
          </p:cNvPr>
          <p:cNvSpPr>
            <a:spLocks noGrp="1" noChangeArrowheads="1"/>
          </p:cNvSpPr>
          <p:nvPr>
            <p:ph type="body" idx="1"/>
          </p:nvPr>
        </p:nvSpPr>
        <p:spPr>
          <a:noFill/>
        </p:spPr>
        <p:txBody>
          <a:bodyPr/>
          <a:lstStyle/>
          <a:p>
            <a:pPr eaLnBrk="1" hangingPunct="1"/>
            <a:r>
              <a:rPr lang="en-GB" altLang="en-US" dirty="0">
                <a:solidFill>
                  <a:srgbClr val="000000"/>
                </a:solidFill>
              </a:rPr>
              <a:t>. </a:t>
            </a:r>
          </a:p>
        </p:txBody>
      </p:sp>
    </p:spTree>
    <p:extLst>
      <p:ext uri="{BB962C8B-B14F-4D97-AF65-F5344CB8AC3E}">
        <p14:creationId xmlns:p14="http://schemas.microsoft.com/office/powerpoint/2010/main" val="8936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7</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if they are not confident with adding 10s and 100s to any 2 or 3-digit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8</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9</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10</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if they are not confident with adding 10s to any 2 or 3-digit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11</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r>
              <a:rPr lang="en-GB" altLang="en-US" dirty="0"/>
              <a:t>Children</a:t>
            </a:r>
            <a:r>
              <a:rPr lang="en-GB" altLang="en-US" baseline="0" dirty="0"/>
              <a:t> should use Base Ten apparatus and number lines if they are not confident with adding 10s to any 2 or 3 digit number.</a:t>
            </a:r>
            <a:endParaRPr lang="en-GB" altLang="en-US" dirty="0"/>
          </a:p>
          <a:p>
            <a:pPr eaLnBrk="1" hangingPunct="1"/>
            <a:endParaRPr lang="en-GB" altLang="en-US" dirty="0">
              <a:solidFill>
                <a:srgbClr val="000000"/>
              </a:solidFill>
            </a:endParaRPr>
          </a:p>
        </p:txBody>
      </p:sp>
    </p:spTree>
    <p:extLst>
      <p:ext uri="{BB962C8B-B14F-4D97-AF65-F5344CB8AC3E}">
        <p14:creationId xmlns:p14="http://schemas.microsoft.com/office/powerpoint/2010/main" val="2710315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xmlns="" id="{35891DC5-831D-482C-8633-545869D87761}"/>
              </a:ext>
            </a:extLst>
          </p:cNvPr>
          <p:cNvSpPr>
            <a:spLocks noGrp="1" noChangeArrowheads="1"/>
          </p:cNvSpPr>
          <p:nvPr>
            <p:ph type="sldNum" sz="quarter" idx="5"/>
          </p:nvPr>
        </p:nvSpPr>
        <p:spPr>
          <a:noFill/>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fld id="{17C58A13-1FF3-49AE-A0E7-049A81E7C238}" type="slidenum">
              <a:rPr lang="en-GB" altLang="en-US" sz="1200" smtClean="0"/>
              <a:pPr/>
              <a:t>12</a:t>
            </a:fld>
            <a:endParaRPr lang="en-GB" altLang="en-US" sz="1200"/>
          </a:p>
        </p:txBody>
      </p:sp>
      <p:sp>
        <p:nvSpPr>
          <p:cNvPr id="14339" name="Rectangle 2">
            <a:extLst>
              <a:ext uri="{FF2B5EF4-FFF2-40B4-BE49-F238E27FC236}">
                <a16:creationId xmlns:a16="http://schemas.microsoft.com/office/drawing/2014/main" xmlns="" id="{778DD3EA-B536-461C-B7D7-AF7ADFB26A29}"/>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xmlns="" id="{4923EFD6-D7A8-420B-904A-3F27D8169CDB}"/>
              </a:ext>
            </a:extLst>
          </p:cNvPr>
          <p:cNvSpPr>
            <a:spLocks noGrp="1" noChangeArrowheads="1"/>
          </p:cNvSpPr>
          <p:nvPr>
            <p:ph type="body" idx="1"/>
          </p:nvPr>
        </p:nvSpPr>
        <p:spPr>
          <a:noFill/>
        </p:spPr>
        <p:txBody>
          <a:bodyPr/>
          <a:lstStyle/>
          <a:p>
            <a:pPr eaLnBrk="1" hangingPunct="1"/>
            <a:endParaRPr lang="en-GB" altLang="en-US" dirty="0">
              <a:solidFill>
                <a:srgbClr val="000000"/>
              </a:solidFill>
            </a:endParaRPr>
          </a:p>
        </p:txBody>
      </p:sp>
    </p:spTree>
    <p:extLst>
      <p:ext uri="{BB962C8B-B14F-4D97-AF65-F5344CB8AC3E}">
        <p14:creationId xmlns:p14="http://schemas.microsoft.com/office/powerpoint/2010/main" val="276091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1"/>
            <a:ext cx="10972800" cy="4525963"/>
          </a:xfrm>
        </p:spPr>
        <p:txBody>
          <a:bodyPr/>
          <a:lstStyle/>
          <a:p>
            <a:pPr lvl="0"/>
            <a:endParaRPr lang="en-GB" noProof="0" dirty="0"/>
          </a:p>
        </p:txBody>
      </p:sp>
      <p:sp>
        <p:nvSpPr>
          <p:cNvPr id="4" name="Rectangle 4">
            <a:extLst>
              <a:ext uri="{FF2B5EF4-FFF2-40B4-BE49-F238E27FC236}">
                <a16:creationId xmlns:a16="http://schemas.microsoft.com/office/drawing/2014/main" xmlns="" id="{D9B9ECEA-F938-423F-8CBC-97E2E9EAC69A}"/>
              </a:ext>
            </a:extLst>
          </p:cNvPr>
          <p:cNvSpPr>
            <a:spLocks noGrp="1" noChangeArrowheads="1"/>
          </p:cNvSpPr>
          <p:nvPr>
            <p:ph type="dt" sz="half" idx="10"/>
          </p:nvPr>
        </p:nvSpPr>
        <p:spPr>
          <a:ln/>
        </p:spPr>
        <p:txBody>
          <a:bodyPr/>
          <a:lstStyle>
            <a:lvl1pPr>
              <a:defRPr/>
            </a:lvl1pPr>
          </a:lstStyle>
          <a:p>
            <a:pPr>
              <a:defRPr/>
            </a:pPr>
            <a:endParaRPr lang="en-GB" altLang="en-US" dirty="0"/>
          </a:p>
        </p:txBody>
      </p:sp>
      <p:sp>
        <p:nvSpPr>
          <p:cNvPr id="5" name="Rectangle 5">
            <a:extLst>
              <a:ext uri="{FF2B5EF4-FFF2-40B4-BE49-F238E27FC236}">
                <a16:creationId xmlns:a16="http://schemas.microsoft.com/office/drawing/2014/main" xmlns="" id="{95C28114-5556-477D-9ADA-6FE9D7D6721C}"/>
              </a:ext>
            </a:extLst>
          </p:cNvPr>
          <p:cNvSpPr>
            <a:spLocks noGrp="1" noChangeArrowheads="1"/>
          </p:cNvSpPr>
          <p:nvPr>
            <p:ph type="ftr" sz="quarter" idx="11"/>
          </p:nvPr>
        </p:nvSpPr>
        <p:spPr>
          <a:ln/>
        </p:spPr>
        <p:txBody>
          <a:bodyPr/>
          <a:lstStyle>
            <a:lvl1pPr>
              <a:defRPr/>
            </a:lvl1pPr>
          </a:lstStyle>
          <a:p>
            <a:pPr>
              <a:defRPr/>
            </a:pPr>
            <a:endParaRPr lang="en-GB" altLang="en-US" dirty="0"/>
          </a:p>
        </p:txBody>
      </p:sp>
      <p:sp>
        <p:nvSpPr>
          <p:cNvPr id="6" name="Rectangle 6">
            <a:extLst>
              <a:ext uri="{FF2B5EF4-FFF2-40B4-BE49-F238E27FC236}">
                <a16:creationId xmlns:a16="http://schemas.microsoft.com/office/drawing/2014/main" xmlns="" id="{4FCF0BEF-8123-4C00-A0D6-B29F0D255E87}"/>
              </a:ext>
            </a:extLst>
          </p:cNvPr>
          <p:cNvSpPr>
            <a:spLocks noGrp="1" noChangeArrowheads="1"/>
          </p:cNvSpPr>
          <p:nvPr>
            <p:ph type="sldNum" sz="quarter" idx="12"/>
          </p:nvPr>
        </p:nvSpPr>
        <p:spPr>
          <a:ln/>
        </p:spPr>
        <p:txBody>
          <a:bodyPr/>
          <a:lstStyle>
            <a:lvl1pPr>
              <a:defRPr/>
            </a:lvl1pPr>
          </a:lstStyle>
          <a:p>
            <a:pPr>
              <a:defRPr/>
            </a:pPr>
            <a:fld id="{36CCB4DA-DC2E-4529-B463-4A6200D05A1C}" type="slidenum">
              <a:rPr lang="en-GB" altLang="en-US"/>
              <a:pPr>
                <a:defRPr/>
              </a:pPr>
              <a:t>‹#›</a:t>
            </a:fld>
            <a:endParaRPr lang="en-GB" altLang="en-US" dirty="0"/>
          </a:p>
        </p:txBody>
      </p:sp>
    </p:spTree>
    <p:extLst>
      <p:ext uri="{BB962C8B-B14F-4D97-AF65-F5344CB8AC3E}">
        <p14:creationId xmlns:p14="http://schemas.microsoft.com/office/powerpoint/2010/main" val="295976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3/22/2020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auth.pixl.org.uk/primary"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0.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0.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2.xml"/><Relationship Id="rId6" Type="http://schemas.openxmlformats.org/officeDocument/2006/relationships/image" Target="../media/image9.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2916" y="663390"/>
            <a:ext cx="9524307" cy="1495331"/>
          </a:xfrm>
        </p:spPr>
        <p:txBody>
          <a:bodyPr>
            <a:normAutofit fontScale="90000"/>
          </a:bodyPr>
          <a:lstStyle/>
          <a:p>
            <a:r>
              <a:rPr lang="en-GB" b="1" dirty="0">
                <a:solidFill>
                  <a:schemeClr val="accent2"/>
                </a:solidFill>
              </a:rPr>
              <a:t>Y3 Arithmetic Therapy</a:t>
            </a:r>
            <a:r>
              <a:rPr lang="en-US" b="1" dirty="0"/>
              <a:t/>
            </a:r>
            <a:br>
              <a:rPr lang="en-US" b="1" dirty="0"/>
            </a:br>
            <a:endParaRPr lang="en-US" dirty="0"/>
          </a:p>
        </p:txBody>
      </p:sp>
      <p:sp>
        <p:nvSpPr>
          <p:cNvPr id="3" name="Subtitle 2"/>
          <p:cNvSpPr>
            <a:spLocks noGrp="1"/>
          </p:cNvSpPr>
          <p:nvPr>
            <p:ph type="subTitle" idx="1"/>
          </p:nvPr>
        </p:nvSpPr>
        <p:spPr>
          <a:xfrm>
            <a:off x="1154777" y="1984222"/>
            <a:ext cx="9882446" cy="2054473"/>
          </a:xfrm>
        </p:spPr>
        <p:txBody>
          <a:bodyPr>
            <a:normAutofit/>
          </a:bodyPr>
          <a:lstStyle/>
          <a:p>
            <a:r>
              <a:rPr lang="en-GB" sz="5900" dirty="0">
                <a:solidFill>
                  <a:srgbClr val="002060"/>
                </a:solidFill>
              </a:rPr>
              <a:t>Choosing an appropriate mental or written strategy</a:t>
            </a:r>
          </a:p>
          <a:p>
            <a:endParaRPr lang="en-US" sz="4000" dirty="0"/>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a:t>
            </a:r>
            <a:r>
              <a:rPr lang="en-GB" sz="1000" dirty="0" err="1"/>
              <a:t>PiXL</a:t>
            </a:r>
            <a:r>
              <a:rPr lang="en-GB" sz="1000" dirty="0"/>
              <a:t>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err="1"/>
              <a:t>PiXL</a:t>
            </a:r>
            <a:r>
              <a:rPr lang="en-GB" sz="1000" dirty="0"/>
              <a:t> Club Ltd endeavour to trace and contact copyright owners. If there are any inadvertent omissions or errors in the acknowledgements or usage, this is unintended and </a:t>
            </a:r>
            <a:r>
              <a:rPr lang="en-GB" sz="1000" dirty="0" err="1"/>
              <a:t>PiXL</a:t>
            </a:r>
            <a:r>
              <a:rPr lang="en-GB" sz="1000" dirty="0"/>
              <a:t> will remedy these on written notification.</a:t>
            </a:r>
          </a:p>
        </p:txBody>
      </p:sp>
      <p:sp>
        <p:nvSpPr>
          <p:cNvPr id="6" name="TextBox 5"/>
          <p:cNvSpPr txBox="1"/>
          <p:nvPr/>
        </p:nvSpPr>
        <p:spPr>
          <a:xfrm>
            <a:off x="4509247" y="4038696"/>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a:t>April </a:t>
            </a:r>
            <a:r>
              <a:rPr lang="en-US" sz="1600" dirty="0"/>
              <a:t>2018</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2018</a:t>
            </a:r>
            <a:r>
              <a:rPr lang="en-US" sz="1600" dirty="0">
                <a:effectLst/>
              </a:rPr>
              <a:t> </a:t>
            </a:r>
            <a:endParaRPr lang="en-US" sz="1600" dirty="0"/>
          </a:p>
        </p:txBody>
      </p:sp>
      <p:pic>
        <p:nvPicPr>
          <p:cNvPr id="8" name="Picture 7">
            <a:extLst>
              <a:ext uri="{FF2B5EF4-FFF2-40B4-BE49-F238E27FC236}">
                <a16:creationId xmlns:a16="http://schemas.microsoft.com/office/drawing/2014/main" xmlns="" id="{3F38CD9E-900A-46CB-9AE4-4E909240DE86}"/>
              </a:ext>
            </a:extLst>
          </p:cNvPr>
          <p:cNvPicPr/>
          <p:nvPr/>
        </p:nvPicPr>
        <p:blipFill>
          <a:blip r:embed="rId2">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xmlns="" id="{1A8DD2F3-365A-7948-8295-5E8203865531}"/>
              </a:ext>
            </a:extLst>
          </p:cNvPr>
          <p:cNvPicPr>
            <a:picLocks noChangeAspect="1"/>
          </p:cNvPicPr>
          <p:nvPr/>
        </p:nvPicPr>
        <p:blipFill>
          <a:blip r:embed="rId3"/>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90172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239155"/>
            <a:ext cx="11242586" cy="1143000"/>
          </a:xfrm>
        </p:spPr>
        <p:txBody>
          <a:bodyPr/>
          <a:lstStyle/>
          <a:p>
            <a:pPr eaLnBrk="1" hangingPunct="1"/>
            <a:r>
              <a:rPr lang="en-GB" altLang="en-US" dirty="0">
                <a:solidFill>
                  <a:srgbClr val="002060"/>
                </a:solidFill>
                <a:latin typeface="Calibri" panose="020F0502020204030204" pitchFamily="34" charset="0"/>
              </a:rPr>
              <a:t>        Mental methods with jottings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46407" y="4045806"/>
            <a:ext cx="11785643" cy="51077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Look at the number 653. We need to add 70 or 7 tens to this number. </a:t>
            </a:r>
          </a:p>
        </p:txBody>
      </p:sp>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6139229"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2" name="Speech Bubble: Oval 1">
            <a:extLst>
              <a:ext uri="{FF2B5EF4-FFF2-40B4-BE49-F238E27FC236}">
                <a16:creationId xmlns:a16="http://schemas.microsoft.com/office/drawing/2014/main" xmlns="" id="{481FC034-73A3-4375-B3FE-3871B9B225D0}"/>
              </a:ext>
            </a:extLst>
          </p:cNvPr>
          <p:cNvSpPr/>
          <p:nvPr/>
        </p:nvSpPr>
        <p:spPr>
          <a:xfrm>
            <a:off x="10134484" y="1934741"/>
            <a:ext cx="2057516" cy="2065075"/>
          </a:xfrm>
          <a:prstGeom prst="wedgeEllipseCallout">
            <a:avLst>
              <a:gd name="adj1" fmla="val -60049"/>
              <a:gd name="adj2" fmla="val 25021"/>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Say both numbers to your partner.</a:t>
            </a:r>
            <a:endParaRPr lang="en-GB" sz="2400" dirty="0"/>
          </a:p>
        </p:txBody>
      </p:sp>
      <p:sp>
        <p:nvSpPr>
          <p:cNvPr id="12" name="Oval 11"/>
          <p:cNvSpPr/>
          <p:nvPr/>
        </p:nvSpPr>
        <p:spPr>
          <a:xfrm>
            <a:off x="3175462" y="2909455"/>
            <a:ext cx="950175" cy="869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778189" y="2909455"/>
            <a:ext cx="950175" cy="869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51190" y="4921970"/>
            <a:ext cx="11785643" cy="51077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653 has 5 tens, so we need 5 more tens to make a hundred because 50 + 50 = 100. </a:t>
            </a:r>
          </a:p>
        </p:txBody>
      </p:sp>
      <p:sp>
        <p:nvSpPr>
          <p:cNvPr id="17"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78379" y="5794110"/>
            <a:ext cx="11785643" cy="51077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70 has 7 tens, so let’s partition the number into 5 tens and 2 tens or 50 and 20.</a:t>
            </a:r>
          </a:p>
        </p:txBody>
      </p:sp>
      <p:pic>
        <p:nvPicPr>
          <p:cNvPr id="1026" name="Picture 2" descr="C:\Users\User\AppData\Local\Microsoft\Windows\Temporary Internet Files\Content.IE5\CBAOT9XC\tango-style-pencil[1].png"/>
          <p:cNvPicPr>
            <a:picLocks noChangeAspect="1" noChangeArrowheads="1"/>
          </p:cNvPicPr>
          <p:nvPr/>
        </p:nvPicPr>
        <p:blipFill>
          <a:blip r:embed="rId4"/>
          <a:srcRect/>
          <a:stretch>
            <a:fillRect/>
          </a:stretch>
        </p:blipFill>
        <p:spPr bwMode="auto">
          <a:xfrm>
            <a:off x="246408" y="1894474"/>
            <a:ext cx="1329402" cy="1329402"/>
          </a:xfrm>
          <a:prstGeom prst="rect">
            <a:avLst/>
          </a:prstGeom>
          <a:noFill/>
        </p:spPr>
      </p:pic>
      <p:pic>
        <p:nvPicPr>
          <p:cNvPr id="15" name="Picture 14">
            <a:extLst>
              <a:ext uri="{FF2B5EF4-FFF2-40B4-BE49-F238E27FC236}">
                <a16:creationId xmlns:a16="http://schemas.microsoft.com/office/drawing/2014/main" xmlns="" id="{158341EB-E4BA-EA43-A0B0-28EBDC534D9C}"/>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2" grpId="0" animBg="1"/>
      <p:bldP spid="14"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239155"/>
            <a:ext cx="11242586" cy="1143000"/>
          </a:xfrm>
        </p:spPr>
        <p:txBody>
          <a:bodyPr/>
          <a:lstStyle/>
          <a:p>
            <a:pPr eaLnBrk="1" hangingPunct="1"/>
            <a:r>
              <a:rPr lang="en-GB" altLang="en-US" dirty="0">
                <a:solidFill>
                  <a:srgbClr val="002060"/>
                </a:solidFill>
                <a:latin typeface="Calibri" panose="020F0502020204030204" pitchFamily="34" charset="0"/>
              </a:rPr>
              <a:t>        Mental methods with jottings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6139229"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2" name="Oval 11"/>
          <p:cNvSpPr/>
          <p:nvPr/>
        </p:nvSpPr>
        <p:spPr>
          <a:xfrm>
            <a:off x="3175462" y="2909455"/>
            <a:ext cx="950175" cy="869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7778189" y="2909455"/>
            <a:ext cx="950175" cy="869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328782" y="3963486"/>
            <a:ext cx="9234137" cy="136143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Let’s add the 5 tens or 50 to 653 first: </a:t>
            </a:r>
            <a:r>
              <a:rPr lang="en-GB" altLang="en-US" sz="2400" b="1" dirty="0">
                <a:solidFill>
                  <a:srgbClr val="00B050"/>
                </a:solidFill>
                <a:latin typeface="Calibri" panose="020F0502020204030204" pitchFamily="34" charset="0"/>
              </a:rPr>
              <a:t>653 + 50 = 703</a:t>
            </a:r>
          </a:p>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Don’t forget, we still need to add 2 tens or 20.</a:t>
            </a:r>
          </a:p>
          <a:p>
            <a:pPr algn="ctr" eaLnBrk="1" hangingPunct="1">
              <a:spcBef>
                <a:spcPct val="0"/>
              </a:spcBef>
              <a:buFontTx/>
              <a:buNone/>
            </a:pPr>
            <a:r>
              <a:rPr lang="en-GB" altLang="en-US" sz="2400" b="1" dirty="0">
                <a:solidFill>
                  <a:srgbClr val="00B050"/>
                </a:solidFill>
                <a:latin typeface="Calibri" panose="020F0502020204030204" pitchFamily="34" charset="0"/>
              </a:rPr>
              <a:t>703 + 20 </a:t>
            </a:r>
            <a:r>
              <a:rPr lang="en-GB" altLang="en-US" sz="2400" dirty="0">
                <a:solidFill>
                  <a:schemeClr val="tx2">
                    <a:lumMod val="75000"/>
                  </a:schemeClr>
                </a:solidFill>
                <a:latin typeface="Calibri" panose="020F0502020204030204" pitchFamily="34" charset="0"/>
              </a:rPr>
              <a:t>=</a:t>
            </a:r>
            <a:r>
              <a:rPr lang="en-GB" altLang="en-US" sz="2400" dirty="0">
                <a:solidFill>
                  <a:srgbClr val="FF0000"/>
                </a:solidFill>
                <a:latin typeface="Calibri" panose="020F0502020204030204" pitchFamily="34" charset="0"/>
              </a:rPr>
              <a:t> 723</a:t>
            </a:r>
          </a:p>
        </p:txBody>
      </p:sp>
      <p:pic>
        <p:nvPicPr>
          <p:cNvPr id="16" name="Picture 2" descr="C:\Users\User\AppData\Local\Microsoft\Windows\Temporary Internet Files\Content.IE5\CBAOT9XC\tango-style-pencil[1].png"/>
          <p:cNvPicPr>
            <a:picLocks noChangeAspect="1" noChangeArrowheads="1"/>
          </p:cNvPicPr>
          <p:nvPr/>
        </p:nvPicPr>
        <p:blipFill>
          <a:blip r:embed="rId4"/>
          <a:srcRect/>
          <a:stretch>
            <a:fillRect/>
          </a:stretch>
        </p:blipFill>
        <p:spPr bwMode="auto">
          <a:xfrm>
            <a:off x="246408" y="1894474"/>
            <a:ext cx="1329402" cy="1329402"/>
          </a:xfrm>
          <a:prstGeom prst="rect">
            <a:avLst/>
          </a:prstGeom>
          <a:noFill/>
        </p:spPr>
      </p:pic>
      <p:sp>
        <p:nvSpPr>
          <p:cNvPr id="17"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28632" y="5617771"/>
            <a:ext cx="11785643" cy="91940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Note: we have still solved this calculation mentally but we could jot down some numbers so we do not have to remember all the steps. The jottings we could make are in green.</a:t>
            </a:r>
            <a:endParaRPr lang="en-GB" altLang="en-US" sz="2400" dirty="0">
              <a:solidFill>
                <a:srgbClr val="FF0000"/>
              </a:solidFill>
              <a:latin typeface="Calibri" panose="020F0502020204030204" pitchFamily="34" charset="0"/>
            </a:endParaRPr>
          </a:p>
        </p:txBody>
      </p:sp>
      <p:pic>
        <p:nvPicPr>
          <p:cNvPr id="18" name="Picture 17">
            <a:extLst>
              <a:ext uri="{FF2B5EF4-FFF2-40B4-BE49-F238E27FC236}">
                <a16:creationId xmlns:a16="http://schemas.microsoft.com/office/drawing/2014/main" xmlns="" id="{1FFF2D7C-0C3C-124B-B7FC-A15978348095}"/>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Written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952197" y="3687903"/>
            <a:ext cx="5673078"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This calculation would be difficult to solve mentally without making a mistake. We could use a written method. Discuss this with your partner.</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43385"/>
            <a:ext cx="6251171" cy="715089"/>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563 + 367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233888" y="2029524"/>
            <a:ext cx="4121298" cy="3116196"/>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written strategy for this calculation?</a:t>
            </a:r>
          </a:p>
        </p:txBody>
      </p:sp>
      <p:pic>
        <p:nvPicPr>
          <p:cNvPr id="11" name="Picture 10">
            <a:extLst>
              <a:ext uri="{FF2B5EF4-FFF2-40B4-BE49-F238E27FC236}">
                <a16:creationId xmlns:a16="http://schemas.microsoft.com/office/drawing/2014/main" xmlns="" id="{E60F84E0-8AAE-B747-9070-E63D7C9F35CC}"/>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Written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005012" y="3744597"/>
            <a:ext cx="4593967"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563 + 367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ADD</a:t>
            </a:r>
            <a:r>
              <a:rPr lang="en-GB" sz="2400" dirty="0">
                <a:solidFill>
                  <a:schemeClr val="tx2"/>
                </a:solidFill>
              </a:rPr>
              <a:t> 563 and 367.</a:t>
            </a:r>
          </a:p>
        </p:txBody>
      </p:sp>
      <p:pic>
        <p:nvPicPr>
          <p:cNvPr id="11" name="Picture 10">
            <a:extLst>
              <a:ext uri="{FF2B5EF4-FFF2-40B4-BE49-F238E27FC236}">
                <a16:creationId xmlns:a16="http://schemas.microsoft.com/office/drawing/2014/main" xmlns="" id="{C3C84BF0-6A8B-4C47-A959-81B65D7E2DC9}"/>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239155"/>
            <a:ext cx="11242586" cy="1143000"/>
          </a:xfrm>
        </p:spPr>
        <p:txBody>
          <a:bodyPr/>
          <a:lstStyle/>
          <a:p>
            <a:pPr eaLnBrk="1" hangingPunct="1"/>
            <a:r>
              <a:rPr lang="en-GB" altLang="en-US" dirty="0">
                <a:solidFill>
                  <a:srgbClr val="002060"/>
                </a:solidFill>
                <a:latin typeface="Calibri" panose="020F0502020204030204" pitchFamily="34" charset="0"/>
              </a:rPr>
              <a:t>            Written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1574800" y="3778971"/>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2" name="Speech Bubble: Oval 1">
            <a:extLst>
              <a:ext uri="{FF2B5EF4-FFF2-40B4-BE49-F238E27FC236}">
                <a16:creationId xmlns:a16="http://schemas.microsoft.com/office/drawing/2014/main" xmlns="" id="{481FC034-73A3-4375-B3FE-3871B9B225D0}"/>
              </a:ext>
            </a:extLst>
          </p:cNvPr>
          <p:cNvSpPr/>
          <p:nvPr/>
        </p:nvSpPr>
        <p:spPr>
          <a:xfrm>
            <a:off x="6956425" y="1563312"/>
            <a:ext cx="4181475" cy="1929073"/>
          </a:xfrm>
          <a:prstGeom prst="wedgeEllipseCallout">
            <a:avLst>
              <a:gd name="adj1" fmla="val -72186"/>
              <a:gd name="adj2" fmla="val 7076"/>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This time lets put our numbers underneath each other in a HTU chart.</a:t>
            </a:r>
            <a:endParaRPr lang="en-GB" sz="2400" dirty="0"/>
          </a:p>
        </p:txBody>
      </p:sp>
      <p:sp>
        <p:nvSpPr>
          <p:cNvPr id="15"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40548" y="3647108"/>
            <a:ext cx="5613228"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Let’s add the ones first: 7 + 3 = 10 </a:t>
            </a:r>
          </a:p>
        </p:txBody>
      </p:sp>
      <p:sp>
        <p:nvSpPr>
          <p:cNvPr id="16" name="TextBox 15"/>
          <p:cNvSpPr txBox="1"/>
          <p:nvPr/>
        </p:nvSpPr>
        <p:spPr>
          <a:xfrm>
            <a:off x="1574800" y="5208993"/>
            <a:ext cx="1367156" cy="923330"/>
          </a:xfrm>
          <a:prstGeom prst="rect">
            <a:avLst/>
          </a:prstGeom>
          <a:noFill/>
        </p:spPr>
        <p:txBody>
          <a:bodyPr wrap="square" rtlCol="0">
            <a:spAutoFit/>
          </a:bodyPr>
          <a:lstStyle/>
          <a:p>
            <a:pPr algn="ctr"/>
            <a:r>
              <a:rPr lang="en-GB" dirty="0"/>
              <a:t>                                                                                  </a:t>
            </a:r>
            <a:r>
              <a:rPr lang="en-GB" sz="3600" b="1" dirty="0">
                <a:solidFill>
                  <a:schemeClr val="tx2">
                    <a:lumMod val="75000"/>
                  </a:schemeClr>
                </a:solidFill>
              </a:rPr>
              <a:t>9</a:t>
            </a:r>
          </a:p>
        </p:txBody>
      </p:sp>
      <p:sp>
        <p:nvSpPr>
          <p:cNvPr id="17" name="TextBox 16"/>
          <p:cNvSpPr txBox="1"/>
          <p:nvPr/>
        </p:nvSpPr>
        <p:spPr>
          <a:xfrm>
            <a:off x="4389120" y="5208993"/>
            <a:ext cx="1367156" cy="984885"/>
          </a:xfrm>
          <a:prstGeom prst="rect">
            <a:avLst/>
          </a:prstGeom>
          <a:noFill/>
        </p:spPr>
        <p:txBody>
          <a:bodyPr wrap="square" rtlCol="0">
            <a:spAutoFit/>
          </a:bodyPr>
          <a:lstStyle/>
          <a:p>
            <a:pPr algn="ctr"/>
            <a:r>
              <a:rPr lang="en-GB" dirty="0"/>
              <a:t>                                                                                  </a:t>
            </a:r>
            <a:r>
              <a:rPr lang="en-GB" sz="4000" b="1" dirty="0">
                <a:solidFill>
                  <a:schemeClr val="tx2">
                    <a:lumMod val="75000"/>
                  </a:schemeClr>
                </a:solidFill>
              </a:rPr>
              <a:t>0</a:t>
            </a:r>
          </a:p>
        </p:txBody>
      </p:sp>
      <p:sp>
        <p:nvSpPr>
          <p:cNvPr id="18" name="TextBox 17"/>
          <p:cNvSpPr txBox="1"/>
          <p:nvPr/>
        </p:nvSpPr>
        <p:spPr>
          <a:xfrm>
            <a:off x="3021964" y="5208993"/>
            <a:ext cx="1367156" cy="984885"/>
          </a:xfrm>
          <a:prstGeom prst="rect">
            <a:avLst/>
          </a:prstGeom>
          <a:noFill/>
        </p:spPr>
        <p:txBody>
          <a:bodyPr wrap="square" rtlCol="0">
            <a:spAutoFit/>
          </a:bodyPr>
          <a:lstStyle/>
          <a:p>
            <a:pPr algn="ctr"/>
            <a:r>
              <a:rPr lang="en-GB" dirty="0"/>
              <a:t>                                                                                  </a:t>
            </a:r>
            <a:r>
              <a:rPr lang="en-GB" sz="4000" b="1" dirty="0">
                <a:solidFill>
                  <a:schemeClr val="tx2">
                    <a:lumMod val="75000"/>
                  </a:schemeClr>
                </a:solidFill>
              </a:rPr>
              <a:t>3</a:t>
            </a:r>
          </a:p>
        </p:txBody>
      </p:sp>
      <p:sp>
        <p:nvSpPr>
          <p:cNvPr id="19" name="TextBox 18"/>
          <p:cNvSpPr txBox="1"/>
          <p:nvPr/>
        </p:nvSpPr>
        <p:spPr>
          <a:xfrm>
            <a:off x="3021964" y="5853836"/>
            <a:ext cx="1367156" cy="646331"/>
          </a:xfrm>
          <a:prstGeom prst="rect">
            <a:avLst/>
          </a:prstGeom>
          <a:noFill/>
        </p:spPr>
        <p:txBody>
          <a:bodyPr wrap="square" rtlCol="0">
            <a:spAutoFit/>
          </a:bodyPr>
          <a:lstStyle/>
          <a:p>
            <a:pPr algn="ctr"/>
            <a:r>
              <a:rPr lang="en-GB" dirty="0"/>
              <a:t>                                                                                  </a:t>
            </a:r>
            <a:r>
              <a:rPr lang="en-GB" b="1" dirty="0">
                <a:solidFill>
                  <a:schemeClr val="tx2">
                    <a:lumMod val="75000"/>
                  </a:schemeClr>
                </a:solidFill>
              </a:rPr>
              <a:t>1</a:t>
            </a:r>
            <a:endParaRPr lang="en-GB" sz="4000" b="1" dirty="0">
              <a:solidFill>
                <a:schemeClr val="tx2">
                  <a:lumMod val="75000"/>
                </a:schemeClr>
              </a:solidFill>
            </a:endParaRPr>
          </a:p>
        </p:txBody>
      </p:sp>
      <p:sp>
        <p:nvSpPr>
          <p:cNvPr id="20" name="TextBox 19"/>
          <p:cNvSpPr txBox="1"/>
          <p:nvPr/>
        </p:nvSpPr>
        <p:spPr>
          <a:xfrm>
            <a:off x="1574800" y="5870712"/>
            <a:ext cx="1367156" cy="646331"/>
          </a:xfrm>
          <a:prstGeom prst="rect">
            <a:avLst/>
          </a:prstGeom>
          <a:noFill/>
        </p:spPr>
        <p:txBody>
          <a:bodyPr wrap="square" rtlCol="0">
            <a:spAutoFit/>
          </a:bodyPr>
          <a:lstStyle/>
          <a:p>
            <a:pPr algn="ctr"/>
            <a:r>
              <a:rPr lang="en-GB" dirty="0"/>
              <a:t>                                                                                  </a:t>
            </a:r>
            <a:r>
              <a:rPr lang="en-GB" b="1" dirty="0">
                <a:solidFill>
                  <a:schemeClr val="tx2">
                    <a:lumMod val="75000"/>
                  </a:schemeClr>
                </a:solidFill>
              </a:rPr>
              <a:t>1</a:t>
            </a:r>
            <a:endParaRPr lang="en-GB" sz="4000" b="1" dirty="0">
              <a:solidFill>
                <a:schemeClr val="tx2">
                  <a:lumMod val="75000"/>
                </a:schemeClr>
              </a:solidFill>
            </a:endParaRPr>
          </a:p>
        </p:txBody>
      </p:sp>
      <p:sp>
        <p:nvSpPr>
          <p:cNvPr id="2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40548" y="5524507"/>
            <a:ext cx="5613228"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Now, let’s add the hundreds: </a:t>
            </a:r>
          </a:p>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500 + 300 + 100 = 900</a:t>
            </a:r>
          </a:p>
        </p:txBody>
      </p:sp>
      <p:sp>
        <p:nvSpPr>
          <p:cNvPr id="22"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40548" y="4347444"/>
            <a:ext cx="5613228"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Now, let’s add the 10s:</a:t>
            </a:r>
          </a:p>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 60 + 60 + 10 = 130</a:t>
            </a:r>
          </a:p>
        </p:txBody>
      </p:sp>
      <p:sp>
        <p:nvSpPr>
          <p:cNvPr id="23" name="Oval Callout 22"/>
          <p:cNvSpPr/>
          <p:nvPr/>
        </p:nvSpPr>
        <p:spPr>
          <a:xfrm>
            <a:off x="0" y="5208993"/>
            <a:ext cx="1791067" cy="1522898"/>
          </a:xfrm>
          <a:prstGeom prst="wedgeEllipseCallout">
            <a:avLst>
              <a:gd name="adj1" fmla="val 61781"/>
              <a:gd name="adj2" fmla="val 14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lumMod val="75000"/>
                  </a:schemeClr>
                </a:solidFill>
              </a:rPr>
              <a:t>Our answer is </a:t>
            </a:r>
            <a:r>
              <a:rPr lang="en-GB" sz="2800" dirty="0">
                <a:solidFill>
                  <a:srgbClr val="FF0000"/>
                </a:solidFill>
              </a:rPr>
              <a:t>930</a:t>
            </a:r>
          </a:p>
        </p:txBody>
      </p:sp>
      <p:pic>
        <p:nvPicPr>
          <p:cNvPr id="24" name="Picture 23">
            <a:extLst>
              <a:ext uri="{FF2B5EF4-FFF2-40B4-BE49-F238E27FC236}">
                <a16:creationId xmlns:a16="http://schemas.microsoft.com/office/drawing/2014/main" xmlns="" id="{B5FDD24D-E52E-A44F-8426-223183A4B9D4}"/>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linds(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p:bldP spid="17" grpId="0"/>
      <p:bldP spid="18" grpId="0"/>
      <p:bldP spid="19" grpId="0"/>
      <p:bldP spid="20" grpId="0"/>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011506" y="3816488"/>
            <a:ext cx="4729364"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282 - 50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SUBTRACT</a:t>
            </a:r>
            <a:r>
              <a:rPr lang="en-GB" sz="2400" dirty="0">
                <a:solidFill>
                  <a:schemeClr val="tx2"/>
                </a:solidFill>
              </a:rPr>
              <a:t> 50 from 282.</a:t>
            </a:r>
          </a:p>
        </p:txBody>
      </p:sp>
      <p:pic>
        <p:nvPicPr>
          <p:cNvPr id="11" name="Picture 10">
            <a:extLst>
              <a:ext uri="{FF2B5EF4-FFF2-40B4-BE49-F238E27FC236}">
                <a16:creationId xmlns:a16="http://schemas.microsoft.com/office/drawing/2014/main" xmlns="" id="{399C393B-D16F-364A-ABD2-3976AB58ACE8}"/>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4341768" y="1239155"/>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787595" y="4176262"/>
            <a:ext cx="10703268" cy="200906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282 has 8 tens or 80. 50 has 5 tens or 50. We can subtract 50 from 80.</a:t>
            </a:r>
          </a:p>
          <a:p>
            <a:pPr algn="ctr" eaLnBrk="1" hangingPunct="1">
              <a:spcBef>
                <a:spcPct val="0"/>
              </a:spcBef>
              <a:buFontTx/>
              <a:buNone/>
            </a:pPr>
            <a:r>
              <a:rPr lang="en-GB" altLang="en-US" sz="2800" dirty="0">
                <a:solidFill>
                  <a:srgbClr val="002060"/>
                </a:solidFill>
                <a:latin typeface="Calibri" panose="020F0502020204030204" pitchFamily="34" charset="0"/>
              </a:rPr>
              <a:t>80 – 50 = 30 so our answer is </a:t>
            </a:r>
            <a:r>
              <a:rPr lang="en-GB" altLang="en-US" sz="2800" dirty="0">
                <a:solidFill>
                  <a:srgbClr val="FF0000"/>
                </a:solidFill>
                <a:latin typeface="Calibri" panose="020F0502020204030204" pitchFamily="34" charset="0"/>
              </a:rPr>
              <a:t>232</a:t>
            </a:r>
            <a:r>
              <a:rPr lang="en-GB" altLang="en-US" sz="2800" dirty="0">
                <a:solidFill>
                  <a:srgbClr val="002060"/>
                </a:solidFill>
                <a:latin typeface="Calibri" panose="020F0502020204030204" pitchFamily="34" charset="0"/>
              </a:rPr>
              <a:t>. </a:t>
            </a:r>
          </a:p>
          <a:p>
            <a:pPr algn="ctr" eaLnBrk="1" hangingPunct="1">
              <a:spcBef>
                <a:spcPct val="0"/>
              </a:spcBef>
              <a:buFontTx/>
              <a:buNone/>
            </a:pPr>
            <a:endParaRPr lang="en-GB" altLang="en-US" sz="2800" dirty="0">
              <a:solidFill>
                <a:srgbClr val="002060"/>
              </a:solidFill>
              <a:latin typeface="Calibri" panose="020F0502020204030204" pitchFamily="34" charset="0"/>
            </a:endParaRPr>
          </a:p>
          <a:p>
            <a:pPr algn="ctr" eaLnBrk="1" hangingPunct="1">
              <a:spcBef>
                <a:spcPct val="0"/>
              </a:spcBef>
              <a:buFontTx/>
              <a:buNone/>
            </a:pPr>
            <a:r>
              <a:rPr lang="en-GB" altLang="en-US" sz="2800" dirty="0">
                <a:solidFill>
                  <a:srgbClr val="002060"/>
                </a:solidFill>
                <a:latin typeface="Calibri" panose="020F0502020204030204" pitchFamily="34" charset="0"/>
              </a:rPr>
              <a:t>Look at the number line on the next slide if you need to.</a:t>
            </a:r>
            <a:endParaRPr lang="en-GB" altLang="en-US" sz="2800" dirty="0">
              <a:solidFill>
                <a:srgbClr val="FF0000"/>
              </a:solidFill>
              <a:latin typeface="Calibri" panose="020F0502020204030204" pitchFamily="34" charset="0"/>
            </a:endParaRPr>
          </a:p>
        </p:txBody>
      </p:sp>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6139229"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2" name="Speech Bubble: Oval 1">
            <a:extLst>
              <a:ext uri="{FF2B5EF4-FFF2-40B4-BE49-F238E27FC236}">
                <a16:creationId xmlns:a16="http://schemas.microsoft.com/office/drawing/2014/main" xmlns="" id="{481FC034-73A3-4375-B3FE-3871B9B225D0}"/>
              </a:ext>
            </a:extLst>
          </p:cNvPr>
          <p:cNvSpPr/>
          <p:nvPr/>
        </p:nvSpPr>
        <p:spPr>
          <a:xfrm>
            <a:off x="10134484" y="1934741"/>
            <a:ext cx="2057516" cy="2065075"/>
          </a:xfrm>
          <a:prstGeom prst="wedgeEllipseCallout">
            <a:avLst>
              <a:gd name="adj1" fmla="val -60049"/>
              <a:gd name="adj2" fmla="val 25021"/>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Say both numbers to your partner.</a:t>
            </a:r>
            <a:endParaRPr lang="en-GB" sz="2400" dirty="0"/>
          </a:p>
        </p:txBody>
      </p:sp>
      <p:sp>
        <p:nvSpPr>
          <p:cNvPr id="39" name="Oval 38"/>
          <p:cNvSpPr/>
          <p:nvPr/>
        </p:nvSpPr>
        <p:spPr>
          <a:xfrm>
            <a:off x="3098243" y="2649352"/>
            <a:ext cx="1243525" cy="1146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581534" y="2649352"/>
            <a:ext cx="1243525" cy="1146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29C6F990-CAFA-A64D-8229-26AD71BEB96A}"/>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1648970189"/>
              </p:ext>
            </p:extLst>
          </p:nvPr>
        </p:nvGraphicFramePr>
        <p:xfrm>
          <a:off x="1574800" y="1812936"/>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173536576"/>
              </p:ext>
            </p:extLst>
          </p:nvPr>
        </p:nvGraphicFramePr>
        <p:xfrm>
          <a:off x="6094948" y="1812936"/>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cxnSp>
        <p:nvCxnSpPr>
          <p:cNvPr id="14" name="Straight Connector 13"/>
          <p:cNvCxnSpPr/>
          <p:nvPr/>
        </p:nvCxnSpPr>
        <p:spPr>
          <a:xfrm flipV="1">
            <a:off x="615142" y="4572000"/>
            <a:ext cx="11022676" cy="16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37818"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526385"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948475" y="4821382"/>
            <a:ext cx="1243525" cy="523220"/>
          </a:xfrm>
          <a:prstGeom prst="rect">
            <a:avLst/>
          </a:prstGeom>
          <a:noFill/>
        </p:spPr>
        <p:txBody>
          <a:bodyPr wrap="square" rtlCol="0">
            <a:spAutoFit/>
          </a:bodyPr>
          <a:lstStyle/>
          <a:p>
            <a:r>
              <a:rPr lang="en-GB" sz="2800" b="1" dirty="0">
                <a:solidFill>
                  <a:schemeClr val="tx2">
                    <a:lumMod val="50000"/>
                  </a:schemeClr>
                </a:solidFill>
              </a:rPr>
              <a:t>    282</a:t>
            </a:r>
          </a:p>
        </p:txBody>
      </p:sp>
      <p:sp>
        <p:nvSpPr>
          <p:cNvPr id="19" name="TextBox 18"/>
          <p:cNvSpPr txBox="1"/>
          <p:nvPr/>
        </p:nvSpPr>
        <p:spPr>
          <a:xfrm>
            <a:off x="8904622" y="4821382"/>
            <a:ext cx="1243525" cy="523220"/>
          </a:xfrm>
          <a:prstGeom prst="rect">
            <a:avLst/>
          </a:prstGeom>
          <a:noFill/>
        </p:spPr>
        <p:txBody>
          <a:bodyPr wrap="square" rtlCol="0">
            <a:spAutoFit/>
          </a:bodyPr>
          <a:lstStyle/>
          <a:p>
            <a:r>
              <a:rPr lang="en-GB" sz="2800" b="1" dirty="0">
                <a:solidFill>
                  <a:schemeClr val="tx2">
                    <a:lumMod val="50000"/>
                  </a:schemeClr>
                </a:solidFill>
              </a:rPr>
              <a:t>    272</a:t>
            </a:r>
          </a:p>
        </p:txBody>
      </p:sp>
      <p:sp>
        <p:nvSpPr>
          <p:cNvPr id="20" name="TextBox 19"/>
          <p:cNvSpPr txBox="1"/>
          <p:nvPr/>
        </p:nvSpPr>
        <p:spPr>
          <a:xfrm>
            <a:off x="6909568" y="4821382"/>
            <a:ext cx="1243525" cy="523220"/>
          </a:xfrm>
          <a:prstGeom prst="rect">
            <a:avLst/>
          </a:prstGeom>
          <a:noFill/>
        </p:spPr>
        <p:txBody>
          <a:bodyPr wrap="square" rtlCol="0">
            <a:spAutoFit/>
          </a:bodyPr>
          <a:lstStyle/>
          <a:p>
            <a:r>
              <a:rPr lang="en-GB" sz="2800" b="1" dirty="0">
                <a:solidFill>
                  <a:schemeClr val="tx2">
                    <a:lumMod val="50000"/>
                  </a:schemeClr>
                </a:solidFill>
              </a:rPr>
              <a:t>    262</a:t>
            </a:r>
          </a:p>
        </p:txBody>
      </p:sp>
      <p:cxnSp>
        <p:nvCxnSpPr>
          <p:cNvPr id="21" name="Straight Connector 20"/>
          <p:cNvCxnSpPr/>
          <p:nvPr/>
        </p:nvCxnSpPr>
        <p:spPr>
          <a:xfrm>
            <a:off x="7531331"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urved Down Arrow 21"/>
          <p:cNvSpPr/>
          <p:nvPr/>
        </p:nvSpPr>
        <p:spPr>
          <a:xfrm flipH="1">
            <a:off x="9290244" y="3778971"/>
            <a:ext cx="2347573"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p:cNvSpPr txBox="1"/>
          <p:nvPr/>
        </p:nvSpPr>
        <p:spPr>
          <a:xfrm>
            <a:off x="10134484" y="3999816"/>
            <a:ext cx="813991" cy="523220"/>
          </a:xfrm>
          <a:prstGeom prst="rect">
            <a:avLst/>
          </a:prstGeom>
          <a:noFill/>
        </p:spPr>
        <p:txBody>
          <a:bodyPr wrap="square" rtlCol="0">
            <a:spAutoFit/>
          </a:bodyPr>
          <a:lstStyle/>
          <a:p>
            <a:r>
              <a:rPr lang="en-GB" sz="2800" b="1" dirty="0">
                <a:solidFill>
                  <a:schemeClr val="tx2">
                    <a:lumMod val="50000"/>
                  </a:schemeClr>
                </a:solidFill>
              </a:rPr>
              <a:t>- 10</a:t>
            </a:r>
          </a:p>
        </p:txBody>
      </p:sp>
      <p:sp>
        <p:nvSpPr>
          <p:cNvPr id="24" name="TextBox 23"/>
          <p:cNvSpPr txBox="1"/>
          <p:nvPr/>
        </p:nvSpPr>
        <p:spPr>
          <a:xfrm>
            <a:off x="8203297" y="3955946"/>
            <a:ext cx="813991" cy="523220"/>
          </a:xfrm>
          <a:prstGeom prst="rect">
            <a:avLst/>
          </a:prstGeom>
          <a:noFill/>
        </p:spPr>
        <p:txBody>
          <a:bodyPr wrap="square" rtlCol="0">
            <a:spAutoFit/>
          </a:bodyPr>
          <a:lstStyle/>
          <a:p>
            <a:r>
              <a:rPr lang="en-GB" sz="2800" b="1" dirty="0">
                <a:solidFill>
                  <a:schemeClr val="tx2">
                    <a:lumMod val="50000"/>
                  </a:schemeClr>
                </a:solidFill>
              </a:rPr>
              <a:t>- 10</a:t>
            </a:r>
          </a:p>
        </p:txBody>
      </p:sp>
      <p:sp>
        <p:nvSpPr>
          <p:cNvPr id="26" name="TextBox 25"/>
          <p:cNvSpPr txBox="1"/>
          <p:nvPr/>
        </p:nvSpPr>
        <p:spPr>
          <a:xfrm>
            <a:off x="1169304" y="4827836"/>
            <a:ext cx="1243525" cy="523220"/>
          </a:xfrm>
          <a:prstGeom prst="rect">
            <a:avLst/>
          </a:prstGeom>
          <a:noFill/>
        </p:spPr>
        <p:txBody>
          <a:bodyPr wrap="square" rtlCol="0">
            <a:spAutoFit/>
          </a:bodyPr>
          <a:lstStyle/>
          <a:p>
            <a:r>
              <a:rPr lang="en-GB" sz="2800" b="1" dirty="0">
                <a:solidFill>
                  <a:srgbClr val="FF0000"/>
                </a:solidFill>
              </a:rPr>
              <a:t>    232</a:t>
            </a:r>
          </a:p>
        </p:txBody>
      </p:sp>
      <p:sp>
        <p:nvSpPr>
          <p:cNvPr id="27" name="TextBox 26"/>
          <p:cNvSpPr txBox="1"/>
          <p:nvPr/>
        </p:nvSpPr>
        <p:spPr>
          <a:xfrm>
            <a:off x="3202092" y="4799447"/>
            <a:ext cx="1243525" cy="523220"/>
          </a:xfrm>
          <a:prstGeom prst="rect">
            <a:avLst/>
          </a:prstGeom>
          <a:noFill/>
        </p:spPr>
        <p:txBody>
          <a:bodyPr wrap="square" rtlCol="0">
            <a:spAutoFit/>
          </a:bodyPr>
          <a:lstStyle/>
          <a:p>
            <a:r>
              <a:rPr lang="en-GB" sz="2800" b="1" dirty="0">
                <a:solidFill>
                  <a:schemeClr val="tx2">
                    <a:lumMod val="50000"/>
                  </a:schemeClr>
                </a:solidFill>
              </a:rPr>
              <a:t>    242</a:t>
            </a:r>
          </a:p>
        </p:txBody>
      </p:sp>
      <p:sp>
        <p:nvSpPr>
          <p:cNvPr id="28" name="TextBox 27"/>
          <p:cNvSpPr txBox="1"/>
          <p:nvPr/>
        </p:nvSpPr>
        <p:spPr>
          <a:xfrm>
            <a:off x="5155759" y="4799447"/>
            <a:ext cx="1243525" cy="523220"/>
          </a:xfrm>
          <a:prstGeom prst="rect">
            <a:avLst/>
          </a:prstGeom>
          <a:noFill/>
        </p:spPr>
        <p:txBody>
          <a:bodyPr wrap="square" rtlCol="0">
            <a:spAutoFit/>
          </a:bodyPr>
          <a:lstStyle/>
          <a:p>
            <a:r>
              <a:rPr lang="en-GB" sz="2800" b="1" dirty="0">
                <a:solidFill>
                  <a:schemeClr val="tx2">
                    <a:lumMod val="50000"/>
                  </a:schemeClr>
                </a:solidFill>
              </a:rPr>
              <a:t>    252</a:t>
            </a:r>
          </a:p>
        </p:txBody>
      </p:sp>
      <p:cxnSp>
        <p:nvCxnSpPr>
          <p:cNvPr id="29" name="Straight Connector 28"/>
          <p:cNvCxnSpPr/>
          <p:nvPr/>
        </p:nvCxnSpPr>
        <p:spPr>
          <a:xfrm>
            <a:off x="1791067" y="4245945"/>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823855" y="4217556"/>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756275" y="4245945"/>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377440" y="4065405"/>
            <a:ext cx="813991" cy="523220"/>
          </a:xfrm>
          <a:prstGeom prst="rect">
            <a:avLst/>
          </a:prstGeom>
          <a:noFill/>
        </p:spPr>
        <p:txBody>
          <a:bodyPr wrap="square" rtlCol="0">
            <a:spAutoFit/>
          </a:bodyPr>
          <a:lstStyle/>
          <a:p>
            <a:r>
              <a:rPr lang="en-GB" sz="2800" b="1" dirty="0">
                <a:solidFill>
                  <a:schemeClr val="tx2">
                    <a:lumMod val="50000"/>
                  </a:schemeClr>
                </a:solidFill>
              </a:rPr>
              <a:t>- 10</a:t>
            </a:r>
          </a:p>
        </p:txBody>
      </p:sp>
      <p:sp>
        <p:nvSpPr>
          <p:cNvPr id="33" name="TextBox 32"/>
          <p:cNvSpPr txBox="1"/>
          <p:nvPr/>
        </p:nvSpPr>
        <p:spPr>
          <a:xfrm>
            <a:off x="4341768" y="4065405"/>
            <a:ext cx="813991" cy="523220"/>
          </a:xfrm>
          <a:prstGeom prst="rect">
            <a:avLst/>
          </a:prstGeom>
          <a:noFill/>
        </p:spPr>
        <p:txBody>
          <a:bodyPr wrap="square" rtlCol="0">
            <a:spAutoFit/>
          </a:bodyPr>
          <a:lstStyle/>
          <a:p>
            <a:r>
              <a:rPr lang="en-GB" sz="2800" b="1" dirty="0">
                <a:solidFill>
                  <a:schemeClr val="tx2">
                    <a:lumMod val="50000"/>
                  </a:schemeClr>
                </a:solidFill>
              </a:rPr>
              <a:t>- 10</a:t>
            </a:r>
          </a:p>
        </p:txBody>
      </p:sp>
      <p:sp>
        <p:nvSpPr>
          <p:cNvPr id="34" name="TextBox 33"/>
          <p:cNvSpPr txBox="1"/>
          <p:nvPr/>
        </p:nvSpPr>
        <p:spPr>
          <a:xfrm>
            <a:off x="6247977" y="4065405"/>
            <a:ext cx="813991" cy="523220"/>
          </a:xfrm>
          <a:prstGeom prst="rect">
            <a:avLst/>
          </a:prstGeom>
          <a:noFill/>
        </p:spPr>
        <p:txBody>
          <a:bodyPr wrap="square" rtlCol="0">
            <a:spAutoFit/>
          </a:bodyPr>
          <a:lstStyle/>
          <a:p>
            <a:r>
              <a:rPr lang="en-GB" sz="2800" b="1" dirty="0">
                <a:solidFill>
                  <a:schemeClr val="tx2">
                    <a:lumMod val="50000"/>
                  </a:schemeClr>
                </a:solidFill>
              </a:rPr>
              <a:t>- 10</a:t>
            </a:r>
          </a:p>
        </p:txBody>
      </p:sp>
      <p:sp>
        <p:nvSpPr>
          <p:cNvPr id="35" name="Curved Down Arrow 34"/>
          <p:cNvSpPr/>
          <p:nvPr/>
        </p:nvSpPr>
        <p:spPr>
          <a:xfrm flipH="1">
            <a:off x="1574800" y="3778971"/>
            <a:ext cx="2347573"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Curved Down Arrow 35"/>
          <p:cNvSpPr/>
          <p:nvPr/>
        </p:nvSpPr>
        <p:spPr>
          <a:xfrm flipH="1">
            <a:off x="3574473" y="3795596"/>
            <a:ext cx="2181802"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Curved Down Arrow 36"/>
          <p:cNvSpPr/>
          <p:nvPr/>
        </p:nvSpPr>
        <p:spPr>
          <a:xfrm flipH="1">
            <a:off x="5531621" y="3778971"/>
            <a:ext cx="1999709"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Curved Down Arrow 37"/>
          <p:cNvSpPr/>
          <p:nvPr/>
        </p:nvSpPr>
        <p:spPr>
          <a:xfrm flipH="1">
            <a:off x="7284106" y="3778971"/>
            <a:ext cx="2347573"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p:cNvSpPr/>
          <p:nvPr/>
        </p:nvSpPr>
        <p:spPr>
          <a:xfrm>
            <a:off x="3043774" y="2421888"/>
            <a:ext cx="1243525" cy="1146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531330" y="2389765"/>
            <a:ext cx="1243525" cy="114624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Picture 40">
            <a:extLst>
              <a:ext uri="{FF2B5EF4-FFF2-40B4-BE49-F238E27FC236}">
                <a16:creationId xmlns:a16="http://schemas.microsoft.com/office/drawing/2014/main" xmlns="" id="{829A9F0B-8519-9D4E-8994-721904BC46EE}"/>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P spid="23" grpId="0"/>
      <p:bldP spid="24" grpId="0"/>
      <p:bldP spid="26" grpId="0"/>
      <p:bldP spid="27" grpId="0"/>
      <p:bldP spid="28" grpId="0"/>
      <p:bldP spid="32" grpId="0"/>
      <p:bldP spid="33" grpId="0"/>
      <p:bldP spid="34" grpId="0"/>
      <p:bldP spid="35" grpId="0" animBg="1"/>
      <p:bldP spid="36" grpId="0" animBg="1"/>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489452" y="3761066"/>
            <a:ext cx="4945894"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609 - 10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229875" y="1963678"/>
            <a:ext cx="3963643" cy="2416887"/>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pic>
        <p:nvPicPr>
          <p:cNvPr id="11" name="Picture 10">
            <a:extLst>
              <a:ext uri="{FF2B5EF4-FFF2-40B4-BE49-F238E27FC236}">
                <a16:creationId xmlns:a16="http://schemas.microsoft.com/office/drawing/2014/main" xmlns="" id="{7FB55176-7240-FF43-A901-9CAC939270C2}"/>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794800" y="3766380"/>
            <a:ext cx="4597985"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609 - 10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SUBTRACT</a:t>
            </a:r>
            <a:r>
              <a:rPr lang="en-GB" sz="2400" dirty="0">
                <a:solidFill>
                  <a:schemeClr val="tx2"/>
                </a:solidFill>
              </a:rPr>
              <a:t> 10 from 609.</a:t>
            </a:r>
          </a:p>
        </p:txBody>
      </p:sp>
      <p:pic>
        <p:nvPicPr>
          <p:cNvPr id="11" name="Picture 10">
            <a:extLst>
              <a:ext uri="{FF2B5EF4-FFF2-40B4-BE49-F238E27FC236}">
                <a16:creationId xmlns:a16="http://schemas.microsoft.com/office/drawing/2014/main" xmlns="" id="{2AD93CA0-6C58-7042-8AC8-7D9F4C776CF7}"/>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59376D-388B-42B4-8FDC-F31CA81FB1ED}"/>
              </a:ext>
            </a:extLst>
          </p:cNvPr>
          <p:cNvSpPr>
            <a:spLocks noGrp="1"/>
          </p:cNvSpPr>
          <p:nvPr>
            <p:ph type="title"/>
          </p:nvPr>
        </p:nvSpPr>
        <p:spPr>
          <a:xfrm>
            <a:off x="838200" y="365126"/>
            <a:ext cx="10515600" cy="886234"/>
          </a:xfrm>
        </p:spPr>
        <p:txBody>
          <a:bodyPr/>
          <a:lstStyle/>
          <a:p>
            <a:pPr algn="ctr"/>
            <a:r>
              <a:rPr lang="en-GB" dirty="0">
                <a:solidFill>
                  <a:srgbClr val="002060"/>
                </a:solidFill>
              </a:rPr>
              <a:t>Teacher Notes</a:t>
            </a:r>
          </a:p>
        </p:txBody>
      </p:sp>
      <p:sp>
        <p:nvSpPr>
          <p:cNvPr id="3" name="Content Placeholder 2">
            <a:extLst>
              <a:ext uri="{FF2B5EF4-FFF2-40B4-BE49-F238E27FC236}">
                <a16:creationId xmlns:a16="http://schemas.microsoft.com/office/drawing/2014/main" xmlns="" id="{175A3911-D43C-4A93-B4BD-61D5D7DCE8E0}"/>
              </a:ext>
            </a:extLst>
          </p:cNvPr>
          <p:cNvSpPr>
            <a:spLocks noGrp="1"/>
          </p:cNvSpPr>
          <p:nvPr>
            <p:ph idx="1"/>
          </p:nvPr>
        </p:nvSpPr>
        <p:spPr>
          <a:xfrm>
            <a:off x="838200" y="1537183"/>
            <a:ext cx="10927080" cy="5068209"/>
          </a:xfrm>
          <a:solidFill>
            <a:srgbClr val="FFFED8"/>
          </a:solidFill>
        </p:spPr>
        <p:txBody>
          <a:bodyPr>
            <a:normAutofit/>
          </a:bodyPr>
          <a:lstStyle/>
          <a:p>
            <a:pPr>
              <a:buFont typeface="Wingdings" panose="05000000000000000000" pitchFamily="2" charset="2"/>
              <a:buChar char="q"/>
            </a:pPr>
            <a:r>
              <a:rPr lang="en-GB" sz="2400" dirty="0">
                <a:solidFill>
                  <a:srgbClr val="002060"/>
                </a:solidFill>
              </a:rPr>
              <a:t>The purpose of the arithmetic therapies is to support children with the confidence and ability to choose an appropriate and efficient mental or written method to solve a variety of calculations.</a:t>
            </a:r>
          </a:p>
          <a:p>
            <a:pPr>
              <a:buFont typeface="Wingdings" panose="05000000000000000000" pitchFamily="2" charset="2"/>
              <a:buChar char="q"/>
            </a:pPr>
            <a:r>
              <a:rPr lang="en-GB" sz="2400" dirty="0">
                <a:solidFill>
                  <a:srgbClr val="002060"/>
                </a:solidFill>
              </a:rPr>
              <a:t>The therapies can be taught to a whole class or a target group.</a:t>
            </a:r>
          </a:p>
          <a:p>
            <a:pPr>
              <a:buFont typeface="Wingdings" panose="05000000000000000000" pitchFamily="2" charset="2"/>
              <a:buChar char="q"/>
            </a:pPr>
            <a:r>
              <a:rPr lang="en-GB" sz="2400" dirty="0">
                <a:solidFill>
                  <a:srgbClr val="002060"/>
                </a:solidFill>
              </a:rPr>
              <a:t>Each therapy begins with explicit vocabulary teaching*.</a:t>
            </a:r>
          </a:p>
          <a:p>
            <a:pPr>
              <a:buFont typeface="Wingdings" panose="05000000000000000000" pitchFamily="2" charset="2"/>
              <a:buChar char="q"/>
            </a:pPr>
            <a:r>
              <a:rPr lang="en-GB" sz="2400" dirty="0">
                <a:solidFill>
                  <a:srgbClr val="002060"/>
                </a:solidFill>
              </a:rPr>
              <a:t>The therapies adopt the ‘Teach, model and apply’ process with plenty of opportunities for pupils to demonstrate the taught skill.</a:t>
            </a:r>
          </a:p>
          <a:p>
            <a:pPr>
              <a:buFont typeface="Wingdings" panose="05000000000000000000" pitchFamily="2" charset="2"/>
              <a:buChar char="q"/>
            </a:pPr>
            <a:r>
              <a:rPr lang="en-GB" sz="2400" dirty="0">
                <a:solidFill>
                  <a:schemeClr val="accent1">
                    <a:lumMod val="50000"/>
                  </a:schemeClr>
                </a:solidFill>
              </a:rPr>
              <a:t>To check that the skill is secure, it is suggested that one skills test is administered soon after completion of the therapy. Administer the remaining ones over a period of a few weeks to check that the skill has been retained.</a:t>
            </a:r>
          </a:p>
          <a:p>
            <a:pPr>
              <a:buFont typeface="Wingdings" panose="05000000000000000000" pitchFamily="2" charset="2"/>
              <a:buChar char="q"/>
            </a:pPr>
            <a:r>
              <a:rPr lang="en-GB" sz="2400" i="1" dirty="0">
                <a:solidFill>
                  <a:srgbClr val="002060"/>
                </a:solidFill>
              </a:rPr>
              <a:t> *vocabulary resources available on </a:t>
            </a:r>
            <a:r>
              <a:rPr lang="en-GB" sz="2400" i="1" dirty="0" err="1">
                <a:solidFill>
                  <a:srgbClr val="002060"/>
                </a:solidFill>
              </a:rPr>
              <a:t>PrimaryWise</a:t>
            </a:r>
            <a:r>
              <a:rPr lang="en-GB" sz="2400" i="1" dirty="0">
                <a:solidFill>
                  <a:srgbClr val="002060"/>
                </a:solidFill>
              </a:rPr>
              <a:t>.</a:t>
            </a:r>
            <a:endParaRPr lang="en-GB" sz="2400" dirty="0">
              <a:solidFill>
                <a:srgbClr val="002060"/>
              </a:solidFill>
            </a:endParaRPr>
          </a:p>
        </p:txBody>
      </p:sp>
      <p:sp>
        <p:nvSpPr>
          <p:cNvPr id="4" name="5-Point Star 4">
            <a:extLst>
              <a:ext uri="{FF2B5EF4-FFF2-40B4-BE49-F238E27FC236}">
                <a16:creationId xmlns:a16="http://schemas.microsoft.com/office/drawing/2014/main" xmlns="" id="{8B3E8FF2-5177-4593-ACA3-98E208BBB75E}"/>
              </a:ext>
            </a:extLst>
          </p:cNvPr>
          <p:cNvSpPr/>
          <p:nvPr/>
        </p:nvSpPr>
        <p:spPr>
          <a:xfrm>
            <a:off x="2641749" y="230188"/>
            <a:ext cx="1269069" cy="1021171"/>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5" name="Picture 4">
            <a:extLst>
              <a:ext uri="{FF2B5EF4-FFF2-40B4-BE49-F238E27FC236}">
                <a16:creationId xmlns:a16="http://schemas.microsoft.com/office/drawing/2014/main" xmlns="" id="{E87F60C8-794E-5B41-BFD7-67B388AB2628}"/>
              </a:ext>
            </a:extLst>
          </p:cNvPr>
          <p:cNvPicPr>
            <a:picLocks noChangeAspect="1"/>
          </p:cNvPicPr>
          <p:nvPr/>
        </p:nvPicPr>
        <p:blipFill>
          <a:blip r:embed="rId2"/>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715725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791067" y="1239155"/>
            <a:ext cx="10780301" cy="1143000"/>
          </a:xfrm>
        </p:spPr>
        <p:txBody>
          <a:bodyPr/>
          <a:lstStyle/>
          <a:p>
            <a:pPr eaLnBrk="1" hangingPunct="1"/>
            <a:r>
              <a:rPr lang="en-GB" altLang="en-US" dirty="0">
                <a:solidFill>
                  <a:srgbClr val="002060"/>
                </a:solidFill>
                <a:latin typeface="Calibri" panose="020F0502020204030204" pitchFamily="34" charset="0"/>
              </a:rPr>
              <a:t>       Mental methods with jottings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35783" y="4133278"/>
            <a:ext cx="10240983"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609 has 9 ones so we could subtract 9 from 609. 609 – 9 = 600.</a:t>
            </a:r>
          </a:p>
        </p:txBody>
      </p:sp>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6139229"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2" name="Speech Bubble: Oval 1">
            <a:extLst>
              <a:ext uri="{FF2B5EF4-FFF2-40B4-BE49-F238E27FC236}">
                <a16:creationId xmlns:a16="http://schemas.microsoft.com/office/drawing/2014/main" xmlns="" id="{481FC034-73A3-4375-B3FE-3871B9B225D0}"/>
              </a:ext>
            </a:extLst>
          </p:cNvPr>
          <p:cNvSpPr/>
          <p:nvPr/>
        </p:nvSpPr>
        <p:spPr>
          <a:xfrm>
            <a:off x="10134484" y="1934741"/>
            <a:ext cx="2057516" cy="2065075"/>
          </a:xfrm>
          <a:prstGeom prst="wedgeEllipseCallout">
            <a:avLst>
              <a:gd name="adj1" fmla="val -60049"/>
              <a:gd name="adj2" fmla="val 25021"/>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Say both numbers to your partner.</a:t>
            </a:r>
            <a:endParaRPr lang="en-GB" sz="2400" dirty="0"/>
          </a:p>
        </p:txBody>
      </p:sp>
      <p:sp>
        <p:nvSpPr>
          <p:cNvPr id="26"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46407" y="5004346"/>
            <a:ext cx="11785643" cy="153233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But we need to subtract 10, not 9, so we must subtract another 1: </a:t>
            </a:r>
          </a:p>
          <a:p>
            <a:pPr algn="ctr" eaLnBrk="1" hangingPunct="1">
              <a:spcBef>
                <a:spcPct val="0"/>
              </a:spcBef>
              <a:buFontTx/>
              <a:buNone/>
            </a:pPr>
            <a:r>
              <a:rPr lang="en-GB" altLang="en-US" sz="2800" dirty="0">
                <a:solidFill>
                  <a:srgbClr val="002060"/>
                </a:solidFill>
                <a:latin typeface="Calibri" panose="020F0502020204030204" pitchFamily="34" charset="0"/>
              </a:rPr>
              <a:t>600 – 1 = </a:t>
            </a:r>
            <a:r>
              <a:rPr lang="en-GB" altLang="en-US" sz="2800" dirty="0">
                <a:solidFill>
                  <a:srgbClr val="FF0000"/>
                </a:solidFill>
                <a:latin typeface="Calibri" panose="020F0502020204030204" pitchFamily="34" charset="0"/>
              </a:rPr>
              <a:t>599</a:t>
            </a:r>
          </a:p>
          <a:p>
            <a:pPr algn="ctr" eaLnBrk="1" hangingPunct="1">
              <a:spcBef>
                <a:spcPct val="0"/>
              </a:spcBef>
              <a:buFontTx/>
              <a:buNone/>
            </a:pPr>
            <a:r>
              <a:rPr lang="en-GB" altLang="en-US" sz="2800" dirty="0">
                <a:solidFill>
                  <a:schemeClr val="accent1">
                    <a:lumMod val="50000"/>
                  </a:schemeClr>
                </a:solidFill>
                <a:latin typeface="Calibri" panose="020F0502020204030204" pitchFamily="34" charset="0"/>
              </a:rPr>
              <a:t>Look at the number line on the next slide if you need to.</a:t>
            </a:r>
          </a:p>
        </p:txBody>
      </p:sp>
      <p:pic>
        <p:nvPicPr>
          <p:cNvPr id="12" name="Picture 11">
            <a:extLst>
              <a:ext uri="{FF2B5EF4-FFF2-40B4-BE49-F238E27FC236}">
                <a16:creationId xmlns:a16="http://schemas.microsoft.com/office/drawing/2014/main" xmlns="" id="{BD5DFA7F-5E94-AE46-A307-4E42CFE467F9}"/>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linds(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2862856879"/>
              </p:ext>
            </p:extLst>
          </p:nvPr>
        </p:nvGraphicFramePr>
        <p:xfrm>
          <a:off x="1574800" y="1726931"/>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4096024923"/>
              </p:ext>
            </p:extLst>
          </p:nvPr>
        </p:nvGraphicFramePr>
        <p:xfrm>
          <a:off x="6139229" y="1764795"/>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cxnSp>
        <p:nvCxnSpPr>
          <p:cNvPr id="14" name="Straight Connector 13"/>
          <p:cNvCxnSpPr/>
          <p:nvPr/>
        </p:nvCxnSpPr>
        <p:spPr>
          <a:xfrm flipV="1">
            <a:off x="615142" y="4572000"/>
            <a:ext cx="11022676" cy="16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1637818"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526385"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948475" y="4821382"/>
            <a:ext cx="1243525" cy="523220"/>
          </a:xfrm>
          <a:prstGeom prst="rect">
            <a:avLst/>
          </a:prstGeom>
          <a:noFill/>
        </p:spPr>
        <p:txBody>
          <a:bodyPr wrap="square" rtlCol="0">
            <a:spAutoFit/>
          </a:bodyPr>
          <a:lstStyle/>
          <a:p>
            <a:r>
              <a:rPr lang="en-GB" sz="2800" b="1" dirty="0">
                <a:solidFill>
                  <a:schemeClr val="tx2">
                    <a:lumMod val="50000"/>
                  </a:schemeClr>
                </a:solidFill>
              </a:rPr>
              <a:t>    609</a:t>
            </a:r>
          </a:p>
        </p:txBody>
      </p:sp>
      <p:sp>
        <p:nvSpPr>
          <p:cNvPr id="19" name="TextBox 18"/>
          <p:cNvSpPr txBox="1"/>
          <p:nvPr/>
        </p:nvSpPr>
        <p:spPr>
          <a:xfrm>
            <a:off x="8904622" y="4821382"/>
            <a:ext cx="1243525" cy="523220"/>
          </a:xfrm>
          <a:prstGeom prst="rect">
            <a:avLst/>
          </a:prstGeom>
          <a:noFill/>
        </p:spPr>
        <p:txBody>
          <a:bodyPr wrap="square" rtlCol="0">
            <a:spAutoFit/>
          </a:bodyPr>
          <a:lstStyle/>
          <a:p>
            <a:r>
              <a:rPr lang="en-GB" sz="2800" b="1" dirty="0">
                <a:solidFill>
                  <a:schemeClr val="tx2">
                    <a:lumMod val="50000"/>
                  </a:schemeClr>
                </a:solidFill>
              </a:rPr>
              <a:t>    600</a:t>
            </a:r>
          </a:p>
        </p:txBody>
      </p:sp>
      <p:sp>
        <p:nvSpPr>
          <p:cNvPr id="20" name="TextBox 19"/>
          <p:cNvSpPr txBox="1"/>
          <p:nvPr/>
        </p:nvSpPr>
        <p:spPr>
          <a:xfrm>
            <a:off x="8046720" y="4821382"/>
            <a:ext cx="1243525" cy="523220"/>
          </a:xfrm>
          <a:prstGeom prst="rect">
            <a:avLst/>
          </a:prstGeom>
          <a:noFill/>
        </p:spPr>
        <p:txBody>
          <a:bodyPr wrap="square" rtlCol="0">
            <a:spAutoFit/>
          </a:bodyPr>
          <a:lstStyle/>
          <a:p>
            <a:r>
              <a:rPr lang="en-GB" sz="2800" b="1" dirty="0">
                <a:solidFill>
                  <a:schemeClr val="tx2">
                    <a:lumMod val="50000"/>
                  </a:schemeClr>
                </a:solidFill>
              </a:rPr>
              <a:t>    599</a:t>
            </a:r>
          </a:p>
        </p:txBody>
      </p:sp>
      <p:cxnSp>
        <p:nvCxnSpPr>
          <p:cNvPr id="21" name="Straight Connector 20"/>
          <p:cNvCxnSpPr/>
          <p:nvPr/>
        </p:nvCxnSpPr>
        <p:spPr>
          <a:xfrm>
            <a:off x="8695113" y="4239491"/>
            <a:ext cx="0" cy="581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Curved Down Arrow 21"/>
          <p:cNvSpPr/>
          <p:nvPr/>
        </p:nvSpPr>
        <p:spPr>
          <a:xfrm flipH="1">
            <a:off x="9290244" y="3778971"/>
            <a:ext cx="2347573" cy="793029"/>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p:cNvSpPr txBox="1"/>
          <p:nvPr/>
        </p:nvSpPr>
        <p:spPr>
          <a:xfrm>
            <a:off x="10134484" y="3999816"/>
            <a:ext cx="813991" cy="523220"/>
          </a:xfrm>
          <a:prstGeom prst="rect">
            <a:avLst/>
          </a:prstGeom>
          <a:noFill/>
        </p:spPr>
        <p:txBody>
          <a:bodyPr wrap="square" rtlCol="0">
            <a:spAutoFit/>
          </a:bodyPr>
          <a:lstStyle/>
          <a:p>
            <a:r>
              <a:rPr lang="en-GB" sz="2800" b="1" dirty="0">
                <a:solidFill>
                  <a:schemeClr val="tx2">
                    <a:lumMod val="50000"/>
                  </a:schemeClr>
                </a:solidFill>
              </a:rPr>
              <a:t>- 9</a:t>
            </a:r>
          </a:p>
        </p:txBody>
      </p:sp>
      <p:sp>
        <p:nvSpPr>
          <p:cNvPr id="24" name="TextBox 23"/>
          <p:cNvSpPr txBox="1"/>
          <p:nvPr/>
        </p:nvSpPr>
        <p:spPr>
          <a:xfrm>
            <a:off x="8712394" y="3977881"/>
            <a:ext cx="813991" cy="523220"/>
          </a:xfrm>
          <a:prstGeom prst="rect">
            <a:avLst/>
          </a:prstGeom>
          <a:noFill/>
        </p:spPr>
        <p:txBody>
          <a:bodyPr wrap="square" rtlCol="0">
            <a:spAutoFit/>
          </a:bodyPr>
          <a:lstStyle/>
          <a:p>
            <a:r>
              <a:rPr lang="en-GB" sz="2800" b="1" dirty="0">
                <a:solidFill>
                  <a:schemeClr val="tx2">
                    <a:lumMod val="50000"/>
                  </a:schemeClr>
                </a:solidFill>
              </a:rPr>
              <a:t>- 1</a:t>
            </a:r>
          </a:p>
        </p:txBody>
      </p:sp>
      <p:sp>
        <p:nvSpPr>
          <p:cNvPr id="25" name="Curved Down Arrow 24"/>
          <p:cNvSpPr/>
          <p:nvPr/>
        </p:nvSpPr>
        <p:spPr>
          <a:xfrm flipH="1">
            <a:off x="8429104" y="3778971"/>
            <a:ext cx="1097281" cy="809654"/>
          </a:xfrm>
          <a:prstGeom prst="curved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6" name="Picture 25">
            <a:extLst>
              <a:ext uri="{FF2B5EF4-FFF2-40B4-BE49-F238E27FC236}">
                <a16:creationId xmlns:a16="http://schemas.microsoft.com/office/drawing/2014/main" xmlns="" id="{7034F8D2-1CDE-E844-A3E8-6D493CE31D9A}"/>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animBg="1"/>
      <p:bldP spid="23"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Written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426390" y="3449582"/>
            <a:ext cx="5072018" cy="236167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using a written method.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573 - 238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545185" y="2169493"/>
            <a:ext cx="4058236" cy="2560178"/>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written strategy for this calculation?</a:t>
            </a:r>
          </a:p>
        </p:txBody>
      </p:sp>
      <p:pic>
        <p:nvPicPr>
          <p:cNvPr id="11" name="Picture 10">
            <a:extLst>
              <a:ext uri="{FF2B5EF4-FFF2-40B4-BE49-F238E27FC236}">
                <a16:creationId xmlns:a16="http://schemas.microsoft.com/office/drawing/2014/main" xmlns="" id="{B4A70C30-0667-3842-B667-66B3593DEB46}"/>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	Written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28632" y="4017264"/>
            <a:ext cx="8553677" cy="11918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573 - 238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SUBTRACT</a:t>
            </a:r>
            <a:r>
              <a:rPr lang="en-GB" sz="2400" dirty="0">
                <a:solidFill>
                  <a:schemeClr val="tx2"/>
                </a:solidFill>
              </a:rPr>
              <a:t> 238 from 573.</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28632" y="5361480"/>
            <a:ext cx="8553677" cy="11918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could use a written method here to avoid making mistakes.</a:t>
            </a:r>
          </a:p>
        </p:txBody>
      </p:sp>
      <p:pic>
        <p:nvPicPr>
          <p:cNvPr id="13" name="Picture 12">
            <a:extLst>
              <a:ext uri="{FF2B5EF4-FFF2-40B4-BE49-F238E27FC236}">
                <a16:creationId xmlns:a16="http://schemas.microsoft.com/office/drawing/2014/main" xmlns="" id="{83ACC7B1-C2F0-594F-8ECB-4D783B6E6636}"/>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239155"/>
            <a:ext cx="11242586" cy="1143000"/>
          </a:xfrm>
        </p:spPr>
        <p:txBody>
          <a:bodyPr/>
          <a:lstStyle/>
          <a:p>
            <a:pPr eaLnBrk="1" hangingPunct="1"/>
            <a:r>
              <a:rPr lang="en-GB" altLang="en-US" dirty="0">
                <a:solidFill>
                  <a:srgbClr val="002060"/>
                </a:solidFill>
                <a:latin typeface="Calibri" panose="020F0502020204030204" pitchFamily="34" charset="0"/>
              </a:rPr>
              <a:t>            Written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246331"/>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subtraction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1574800" y="3778971"/>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5"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188537" y="2144758"/>
            <a:ext cx="5682090"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Let’s subtract the ones first. It is hard to calculate 3 – 8 as we will end up with a negative number. We need to take a ten from 70.</a:t>
            </a:r>
          </a:p>
        </p:txBody>
      </p:sp>
      <p:sp>
        <p:nvSpPr>
          <p:cNvPr id="16" name="TextBox 15"/>
          <p:cNvSpPr txBox="1"/>
          <p:nvPr/>
        </p:nvSpPr>
        <p:spPr>
          <a:xfrm>
            <a:off x="1574800" y="5208993"/>
            <a:ext cx="1367156" cy="923330"/>
          </a:xfrm>
          <a:prstGeom prst="rect">
            <a:avLst/>
          </a:prstGeom>
          <a:noFill/>
        </p:spPr>
        <p:txBody>
          <a:bodyPr wrap="square" rtlCol="0">
            <a:spAutoFit/>
          </a:bodyPr>
          <a:lstStyle/>
          <a:p>
            <a:pPr algn="ctr"/>
            <a:r>
              <a:rPr lang="en-GB" dirty="0"/>
              <a:t>                                                                                  </a:t>
            </a:r>
            <a:r>
              <a:rPr lang="en-GB" sz="3600" b="1" dirty="0">
                <a:solidFill>
                  <a:schemeClr val="tx2">
                    <a:lumMod val="75000"/>
                  </a:schemeClr>
                </a:solidFill>
              </a:rPr>
              <a:t>3</a:t>
            </a:r>
          </a:p>
        </p:txBody>
      </p:sp>
      <p:sp>
        <p:nvSpPr>
          <p:cNvPr id="17" name="TextBox 16"/>
          <p:cNvSpPr txBox="1"/>
          <p:nvPr/>
        </p:nvSpPr>
        <p:spPr>
          <a:xfrm>
            <a:off x="4389120" y="5208993"/>
            <a:ext cx="1367156" cy="984885"/>
          </a:xfrm>
          <a:prstGeom prst="rect">
            <a:avLst/>
          </a:prstGeom>
          <a:noFill/>
        </p:spPr>
        <p:txBody>
          <a:bodyPr wrap="square" rtlCol="0">
            <a:spAutoFit/>
          </a:bodyPr>
          <a:lstStyle/>
          <a:p>
            <a:pPr algn="ctr"/>
            <a:r>
              <a:rPr lang="en-GB" dirty="0"/>
              <a:t>                                                                                  </a:t>
            </a:r>
            <a:r>
              <a:rPr lang="en-GB" sz="4000" b="1" dirty="0">
                <a:solidFill>
                  <a:schemeClr val="tx2">
                    <a:lumMod val="75000"/>
                  </a:schemeClr>
                </a:solidFill>
              </a:rPr>
              <a:t>5</a:t>
            </a:r>
          </a:p>
        </p:txBody>
      </p:sp>
      <p:sp>
        <p:nvSpPr>
          <p:cNvPr id="18" name="TextBox 17"/>
          <p:cNvSpPr txBox="1"/>
          <p:nvPr/>
        </p:nvSpPr>
        <p:spPr>
          <a:xfrm>
            <a:off x="3021964" y="5208993"/>
            <a:ext cx="1367156" cy="984885"/>
          </a:xfrm>
          <a:prstGeom prst="rect">
            <a:avLst/>
          </a:prstGeom>
          <a:noFill/>
        </p:spPr>
        <p:txBody>
          <a:bodyPr wrap="square" rtlCol="0">
            <a:spAutoFit/>
          </a:bodyPr>
          <a:lstStyle/>
          <a:p>
            <a:pPr algn="ctr"/>
            <a:r>
              <a:rPr lang="en-GB" dirty="0"/>
              <a:t>                                                                                  </a:t>
            </a:r>
            <a:r>
              <a:rPr lang="en-GB" sz="4000" b="1" dirty="0">
                <a:solidFill>
                  <a:schemeClr val="tx2">
                    <a:lumMod val="75000"/>
                  </a:schemeClr>
                </a:solidFill>
              </a:rPr>
              <a:t>3</a:t>
            </a:r>
          </a:p>
        </p:txBody>
      </p:sp>
      <p:sp>
        <p:nvSpPr>
          <p:cNvPr id="19" name="TextBox 18"/>
          <p:cNvSpPr txBox="1"/>
          <p:nvPr/>
        </p:nvSpPr>
        <p:spPr>
          <a:xfrm>
            <a:off x="3021964" y="5853836"/>
            <a:ext cx="1367156" cy="369332"/>
          </a:xfrm>
          <a:prstGeom prst="rect">
            <a:avLst/>
          </a:prstGeom>
          <a:noFill/>
        </p:spPr>
        <p:txBody>
          <a:bodyPr wrap="square" rtlCol="0">
            <a:spAutoFit/>
          </a:bodyPr>
          <a:lstStyle/>
          <a:p>
            <a:pPr algn="ctr"/>
            <a:r>
              <a:rPr lang="en-GB" dirty="0"/>
              <a:t>                                                                                  </a:t>
            </a:r>
            <a:endParaRPr lang="en-GB" sz="4000" b="1" dirty="0">
              <a:solidFill>
                <a:schemeClr val="tx2">
                  <a:lumMod val="75000"/>
                </a:schemeClr>
              </a:solidFill>
            </a:endParaRPr>
          </a:p>
        </p:txBody>
      </p:sp>
      <p:sp>
        <p:nvSpPr>
          <p:cNvPr id="2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57399" y="5701435"/>
            <a:ext cx="5613228" cy="91940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Finally, subtract the hundreds: 500 - 200 = 300</a:t>
            </a:r>
          </a:p>
        </p:txBody>
      </p:sp>
      <p:sp>
        <p:nvSpPr>
          <p:cNvPr id="22"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57399" y="4073726"/>
            <a:ext cx="5613228" cy="578882"/>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chemeClr val="tx2">
                    <a:lumMod val="75000"/>
                  </a:schemeClr>
                </a:solidFill>
                <a:latin typeface="Calibri" panose="020F0502020204030204" pitchFamily="34" charset="0"/>
              </a:rPr>
              <a:t>13 – 8 = 5</a:t>
            </a:r>
          </a:p>
        </p:txBody>
      </p:sp>
      <p:sp>
        <p:nvSpPr>
          <p:cNvPr id="23" name="Oval Callout 22"/>
          <p:cNvSpPr/>
          <p:nvPr/>
        </p:nvSpPr>
        <p:spPr>
          <a:xfrm>
            <a:off x="0" y="5208993"/>
            <a:ext cx="1791067" cy="1522898"/>
          </a:xfrm>
          <a:prstGeom prst="wedgeEllipseCallout">
            <a:avLst>
              <a:gd name="adj1" fmla="val 61781"/>
              <a:gd name="adj2" fmla="val 14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lumMod val="75000"/>
                  </a:schemeClr>
                </a:solidFill>
              </a:rPr>
              <a:t>Our answer is </a:t>
            </a:r>
            <a:r>
              <a:rPr lang="en-GB" sz="2800" dirty="0">
                <a:solidFill>
                  <a:srgbClr val="FF0000"/>
                </a:solidFill>
              </a:rPr>
              <a:t>335</a:t>
            </a:r>
          </a:p>
        </p:txBody>
      </p:sp>
      <p:cxnSp>
        <p:nvCxnSpPr>
          <p:cNvPr id="25" name="Straight Connector 24"/>
          <p:cNvCxnSpPr/>
          <p:nvPr/>
        </p:nvCxnSpPr>
        <p:spPr>
          <a:xfrm flipV="1">
            <a:off x="3341716" y="3009207"/>
            <a:ext cx="615142" cy="4322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21964" y="3009207"/>
            <a:ext cx="552509" cy="461665"/>
          </a:xfrm>
          <a:prstGeom prst="rect">
            <a:avLst/>
          </a:prstGeom>
          <a:noFill/>
        </p:spPr>
        <p:txBody>
          <a:bodyPr wrap="square" rtlCol="0">
            <a:spAutoFit/>
          </a:bodyPr>
          <a:lstStyle/>
          <a:p>
            <a:pPr algn="ctr"/>
            <a:r>
              <a:rPr lang="en-GB" sz="2400" b="1" dirty="0">
                <a:solidFill>
                  <a:schemeClr val="tx2">
                    <a:lumMod val="50000"/>
                  </a:schemeClr>
                </a:solidFill>
              </a:rPr>
              <a:t>6</a:t>
            </a:r>
          </a:p>
        </p:txBody>
      </p:sp>
      <p:sp>
        <p:nvSpPr>
          <p:cNvPr id="27" name="TextBox 26"/>
          <p:cNvSpPr txBox="1"/>
          <p:nvPr/>
        </p:nvSpPr>
        <p:spPr>
          <a:xfrm>
            <a:off x="4389120" y="3009207"/>
            <a:ext cx="565265" cy="461665"/>
          </a:xfrm>
          <a:prstGeom prst="rect">
            <a:avLst/>
          </a:prstGeom>
          <a:noFill/>
        </p:spPr>
        <p:txBody>
          <a:bodyPr wrap="square" rtlCol="0">
            <a:spAutoFit/>
          </a:bodyPr>
          <a:lstStyle/>
          <a:p>
            <a:pPr algn="r"/>
            <a:r>
              <a:rPr lang="en-GB" sz="2400" b="1" dirty="0">
                <a:solidFill>
                  <a:schemeClr val="tx2">
                    <a:lumMod val="50000"/>
                  </a:schemeClr>
                </a:solidFill>
              </a:rPr>
              <a:t>1</a:t>
            </a:r>
          </a:p>
        </p:txBody>
      </p:sp>
      <p:sp>
        <p:nvSpPr>
          <p:cNvPr id="28"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257399" y="4844931"/>
            <a:ext cx="5613228" cy="51077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chemeClr val="tx2">
                    <a:lumMod val="75000"/>
                  </a:schemeClr>
                </a:solidFill>
                <a:latin typeface="Calibri" panose="020F0502020204030204" pitchFamily="34" charset="0"/>
              </a:rPr>
              <a:t>Now subtract the tens: 60 – 30 = 30</a:t>
            </a:r>
          </a:p>
        </p:txBody>
      </p:sp>
      <p:pic>
        <p:nvPicPr>
          <p:cNvPr id="24" name="Picture 23">
            <a:extLst>
              <a:ext uri="{FF2B5EF4-FFF2-40B4-BE49-F238E27FC236}">
                <a16:creationId xmlns:a16="http://schemas.microsoft.com/office/drawing/2014/main" xmlns="" id="{461A9AF2-6D8E-5442-B572-350FB4A424F0}"/>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21" grpId="0" animBg="1"/>
      <p:bldP spid="22" grpId="0" animBg="1"/>
      <p:bldP spid="23" grpId="0" animBg="1"/>
      <p:bldP spid="26" grpId="0"/>
      <p:bldP spid="27" grpId="0"/>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xmlns="" id="{8CA11531-4643-4FB0-B886-77FBA4868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7" y="219076"/>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445403" y="2616602"/>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345 + 50 =</a:t>
            </a:r>
          </a:p>
        </p:txBody>
      </p:sp>
      <p:pic>
        <p:nvPicPr>
          <p:cNvPr id="21509" name="Picture 6" descr="Image result for eyes cartoon">
            <a:extLst>
              <a:ext uri="{FF2B5EF4-FFF2-40B4-BE49-F238E27FC236}">
                <a16:creationId xmlns:a16="http://schemas.microsoft.com/office/drawing/2014/main" xmlns="" id="{C276E7F9-35EF-42C5-8790-4FDCD1FA5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289" y="2451214"/>
            <a:ext cx="11874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AutoShape 25">
            <a:extLst>
              <a:ext uri="{FF2B5EF4-FFF2-40B4-BE49-F238E27FC236}">
                <a16:creationId xmlns:a16="http://schemas.microsoft.com/office/drawing/2014/main" xmlns="" id="{DB296ADE-B592-4D86-82FA-0F0F686CFE07}"/>
              </a:ext>
            </a:extLst>
          </p:cNvPr>
          <p:cNvSpPr>
            <a:spLocks noChangeArrowheads="1"/>
          </p:cNvSpPr>
          <p:nvPr/>
        </p:nvSpPr>
        <p:spPr bwMode="auto">
          <a:xfrm>
            <a:off x="445404" y="4656380"/>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432 – 153 =</a:t>
            </a:r>
          </a:p>
        </p:txBody>
      </p:sp>
      <p:sp>
        <p:nvSpPr>
          <p:cNvPr id="7" name="AutoShape 5">
            <a:extLst>
              <a:ext uri="{FF2B5EF4-FFF2-40B4-BE49-F238E27FC236}">
                <a16:creationId xmlns:a16="http://schemas.microsoft.com/office/drawing/2014/main" xmlns="" id="{62D20182-D883-4F98-B602-58CD7811C9CB}"/>
              </a:ext>
            </a:extLst>
          </p:cNvPr>
          <p:cNvSpPr>
            <a:spLocks noChangeArrowheads="1"/>
          </p:cNvSpPr>
          <p:nvPr/>
        </p:nvSpPr>
        <p:spPr bwMode="auto">
          <a:xfrm>
            <a:off x="6702352" y="2557455"/>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3600" dirty="0">
                <a:solidFill>
                  <a:srgbClr val="002060"/>
                </a:solidFill>
                <a:latin typeface="Calibri" panose="020F0502020204030204" pitchFamily="34" charset="0"/>
              </a:rPr>
              <a:t>297 – 10 =</a:t>
            </a:r>
          </a:p>
        </p:txBody>
      </p:sp>
      <p:sp>
        <p:nvSpPr>
          <p:cNvPr id="8" name="AutoShape 25">
            <a:extLst>
              <a:ext uri="{FF2B5EF4-FFF2-40B4-BE49-F238E27FC236}">
                <a16:creationId xmlns:a16="http://schemas.microsoft.com/office/drawing/2014/main" xmlns="" id="{917419F6-A3A6-416F-8A2C-D79D6E6A02C7}"/>
              </a:ext>
            </a:extLst>
          </p:cNvPr>
          <p:cNvSpPr>
            <a:spLocks noChangeArrowheads="1"/>
          </p:cNvSpPr>
          <p:nvPr/>
        </p:nvSpPr>
        <p:spPr bwMode="auto">
          <a:xfrm>
            <a:off x="6702352" y="4770890"/>
            <a:ext cx="4538150" cy="733842"/>
          </a:xfrm>
          <a:prstGeom prst="roundRect">
            <a:avLst>
              <a:gd name="adj" fmla="val 2152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765 + 356 =</a:t>
            </a:r>
          </a:p>
        </p:txBody>
      </p:sp>
      <p:sp>
        <p:nvSpPr>
          <p:cNvPr id="9" name="Title 1">
            <a:extLst>
              <a:ext uri="{FF2B5EF4-FFF2-40B4-BE49-F238E27FC236}">
                <a16:creationId xmlns:a16="http://schemas.microsoft.com/office/drawing/2014/main" xmlns="" id="{38B51871-CC31-4DC5-9DDC-E16B07A8B3A1}"/>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Now try these calculations. Would you use a mental or a written method?</a:t>
            </a:r>
          </a:p>
        </p:txBody>
      </p:sp>
      <p:sp>
        <p:nvSpPr>
          <p:cNvPr id="10"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445403" y="3636491"/>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781 – 101 =</a:t>
            </a:r>
          </a:p>
        </p:txBody>
      </p:sp>
      <p:sp>
        <p:nvSpPr>
          <p:cNvPr id="11"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6702352" y="3636491"/>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248 + 90 =</a:t>
            </a:r>
          </a:p>
        </p:txBody>
      </p:sp>
      <p:pic>
        <p:nvPicPr>
          <p:cNvPr id="12" name="Picture 11">
            <a:extLst>
              <a:ext uri="{FF2B5EF4-FFF2-40B4-BE49-F238E27FC236}">
                <a16:creationId xmlns:a16="http://schemas.microsoft.com/office/drawing/2014/main" xmlns="" id="{A863C961-D1C3-CD4B-9413-512F0572CACF}"/>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4747670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44B4AD9F-5E0C-4F7D-8F3C-F288D1383CDB}"/>
              </a:ext>
            </a:extLst>
          </p:cNvPr>
          <p:cNvSpPr>
            <a:spLocks noGrp="1" noChangeArrowheads="1"/>
          </p:cNvSpPr>
          <p:nvPr>
            <p:ph type="title"/>
          </p:nvPr>
        </p:nvSpPr>
        <p:spPr>
          <a:xfrm>
            <a:off x="4182062" y="223081"/>
            <a:ext cx="6264275" cy="1143000"/>
          </a:xfrm>
        </p:spPr>
        <p:txBody>
          <a:bodyPr/>
          <a:lstStyle/>
          <a:p>
            <a:pPr eaLnBrk="1" hangingPunct="1"/>
            <a:r>
              <a:rPr lang="en-GB" altLang="en-US" sz="3600" b="1" dirty="0">
                <a:solidFill>
                  <a:srgbClr val="002060"/>
                </a:solidFill>
                <a:latin typeface="Calibri" panose="020F0502020204030204" pitchFamily="34" charset="0"/>
              </a:rPr>
              <a:t>    Reasoning </a:t>
            </a:r>
          </a:p>
        </p:txBody>
      </p:sp>
      <p:sp>
        <p:nvSpPr>
          <p:cNvPr id="29699" name="Rectangle 3">
            <a:extLst>
              <a:ext uri="{FF2B5EF4-FFF2-40B4-BE49-F238E27FC236}">
                <a16:creationId xmlns:a16="http://schemas.microsoft.com/office/drawing/2014/main" xmlns="" id="{85E71556-2AC8-4A68-89E8-311A79E77D89}"/>
              </a:ext>
            </a:extLst>
          </p:cNvPr>
          <p:cNvSpPr>
            <a:spLocks noGrp="1" noChangeArrowheads="1"/>
          </p:cNvSpPr>
          <p:nvPr>
            <p:ph type="body" idx="1"/>
          </p:nvPr>
        </p:nvSpPr>
        <p:spPr>
          <a:xfrm>
            <a:off x="1931938" y="1334456"/>
            <a:ext cx="7920037" cy="4781550"/>
          </a:xfrm>
          <a:solidFill>
            <a:srgbClr val="FDFEDA"/>
          </a:solidFill>
          <a:ln>
            <a:solidFill>
              <a:schemeClr val="accent1"/>
            </a:solidFill>
          </a:ln>
        </p:spPr>
        <p:txBody>
          <a:bodyPr/>
          <a:lstStyle/>
          <a:p>
            <a:pPr algn="ctr" eaLnBrk="1" hangingPunct="1">
              <a:spcBef>
                <a:spcPct val="0"/>
              </a:spcBef>
              <a:buFontTx/>
              <a:buNone/>
            </a:pPr>
            <a:endParaRPr lang="en-GB" altLang="en-US" dirty="0">
              <a:solidFill>
                <a:srgbClr val="002060"/>
              </a:solidFill>
              <a:latin typeface="Calibri" panose="020F0502020204030204" pitchFamily="34" charset="0"/>
            </a:endParaRPr>
          </a:p>
          <a:p>
            <a:pPr algn="ctr" eaLnBrk="1" hangingPunct="1">
              <a:spcBef>
                <a:spcPct val="0"/>
              </a:spcBef>
              <a:buFontTx/>
              <a:buNone/>
            </a:pPr>
            <a:r>
              <a:rPr lang="en-GB" altLang="en-US" sz="3200" dirty="0">
                <a:solidFill>
                  <a:srgbClr val="002060"/>
                </a:solidFill>
                <a:latin typeface="Calibri" panose="020F0502020204030204" pitchFamily="34" charset="0"/>
              </a:rPr>
              <a:t>Jody says she would use a mental method to solve 202 – 198 but Tom says he would use a written method. </a:t>
            </a:r>
          </a:p>
          <a:p>
            <a:pPr algn="ctr" eaLnBrk="1" hangingPunct="1">
              <a:spcBef>
                <a:spcPct val="0"/>
              </a:spcBef>
              <a:buFontTx/>
              <a:buNone/>
            </a:pPr>
            <a:r>
              <a:rPr lang="en-GB" altLang="en-US" sz="3200" dirty="0">
                <a:solidFill>
                  <a:srgbClr val="002060"/>
                </a:solidFill>
                <a:latin typeface="Calibri" panose="020F0502020204030204" pitchFamily="34" charset="0"/>
              </a:rPr>
              <a:t>Who do you think is right? Explain your answer.</a:t>
            </a:r>
          </a:p>
          <a:p>
            <a:pPr algn="ctr" eaLnBrk="1" hangingPunct="1">
              <a:spcBef>
                <a:spcPct val="0"/>
              </a:spcBef>
              <a:buFontTx/>
              <a:buNone/>
            </a:pPr>
            <a:endParaRPr lang="en-GB" altLang="en-US" dirty="0">
              <a:solidFill>
                <a:srgbClr val="002060"/>
              </a:solidFill>
              <a:latin typeface="Calibri" panose="020F0502020204030204" pitchFamily="34" charset="0"/>
            </a:endParaRPr>
          </a:p>
        </p:txBody>
      </p:sp>
      <p:pic>
        <p:nvPicPr>
          <p:cNvPr id="29700" name="Picture 1">
            <a:extLst>
              <a:ext uri="{FF2B5EF4-FFF2-40B4-BE49-F238E27FC236}">
                <a16:creationId xmlns:a16="http://schemas.microsoft.com/office/drawing/2014/main" xmlns="" id="{C25A450A-336A-4072-B0BB-BBB814679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62" y="188913"/>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9" descr="Image result for Discuss Clip Art">
            <a:extLst>
              <a:ext uri="{FF2B5EF4-FFF2-40B4-BE49-F238E27FC236}">
                <a16:creationId xmlns:a16="http://schemas.microsoft.com/office/drawing/2014/main" xmlns="" id="{F79887EF-2BBD-4AA3-BF7B-1FD91C5EA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32" b="12714"/>
          <a:stretch>
            <a:fillRect/>
          </a:stretch>
        </p:blipFill>
        <p:spPr bwMode="auto">
          <a:xfrm>
            <a:off x="5270935" y="4178868"/>
            <a:ext cx="1650130" cy="15630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D5AA996C-E60F-004A-B2F5-4BB96A400DEF}"/>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2323064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966175" y="3803041"/>
            <a:ext cx="5759203"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x 5 = 20</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291056" y="2042800"/>
            <a:ext cx="3626965" cy="2560178"/>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sp>
        <p:nvSpPr>
          <p:cNvPr id="11" name="Rectangle 10"/>
          <p:cNvSpPr/>
          <p:nvPr/>
        </p:nvSpPr>
        <p:spPr>
          <a:xfrm>
            <a:off x="2327564"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2BBDACE4-605B-E949-94FC-70CB6C3BFD84}"/>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	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925949" y="4055641"/>
            <a:ext cx="7353527" cy="91940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x 5 = 20</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1876982"/>
            <a:ext cx="4112029" cy="2140282"/>
          </a:xfrm>
          <a:prstGeom prst="wedgeEllipseCallout">
            <a:avLst>
              <a:gd name="adj1" fmla="val -70003"/>
              <a:gd name="adj2" fmla="val -7880"/>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27990" y="1387624"/>
            <a:ext cx="2975956" cy="2565237"/>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multiply </a:t>
            </a:r>
            <a:r>
              <a:rPr lang="en-GB" sz="2400" dirty="0">
                <a:solidFill>
                  <a:schemeClr val="tx2">
                    <a:lumMod val="75000"/>
                  </a:schemeClr>
                </a:solidFill>
              </a:rPr>
              <a:t>an unknown number by 5, which gives us the answer.</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087748" y="5141979"/>
            <a:ext cx="7091975" cy="1360313"/>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rgbClr val="002060"/>
                </a:solidFill>
                <a:latin typeface="Calibri" panose="020F0502020204030204" pitchFamily="34" charset="0"/>
              </a:rPr>
              <a:t>In Year 3, we should be able to solve nearly all multiplication and division calculations mentally using our knowledge of times tables.</a:t>
            </a:r>
          </a:p>
        </p:txBody>
      </p:sp>
      <p:sp>
        <p:nvSpPr>
          <p:cNvPr id="13" name="Rectangle 12"/>
          <p:cNvSpPr/>
          <p:nvPr/>
        </p:nvSpPr>
        <p:spPr>
          <a:xfrm>
            <a:off x="4821382"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7-Point Star 13"/>
          <p:cNvSpPr/>
          <p:nvPr/>
        </p:nvSpPr>
        <p:spPr>
          <a:xfrm>
            <a:off x="8279476" y="3952861"/>
            <a:ext cx="3670320" cy="2825590"/>
          </a:xfrm>
          <a:prstGeom prst="star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FF0000"/>
              </a:solidFill>
            </a:endParaRPr>
          </a:p>
          <a:p>
            <a:pPr algn="ctr"/>
            <a:r>
              <a:rPr lang="en-GB" sz="2400" dirty="0">
                <a:solidFill>
                  <a:srgbClr val="FF0000"/>
                </a:solidFill>
              </a:rPr>
              <a:t>Use the </a:t>
            </a:r>
            <a:r>
              <a:rPr lang="en-GB" sz="2400" dirty="0" err="1">
                <a:solidFill>
                  <a:srgbClr val="FF0000"/>
                </a:solidFill>
              </a:rPr>
              <a:t>PiXL</a:t>
            </a:r>
            <a:r>
              <a:rPr lang="en-GB" sz="2400" dirty="0">
                <a:solidFill>
                  <a:srgbClr val="FF0000"/>
                </a:solidFill>
              </a:rPr>
              <a:t> Times Tables App to learn your  x and ÷ facts fluently.</a:t>
            </a:r>
          </a:p>
        </p:txBody>
      </p:sp>
      <p:pic>
        <p:nvPicPr>
          <p:cNvPr id="15" name="Picture 14">
            <a:extLst>
              <a:ext uri="{FF2B5EF4-FFF2-40B4-BE49-F238E27FC236}">
                <a16:creationId xmlns:a16="http://schemas.microsoft.com/office/drawing/2014/main" xmlns="" id="{16C617C3-696B-9E4C-B8C7-A4E730074ADB}"/>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2327564" y="1334436"/>
            <a:ext cx="9517849"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728707" y="3853124"/>
            <a:ext cx="5759203"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using our times tables facts.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x 5 = 20</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6939551" y="1534641"/>
            <a:ext cx="4508848" cy="3823575"/>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rPr>
              <a:t>Using our times tables facts, we should know that</a:t>
            </a:r>
          </a:p>
          <a:p>
            <a:pPr algn="ctr"/>
            <a:r>
              <a:rPr lang="en-GB" sz="2800" dirty="0">
                <a:solidFill>
                  <a:schemeClr val="tx2"/>
                </a:solidFill>
              </a:rPr>
              <a:t> </a:t>
            </a:r>
            <a:r>
              <a:rPr lang="en-GB" sz="2800" dirty="0">
                <a:solidFill>
                  <a:srgbClr val="FF0000"/>
                </a:solidFill>
              </a:rPr>
              <a:t>4</a:t>
            </a:r>
            <a:r>
              <a:rPr lang="en-GB" sz="2800" dirty="0">
                <a:solidFill>
                  <a:schemeClr val="tx2"/>
                </a:solidFill>
              </a:rPr>
              <a:t> x 5 = 20.</a:t>
            </a:r>
          </a:p>
          <a:p>
            <a:pPr algn="ctr"/>
            <a:r>
              <a:rPr lang="en-GB" sz="2800" dirty="0">
                <a:solidFill>
                  <a:schemeClr val="tx2"/>
                </a:solidFill>
              </a:rPr>
              <a:t>Alternatively, we could use the inverse: 20 ÷ 5 = </a:t>
            </a:r>
            <a:r>
              <a:rPr lang="en-GB" sz="2800" dirty="0">
                <a:solidFill>
                  <a:srgbClr val="FF0000"/>
                </a:solidFill>
              </a:rPr>
              <a:t>4</a:t>
            </a:r>
          </a:p>
        </p:txBody>
      </p:sp>
      <p:sp>
        <p:nvSpPr>
          <p:cNvPr id="11" name="Rectangle 10"/>
          <p:cNvSpPr/>
          <p:nvPr/>
        </p:nvSpPr>
        <p:spPr>
          <a:xfrm>
            <a:off x="2327564"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662D4F02-D095-B746-81C4-A5EEA1935339}"/>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963"/>
                                        </p:tgtEl>
                                        <p:attrNameLst>
                                          <p:attrName>style.visibility</p:attrName>
                                        </p:attrNameLst>
                                      </p:cBhvr>
                                      <p:to>
                                        <p:strVal val="visible"/>
                                      </p:to>
                                    </p:set>
                                    <p:animEffect transition="in" filter="blinds(horizontal)">
                                      <p:cBhvr>
                                        <p:cTn id="12" dur="500"/>
                                        <p:tgtEl>
                                          <p:spTgt spid="8096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arithmetic</a:t>
            </a:r>
          </a:p>
        </p:txBody>
      </p:sp>
      <p:pic>
        <p:nvPicPr>
          <p:cNvPr id="4" name="Picture 3">
            <a:extLst>
              <a:ext uri="{FF2B5EF4-FFF2-40B4-BE49-F238E27FC236}">
                <a16:creationId xmlns:a16="http://schemas.microsoft.com/office/drawing/2014/main" xmlns=""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descr="A screenshot of a cell phone&#10;&#10;Description generated with very high confidence">
            <a:extLst>
              <a:ext uri="{FF2B5EF4-FFF2-40B4-BE49-F238E27FC236}">
                <a16:creationId xmlns:a16="http://schemas.microsoft.com/office/drawing/2014/main" xmlns="" id="{3CBB6881-FE83-47C7-8817-2A95C8BBC7C3}"/>
              </a:ext>
            </a:extLst>
          </p:cNvPr>
          <p:cNvPicPr>
            <a:picLocks noChangeAspect="1"/>
          </p:cNvPicPr>
          <p:nvPr/>
        </p:nvPicPr>
        <p:blipFill>
          <a:blip r:embed="rId4"/>
          <a:stretch>
            <a:fillRect/>
          </a:stretch>
        </p:blipFill>
        <p:spPr>
          <a:xfrm>
            <a:off x="4024916" y="1902973"/>
            <a:ext cx="4142167" cy="3849034"/>
          </a:xfrm>
          <a:prstGeom prst="rect">
            <a:avLst/>
          </a:prstGeom>
        </p:spPr>
      </p:pic>
      <p:sp>
        <p:nvSpPr>
          <p:cNvPr id="10" name="Rectangle: Rounded Corners 9">
            <a:extLst>
              <a:ext uri="{FF2B5EF4-FFF2-40B4-BE49-F238E27FC236}">
                <a16:creationId xmlns:a16="http://schemas.microsoft.com/office/drawing/2014/main" xmlns="" id="{B058C4BA-2080-4F3B-B074-AF152FFEA8FA}"/>
              </a:ext>
            </a:extLst>
          </p:cNvPr>
          <p:cNvSpPr/>
          <p:nvPr/>
        </p:nvSpPr>
        <p:spPr>
          <a:xfrm>
            <a:off x="798343" y="2249153"/>
            <a:ext cx="2752577" cy="3502854"/>
          </a:xfrm>
          <a:prstGeom prst="roundRect">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rPr>
              <a:t>addition</a:t>
            </a:r>
          </a:p>
          <a:p>
            <a:pPr algn="ctr"/>
            <a:r>
              <a:rPr lang="en-GB" sz="2800" dirty="0">
                <a:solidFill>
                  <a:srgbClr val="FF0000"/>
                </a:solidFill>
              </a:rPr>
              <a:t>subtraction </a:t>
            </a:r>
          </a:p>
          <a:p>
            <a:pPr algn="ctr"/>
            <a:r>
              <a:rPr lang="en-GB" sz="2800" dirty="0">
                <a:solidFill>
                  <a:srgbClr val="FF0000"/>
                </a:solidFill>
              </a:rPr>
              <a:t>multiplication </a:t>
            </a:r>
          </a:p>
          <a:p>
            <a:pPr algn="ctr"/>
            <a:r>
              <a:rPr lang="en-GB" sz="2800" dirty="0">
                <a:solidFill>
                  <a:srgbClr val="FF0000"/>
                </a:solidFill>
              </a:rPr>
              <a:t>division </a:t>
            </a:r>
          </a:p>
          <a:p>
            <a:pPr algn="ctr"/>
            <a:r>
              <a:rPr lang="en-GB" sz="2800" dirty="0">
                <a:solidFill>
                  <a:srgbClr val="FF0000"/>
                </a:solidFill>
              </a:rPr>
              <a:t>appropriate</a:t>
            </a:r>
          </a:p>
          <a:p>
            <a:pPr algn="ctr"/>
            <a:r>
              <a:rPr lang="en-GB" sz="2800" dirty="0">
                <a:solidFill>
                  <a:srgbClr val="FF0000"/>
                </a:solidFill>
              </a:rPr>
              <a:t>efficient</a:t>
            </a:r>
          </a:p>
        </p:txBody>
      </p:sp>
      <p:sp>
        <p:nvSpPr>
          <p:cNvPr id="8" name="Rectangle: Rounded Corners 2">
            <a:extLst>
              <a:ext uri="{FF2B5EF4-FFF2-40B4-BE49-F238E27FC236}">
                <a16:creationId xmlns:a16="http://schemas.microsoft.com/office/drawing/2014/main" xmlns="" id="{675A7142-34F1-4E54-A85B-FF703025B360}"/>
              </a:ext>
            </a:extLst>
          </p:cNvPr>
          <p:cNvSpPr/>
          <p:nvPr/>
        </p:nvSpPr>
        <p:spPr>
          <a:xfrm>
            <a:off x="8776415" y="2249153"/>
            <a:ext cx="2888134" cy="36307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For further  ideas to develop key vocabulary see the ‘</a:t>
            </a:r>
            <a:r>
              <a:rPr lang="en-GB" sz="2800" dirty="0">
                <a:solidFill>
                  <a:srgbClr val="002060"/>
                </a:solidFill>
                <a:hlinkClick r:id="rId5"/>
              </a:rPr>
              <a:t>Vocabulary Shorts</a:t>
            </a:r>
            <a:r>
              <a:rPr lang="en-GB" sz="2800" dirty="0">
                <a:solidFill>
                  <a:srgbClr val="002060"/>
                </a:solidFill>
              </a:rPr>
              <a:t>’ on </a:t>
            </a:r>
            <a:r>
              <a:rPr lang="en-GB" sz="2800" dirty="0" err="1">
                <a:solidFill>
                  <a:srgbClr val="002060"/>
                </a:solidFill>
              </a:rPr>
              <a:t>PrimaryWise</a:t>
            </a:r>
            <a:r>
              <a:rPr lang="en-GB" sz="2800" dirty="0">
                <a:solidFill>
                  <a:srgbClr val="002060"/>
                </a:solidFill>
              </a:rPr>
              <a:t>.</a:t>
            </a:r>
          </a:p>
        </p:txBody>
      </p:sp>
      <p:pic>
        <p:nvPicPr>
          <p:cNvPr id="11" name="Picture 10">
            <a:extLst>
              <a:ext uri="{FF2B5EF4-FFF2-40B4-BE49-F238E27FC236}">
                <a16:creationId xmlns:a16="http://schemas.microsoft.com/office/drawing/2014/main" xmlns="" id="{DB3F9656-D476-FC48-B6BA-BECAD25806DA}"/>
              </a:ext>
            </a:extLst>
          </p:cNvPr>
          <p:cNvPicPr>
            <a:picLocks noChangeAspect="1"/>
          </p:cNvPicPr>
          <p:nvPr/>
        </p:nvPicPr>
        <p:blipFill>
          <a:blip r:embed="rId6"/>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2517911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334436"/>
            <a:ext cx="10516631" cy="1143000"/>
          </a:xfrm>
        </p:spPr>
        <p:txBody>
          <a:bodyPr/>
          <a:lstStyle/>
          <a:p>
            <a:pPr eaLnBrk="1" hangingPunct="1"/>
            <a:r>
              <a:rPr lang="en-GB" altLang="en-US" dirty="0">
                <a:solidFill>
                  <a:srgbClr val="002060"/>
                </a:solidFill>
                <a:latin typeface="Calibri" panose="020F0502020204030204" pitchFamily="34" charset="0"/>
              </a:rPr>
              <a:t>Mental methods with jottings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3701284"/>
            <a:ext cx="6187581"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 58 x 3</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516363" y="1920240"/>
            <a:ext cx="4137318" cy="2866926"/>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sp>
        <p:nvSpPr>
          <p:cNvPr id="11" name="Rectangle 10"/>
          <p:cNvSpPr/>
          <p:nvPr/>
        </p:nvSpPr>
        <p:spPr>
          <a:xfrm>
            <a:off x="2327564"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xmlns="" id="{A77442E1-7272-E64F-A352-7BE87E3E250E}"/>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2360815" y="1305482"/>
            <a:ext cx="9249295" cy="1143000"/>
          </a:xfrm>
        </p:spPr>
        <p:txBody>
          <a:bodyPr/>
          <a:lstStyle/>
          <a:p>
            <a:pPr eaLnBrk="1" hangingPunct="1"/>
            <a:r>
              <a:rPr lang="en-GB" altLang="en-US" dirty="0">
                <a:solidFill>
                  <a:srgbClr val="002060"/>
                </a:solidFill>
                <a:latin typeface="Calibri" panose="020F0502020204030204" pitchFamily="34" charset="0"/>
              </a:rPr>
              <a:t>    Mental methods with jottings </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06074" y="3502846"/>
            <a:ext cx="7722596"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 58 x 3</a:t>
            </a:r>
          </a:p>
        </p:txBody>
      </p:sp>
      <p:sp>
        <p:nvSpPr>
          <p:cNvPr id="12" name="Oval Callout 11"/>
          <p:cNvSpPr/>
          <p:nvPr/>
        </p:nvSpPr>
        <p:spPr>
          <a:xfrm>
            <a:off x="402842" y="1641238"/>
            <a:ext cx="2776450" cy="1672396"/>
          </a:xfrm>
          <a:prstGeom prst="wedgeEllipseCallout">
            <a:avLst>
              <a:gd name="adj1" fmla="val 67108"/>
              <a:gd name="adj2" fmla="val 5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multiply </a:t>
            </a:r>
            <a:r>
              <a:rPr lang="en-GB" sz="2400" dirty="0">
                <a:solidFill>
                  <a:schemeClr val="tx2">
                    <a:lumMod val="75000"/>
                  </a:schemeClr>
                </a:solidFill>
              </a:rPr>
              <a:t>58 by 3</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39130" y="4930975"/>
            <a:ext cx="9397753" cy="153233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In Year 3, we should be able to solve nearly all multiplication and division calculations mentally (perhaps with some jottings) using our knowledge of times tables.</a:t>
            </a:r>
          </a:p>
        </p:txBody>
      </p:sp>
      <p:sp>
        <p:nvSpPr>
          <p:cNvPr id="13" name="Rectangle 12"/>
          <p:cNvSpPr/>
          <p:nvPr/>
        </p:nvSpPr>
        <p:spPr>
          <a:xfrm>
            <a:off x="4838007"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578020" y="2071649"/>
            <a:ext cx="3383857" cy="2859326"/>
          </a:xfrm>
          <a:prstGeom prst="wedgeEllipseCallout">
            <a:avLst>
              <a:gd name="adj1" fmla="val -65344"/>
              <a:gd name="adj2" fmla="val -26075"/>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2"/>
                </a:solidFill>
              </a:rPr>
              <a:t>Read the calculation. Look at the sign and be confident that you understand what you  need to do.</a:t>
            </a:r>
          </a:p>
        </p:txBody>
      </p:sp>
      <p:pic>
        <p:nvPicPr>
          <p:cNvPr id="14" name="Picture 13">
            <a:extLst>
              <a:ext uri="{FF2B5EF4-FFF2-40B4-BE49-F238E27FC236}">
                <a16:creationId xmlns:a16="http://schemas.microsoft.com/office/drawing/2014/main" xmlns="" id="{E8A1D350-633C-3D43-AADB-EA859183CDB9}"/>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12" grpId="0" animBg="1"/>
      <p:bldP spid="11"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836814" y="1334436"/>
            <a:ext cx="11008599" cy="1143000"/>
          </a:xfrm>
        </p:spPr>
        <p:txBody>
          <a:bodyPr/>
          <a:lstStyle/>
          <a:p>
            <a:pPr eaLnBrk="1" hangingPunct="1"/>
            <a:r>
              <a:rPr lang="en-GB" altLang="en-US" dirty="0">
                <a:solidFill>
                  <a:srgbClr val="002060"/>
                </a:solidFill>
                <a:latin typeface="Calibri" panose="020F0502020204030204" pitchFamily="34" charset="0"/>
              </a:rPr>
              <a:t>Mental methods with jottings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30798" y="3502846"/>
            <a:ext cx="5710315" cy="282630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have solved this calculation mentally using some jottings to help us remember the steps. </a:t>
            </a:r>
            <a:r>
              <a:rPr lang="en-GB" altLang="en-US" dirty="0">
                <a:solidFill>
                  <a:srgbClr val="00B050"/>
                </a:solidFill>
                <a:latin typeface="Calibri" panose="020F0502020204030204" pitchFamily="34" charset="0"/>
              </a:rPr>
              <a:t>The jottings we could make are in green. </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multiplication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 58 x 3</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011777" y="1703562"/>
            <a:ext cx="4757428" cy="3485734"/>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rPr>
              <a:t>We can partition 58 into 50 and 8 and then use our times tables facts. </a:t>
            </a:r>
          </a:p>
          <a:p>
            <a:pPr algn="ctr"/>
            <a:r>
              <a:rPr lang="en-GB" sz="2800" b="1" dirty="0">
                <a:solidFill>
                  <a:srgbClr val="00B050"/>
                </a:solidFill>
              </a:rPr>
              <a:t>8 x 3 = 24</a:t>
            </a:r>
          </a:p>
          <a:p>
            <a:pPr algn="ctr"/>
            <a:r>
              <a:rPr lang="en-GB" sz="2800" b="1" dirty="0">
                <a:solidFill>
                  <a:srgbClr val="00B050"/>
                </a:solidFill>
              </a:rPr>
              <a:t>50 x 3 = 150</a:t>
            </a:r>
          </a:p>
          <a:p>
            <a:pPr algn="ctr"/>
            <a:r>
              <a:rPr lang="en-GB" sz="2800" b="1" dirty="0">
                <a:solidFill>
                  <a:srgbClr val="00B050"/>
                </a:solidFill>
              </a:rPr>
              <a:t>150 + 24 = </a:t>
            </a:r>
            <a:r>
              <a:rPr lang="en-GB" sz="2800" dirty="0">
                <a:solidFill>
                  <a:srgbClr val="FF0000"/>
                </a:solidFill>
              </a:rPr>
              <a:t>174</a:t>
            </a:r>
          </a:p>
        </p:txBody>
      </p:sp>
      <p:sp>
        <p:nvSpPr>
          <p:cNvPr id="11" name="Rectangle 10"/>
          <p:cNvSpPr/>
          <p:nvPr/>
        </p:nvSpPr>
        <p:spPr>
          <a:xfrm>
            <a:off x="2327564" y="2477436"/>
            <a:ext cx="764771" cy="64698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C:\Users\User\AppData\Local\Microsoft\Windows\Temporary Internet Files\Content.IE5\CBAOT9XC\tango-style-pencil[1].png"/>
          <p:cNvPicPr>
            <a:picLocks noChangeAspect="1" noChangeArrowheads="1"/>
          </p:cNvPicPr>
          <p:nvPr/>
        </p:nvPicPr>
        <p:blipFill>
          <a:blip r:embed="rId4"/>
          <a:srcRect/>
          <a:stretch>
            <a:fillRect/>
          </a:stretch>
        </p:blipFill>
        <p:spPr bwMode="auto">
          <a:xfrm>
            <a:off x="7682246" y="923523"/>
            <a:ext cx="1329402" cy="1329402"/>
          </a:xfrm>
          <a:prstGeom prst="rect">
            <a:avLst/>
          </a:prstGeom>
          <a:noFill/>
        </p:spPr>
      </p:pic>
      <p:pic>
        <p:nvPicPr>
          <p:cNvPr id="13" name="Picture 12">
            <a:extLst>
              <a:ext uri="{FF2B5EF4-FFF2-40B4-BE49-F238E27FC236}">
                <a16:creationId xmlns:a16="http://schemas.microsoft.com/office/drawing/2014/main" xmlns="" id="{543E989E-2E0E-034A-AA05-C2A23CA7B0DA}"/>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328782" y="3733579"/>
            <a:ext cx="5166611"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r>
              <a:rPr lang="en-GB" altLang="en-US" dirty="0">
                <a:solidFill>
                  <a:srgbClr val="002060"/>
                </a:solidFill>
                <a:latin typeface="Calibri" panose="020F0502020204030204" pitchFamily="34" charset="0"/>
              </a:rPr>
              <a:t>24 ÷ 8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087985" y="2377582"/>
            <a:ext cx="4105532" cy="2560178"/>
          </a:xfrm>
          <a:prstGeom prst="wedgeEllipseCallout">
            <a:avLst>
              <a:gd name="adj1" fmla="val -71277"/>
              <a:gd name="adj2" fmla="val -34927"/>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pic>
        <p:nvPicPr>
          <p:cNvPr id="11" name="Picture 10">
            <a:extLst>
              <a:ext uri="{FF2B5EF4-FFF2-40B4-BE49-F238E27FC236}">
                <a16:creationId xmlns:a16="http://schemas.microsoft.com/office/drawing/2014/main" xmlns="" id="{BDA5A3ED-5290-2140-A2D1-7ED7DBB80300}"/>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2360815" y="1305482"/>
            <a:ext cx="9249295" cy="1143000"/>
          </a:xfrm>
        </p:spPr>
        <p:txBody>
          <a:bodyPr/>
          <a:lstStyle/>
          <a:p>
            <a:pPr eaLnBrk="1" hangingPunct="1"/>
            <a:r>
              <a:rPr lang="en-GB" altLang="en-US" dirty="0">
                <a:solidFill>
                  <a:srgbClr val="002060"/>
                </a:solidFill>
                <a:latin typeface="Calibri" panose="020F0502020204030204" pitchFamily="34" charset="0"/>
              </a:rPr>
              <a:t>            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32395" y="3589163"/>
            <a:ext cx="7754127"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24 ÷ 8 =</a:t>
            </a:r>
          </a:p>
        </p:txBody>
      </p:sp>
      <p:sp>
        <p:nvSpPr>
          <p:cNvPr id="12" name="Oval Callout 11"/>
          <p:cNvSpPr/>
          <p:nvPr/>
        </p:nvSpPr>
        <p:spPr>
          <a:xfrm>
            <a:off x="402842" y="1641238"/>
            <a:ext cx="2776450" cy="1672396"/>
          </a:xfrm>
          <a:prstGeom prst="wedgeEllipseCallout">
            <a:avLst>
              <a:gd name="adj1" fmla="val 67108"/>
              <a:gd name="adj2" fmla="val 5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divide </a:t>
            </a:r>
            <a:r>
              <a:rPr lang="en-GB" sz="2400" dirty="0">
                <a:solidFill>
                  <a:schemeClr val="tx2">
                    <a:lumMod val="75000"/>
                  </a:schemeClr>
                </a:solidFill>
              </a:rPr>
              <a:t>24 by 8.</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28632" y="4833983"/>
            <a:ext cx="9397753" cy="153233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In Year 3, we should be able to solve nearly all multiplication and division calculations mentally (perhaps with some jottings) using our knowledge of times tables.</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1694859"/>
            <a:ext cx="4112029" cy="2499704"/>
          </a:xfrm>
          <a:prstGeom prst="wedgeEllipseCallout">
            <a:avLst>
              <a:gd name="adj1" fmla="val -70003"/>
              <a:gd name="adj2" fmla="val -7880"/>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pic>
        <p:nvPicPr>
          <p:cNvPr id="13" name="Picture 12">
            <a:extLst>
              <a:ext uri="{FF2B5EF4-FFF2-40B4-BE49-F238E27FC236}">
                <a16:creationId xmlns:a16="http://schemas.microsoft.com/office/drawing/2014/main" xmlns="" id="{DF58DCC5-6FE1-AE40-9BB0-15CA93872DFA}"/>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12" grpId="0" animBg="1"/>
      <p:bldP spid="11"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951186" y="2633854"/>
            <a:ext cx="4744179"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24 ÷ 8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087985" y="2032173"/>
            <a:ext cx="4152829" cy="2699057"/>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rPr>
              <a:t>We can solve this mentally using our division facts</a:t>
            </a:r>
          </a:p>
          <a:p>
            <a:pPr algn="ctr"/>
            <a:r>
              <a:rPr lang="en-GB" sz="2800" dirty="0">
                <a:solidFill>
                  <a:schemeClr val="tx2"/>
                </a:solidFill>
              </a:rPr>
              <a:t>24 ÷ 8 = </a:t>
            </a:r>
            <a:r>
              <a:rPr lang="en-GB" sz="2800" dirty="0">
                <a:solidFill>
                  <a:srgbClr val="FF0000"/>
                </a:solidFill>
              </a:rPr>
              <a:t>3</a:t>
            </a:r>
          </a:p>
        </p:txBody>
      </p:sp>
      <p:pic>
        <p:nvPicPr>
          <p:cNvPr id="8" name="Picture 7">
            <a:extLst>
              <a:ext uri="{FF2B5EF4-FFF2-40B4-BE49-F238E27FC236}">
                <a16:creationId xmlns:a16="http://schemas.microsoft.com/office/drawing/2014/main" xmlns="" id="{4E30E7FA-8687-424C-B9B6-81B80B864498}"/>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797184" y="3641390"/>
            <a:ext cx="5335148"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323897" y="2345095"/>
                <a:ext cx="4281723" cy="8715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1</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of 21 =</a:t>
                </a:r>
              </a:p>
            </p:txBody>
          </p:sp>
        </mc:Choice>
        <mc:Fallback xmlns="">
          <p:sp>
            <p:nvSpPr>
              <p:cNvPr id="10"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323897" y="2345095"/>
                <a:ext cx="4281723" cy="871516"/>
              </a:xfrm>
              <a:prstGeom prst="roundRect">
                <a:avLst>
                  <a:gd name="adj" fmla="val 16667"/>
                </a:avLst>
              </a:prstGeom>
              <a:blipFill>
                <a:blip r:embed="rId4"/>
                <a:stretch>
                  <a:fillRect b="-5517"/>
                </a:stretch>
              </a:blipFill>
              <a:ln w="9525">
                <a:solidFill>
                  <a:schemeClr val="tx1"/>
                </a:solidFill>
                <a:round/>
                <a:headEnd/>
                <a:tailEnd/>
              </a:ln>
              <a:effectLst/>
            </p:spPr>
            <p:txBody>
              <a:bodyPr/>
              <a:lstStyle/>
              <a:p>
                <a:r>
                  <a:rPr lang="en-GB">
                    <a:noFill/>
                  </a:rPr>
                  <a:t> </a:t>
                </a:r>
              </a:p>
            </p:txBody>
          </p:sp>
        </mc:Fallback>
      </mc:AlternateContent>
      <p:sp>
        <p:nvSpPr>
          <p:cNvPr id="2" name="Speech Bubble: Oval 1">
            <a:extLst>
              <a:ext uri="{FF2B5EF4-FFF2-40B4-BE49-F238E27FC236}">
                <a16:creationId xmlns:a16="http://schemas.microsoft.com/office/drawing/2014/main" xmlns="" id="{481FC034-73A3-4375-B3FE-3871B9B225D0}"/>
              </a:ext>
            </a:extLst>
          </p:cNvPr>
          <p:cNvSpPr/>
          <p:nvPr/>
        </p:nvSpPr>
        <p:spPr>
          <a:xfrm>
            <a:off x="7087985" y="1772599"/>
            <a:ext cx="4121298" cy="2891949"/>
          </a:xfrm>
          <a:prstGeom prst="wedgeEllipseCallout">
            <a:avLst>
              <a:gd name="adj1" fmla="val -86583"/>
              <a:gd name="adj2" fmla="val -18987"/>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pic>
        <p:nvPicPr>
          <p:cNvPr id="11" name="Picture 10">
            <a:extLst>
              <a:ext uri="{FF2B5EF4-FFF2-40B4-BE49-F238E27FC236}">
                <a16:creationId xmlns:a16="http://schemas.microsoft.com/office/drawing/2014/main" xmlns="" id="{667CD6B8-BE86-414B-BBE6-44F45CC370CD}"/>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2360815" y="1305482"/>
            <a:ext cx="9249295" cy="1143000"/>
          </a:xfrm>
        </p:spPr>
        <p:txBody>
          <a:bodyPr/>
          <a:lstStyle/>
          <a:p>
            <a:pPr eaLnBrk="1" hangingPunct="1"/>
            <a:r>
              <a:rPr lang="en-GB" altLang="en-US" dirty="0">
                <a:solidFill>
                  <a:srgbClr val="002060"/>
                </a:solidFill>
                <a:latin typeface="Calibri" panose="020F0502020204030204" pitchFamily="34" charset="0"/>
              </a:rPr>
              <a:t>             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728707" y="3601211"/>
            <a:ext cx="7643768" cy="105560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365171"/>
                <a:ext cx="6251171" cy="8715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1</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of 21 =</a:t>
                </a:r>
              </a:p>
            </p:txBody>
          </p:sp>
        </mc:Choice>
        <mc:Fallback xmlns="">
          <p:sp>
            <p:nvSpPr>
              <p:cNvPr id="10" name="AutoShape 67">
                <a:extLst>
                  <a:ext uri="{FF2B5EF4-FFF2-40B4-BE49-F238E27FC236}">
                    <a16:creationId xmlns:a16="http://schemas.microsoft.com/office/drawing/2014/main" xmlns="" xmlns:a14="http://schemas.microsoft.com/office/drawing/2010/main" id="{4B1A0A83-6ED2-4C02-B368-F3C0695906AA}"/>
                  </a:ext>
                </a:extLst>
              </p:cNvPr>
              <p:cNvSpPr>
                <a:spLocks noRot="1" noChangeAspect="1" noMove="1" noResize="1" noEditPoints="1" noAdjustHandles="1" noChangeArrowheads="1" noChangeShapeType="1" noTextEdit="1"/>
              </p:cNvSpPr>
              <p:nvPr/>
            </p:nvSpPr>
            <p:spPr bwMode="auto">
              <a:xfrm>
                <a:off x="3275214" y="2365171"/>
                <a:ext cx="6251171" cy="871516"/>
              </a:xfrm>
              <a:prstGeom prst="roundRect">
                <a:avLst>
                  <a:gd name="adj" fmla="val 16667"/>
                </a:avLst>
              </a:prstGeom>
              <a:blipFill>
                <a:blip r:embed="rId5"/>
                <a:stretch>
                  <a:fillRect b="-5517"/>
                </a:stretch>
              </a:blipFill>
              <a:ln w="9525">
                <a:solidFill>
                  <a:schemeClr val="tx1"/>
                </a:solidFill>
                <a:round/>
                <a:headEnd/>
                <a:tailEnd/>
              </a:ln>
              <a:effectLst/>
            </p:spPr>
            <p:txBody>
              <a:bodyPr/>
              <a:lstStyle/>
              <a:p>
                <a:r>
                  <a:rPr lang="en-GB">
                    <a:noFill/>
                  </a:rPr>
                  <a:t> </a:t>
                </a:r>
              </a:p>
            </p:txBody>
          </p:sp>
        </mc:Fallback>
      </mc:AlternateContent>
      <p:sp>
        <p:nvSpPr>
          <p:cNvPr id="12" name="Oval Callout 11"/>
          <p:cNvSpPr/>
          <p:nvPr/>
        </p:nvSpPr>
        <p:spPr>
          <a:xfrm>
            <a:off x="402842" y="1641238"/>
            <a:ext cx="2776450" cy="1672396"/>
          </a:xfrm>
          <a:prstGeom prst="wedgeEllipseCallout">
            <a:avLst>
              <a:gd name="adj1" fmla="val 67108"/>
              <a:gd name="adj2" fmla="val 5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divide </a:t>
            </a:r>
            <a:r>
              <a:rPr lang="en-GB" sz="2400" dirty="0">
                <a:solidFill>
                  <a:schemeClr val="tx2">
                    <a:lumMod val="75000"/>
                  </a:schemeClr>
                </a:solidFill>
              </a:rPr>
              <a:t>21 by 3 to find one third of 21.</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28632" y="4803735"/>
            <a:ext cx="9519865" cy="160043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In Year 3, we should be able to solve nearly all multiplication and division calculations mentally (perhaps with some jottings) using our knowledge of times tables</a:t>
            </a:r>
            <a:r>
              <a:rPr lang="en-GB" altLang="en-US" dirty="0">
                <a:solidFill>
                  <a:srgbClr val="002060"/>
                </a:solidFill>
                <a:latin typeface="Calibri" panose="020F0502020204030204" pitchFamily="34" charset="0"/>
              </a:rPr>
              <a:t>.</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1725194"/>
            <a:ext cx="4112029" cy="2469369"/>
          </a:xfrm>
          <a:prstGeom prst="wedgeEllipseCallout">
            <a:avLst>
              <a:gd name="adj1" fmla="val -70003"/>
              <a:gd name="adj2" fmla="val -7880"/>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pic>
        <p:nvPicPr>
          <p:cNvPr id="13" name="Picture 12">
            <a:extLst>
              <a:ext uri="{FF2B5EF4-FFF2-40B4-BE49-F238E27FC236}">
                <a16:creationId xmlns:a16="http://schemas.microsoft.com/office/drawing/2014/main" xmlns="" id="{80687597-B537-D749-9E07-8BDC21C4899D}"/>
              </a:ext>
            </a:extLst>
          </p:cNvPr>
          <p:cNvPicPr>
            <a:picLocks noChangeAspect="1"/>
          </p:cNvPicPr>
          <p:nvPr/>
        </p:nvPicPr>
        <p:blipFill>
          <a:blip r:embed="rId6"/>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12" grpId="0" animBg="1"/>
      <p:bldP spid="11"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328782" y="2459640"/>
                <a:ext cx="4360551" cy="87151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1</m:t>
                        </m:r>
                      </m:num>
                      <m:den>
                        <m:r>
                          <a:rPr lang="en-GB" altLang="en-US" b="0" i="1" smtClean="0">
                            <a:solidFill>
                              <a:srgbClr val="002060"/>
                            </a:solidFill>
                            <a:latin typeface="Cambria Math" panose="02040503050406030204" pitchFamily="18" charset="0"/>
                          </a:rPr>
                          <m:t>3</m:t>
                        </m:r>
                      </m:den>
                    </m:f>
                  </m:oMath>
                </a14:m>
                <a:r>
                  <a:rPr lang="en-GB" altLang="en-US" dirty="0">
                    <a:solidFill>
                      <a:srgbClr val="002060"/>
                    </a:solidFill>
                    <a:latin typeface="Calibri" panose="020F0502020204030204" pitchFamily="34" charset="0"/>
                  </a:rPr>
                  <a:t> of 21 =</a:t>
                </a:r>
              </a:p>
            </p:txBody>
          </p:sp>
        </mc:Choice>
        <mc:Fallback xmlns="">
          <p:sp>
            <p:nvSpPr>
              <p:cNvPr id="10" name="AutoShape 67">
                <a:extLst>
                  <a:ext uri="{FF2B5EF4-FFF2-40B4-BE49-F238E27FC236}">
                    <a16:creationId xmlns:a16="http://schemas.microsoft.com/office/drawing/2014/main" id="{4B1A0A83-6ED2-4C02-B368-F3C0695906AA}"/>
                  </a:ext>
                </a:extLst>
              </p:cNvPr>
              <p:cNvSpPr>
                <a:spLocks noRot="1" noChangeAspect="1" noMove="1" noResize="1" noEditPoints="1" noAdjustHandles="1" noChangeArrowheads="1" noChangeShapeType="1" noTextEdit="1"/>
              </p:cNvSpPr>
              <p:nvPr/>
            </p:nvSpPr>
            <p:spPr bwMode="auto">
              <a:xfrm>
                <a:off x="1328782" y="2459640"/>
                <a:ext cx="4360551" cy="871516"/>
              </a:xfrm>
              <a:prstGeom prst="roundRect">
                <a:avLst>
                  <a:gd name="adj" fmla="val 16667"/>
                </a:avLst>
              </a:prstGeom>
              <a:blipFill>
                <a:blip r:embed="rId4"/>
                <a:stretch>
                  <a:fillRect b="-6207"/>
                </a:stretch>
              </a:blipFill>
              <a:ln w="9525">
                <a:solidFill>
                  <a:schemeClr val="tx1"/>
                </a:solidFill>
                <a:round/>
                <a:headEnd/>
                <a:tailEnd/>
              </a:ln>
              <a:effectLst/>
            </p:spPr>
            <p:txBody>
              <a:bodyPr/>
              <a:lstStyle/>
              <a:p>
                <a:r>
                  <a:rPr lang="en-GB">
                    <a:noFill/>
                  </a:rPr>
                  <a:t> </a:t>
                </a:r>
              </a:p>
            </p:txBody>
          </p:sp>
        </mc:Fallback>
      </mc:AlternateContent>
      <p:sp>
        <p:nvSpPr>
          <p:cNvPr id="2" name="Speech Bubble: Oval 1">
            <a:extLst>
              <a:ext uri="{FF2B5EF4-FFF2-40B4-BE49-F238E27FC236}">
                <a16:creationId xmlns:a16="http://schemas.microsoft.com/office/drawing/2014/main" xmlns="" id="{481FC034-73A3-4375-B3FE-3871B9B225D0}"/>
              </a:ext>
            </a:extLst>
          </p:cNvPr>
          <p:cNvSpPr/>
          <p:nvPr/>
        </p:nvSpPr>
        <p:spPr>
          <a:xfrm>
            <a:off x="6996302" y="1878447"/>
            <a:ext cx="4757428" cy="3485734"/>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rPr>
              <a:t>We can solve this mentally using our division facts</a:t>
            </a:r>
          </a:p>
          <a:p>
            <a:pPr algn="ctr"/>
            <a:r>
              <a:rPr lang="en-GB" sz="2800" dirty="0">
                <a:solidFill>
                  <a:schemeClr val="tx2"/>
                </a:solidFill>
              </a:rPr>
              <a:t>21 ÷ 3 = </a:t>
            </a:r>
            <a:r>
              <a:rPr lang="en-GB" sz="2800" dirty="0">
                <a:solidFill>
                  <a:srgbClr val="FF0000"/>
                </a:solidFill>
              </a:rPr>
              <a:t>7</a:t>
            </a:r>
          </a:p>
        </p:txBody>
      </p:sp>
      <p:pic>
        <p:nvPicPr>
          <p:cNvPr id="8" name="Picture 7">
            <a:extLst>
              <a:ext uri="{FF2B5EF4-FFF2-40B4-BE49-F238E27FC236}">
                <a16:creationId xmlns:a16="http://schemas.microsoft.com/office/drawing/2014/main" xmlns="" id="{12BBC9EE-47DE-D84A-A094-2D90B4D699BC}"/>
              </a:ext>
            </a:extLst>
          </p:cNvPr>
          <p:cNvPicPr>
            <a:picLocks noChangeAspect="1"/>
          </p:cNvPicPr>
          <p:nvPr/>
        </p:nvPicPr>
        <p:blipFill>
          <a:blip r:embed="rId5"/>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1328782" y="1334436"/>
            <a:ext cx="10516631" cy="1143000"/>
          </a:xfrm>
        </p:spPr>
        <p:txBody>
          <a:bodyPr/>
          <a:lstStyle/>
          <a:p>
            <a:pPr eaLnBrk="1" hangingPunct="1"/>
            <a:r>
              <a:rPr lang="en-GB" altLang="en-US" dirty="0">
                <a:solidFill>
                  <a:srgbClr val="002060"/>
                </a:solidFill>
                <a:latin typeface="Calibri" panose="020F0502020204030204" pitchFamily="34" charset="0"/>
              </a:rPr>
              <a:t>Mental methods with jottings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63520" y="3701284"/>
            <a:ext cx="6597758"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perhaps using some jottings.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364604"/>
                <a:ext cx="6251171" cy="87265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5</m:t>
                        </m:r>
                      </m:den>
                    </m:f>
                  </m:oMath>
                </a14:m>
                <a:r>
                  <a:rPr lang="en-GB" altLang="en-US" dirty="0">
                    <a:solidFill>
                      <a:srgbClr val="002060"/>
                    </a:solidFill>
                    <a:latin typeface="Calibri" panose="020F0502020204030204" pitchFamily="34" charset="0"/>
                  </a:rPr>
                  <a:t> of 30 =</a:t>
                </a:r>
              </a:p>
            </p:txBody>
          </p:sp>
        </mc:Choice>
        <mc:Fallback xmlns="">
          <p:sp>
            <p:nvSpPr>
              <p:cNvPr id="10" name="AutoShape 67">
                <a:extLst>
                  <a:ext uri="{FF2B5EF4-FFF2-40B4-BE49-F238E27FC236}">
                    <a16:creationId xmlns:a16="http://schemas.microsoft.com/office/drawing/2014/main" xmlns="" xmlns:a14="http://schemas.microsoft.com/office/drawing/2010/main" id="{4B1A0A83-6ED2-4C02-B368-F3C0695906AA}"/>
                  </a:ext>
                </a:extLst>
              </p:cNvPr>
              <p:cNvSpPr>
                <a:spLocks noRot="1" noChangeAspect="1" noMove="1" noResize="1" noEditPoints="1" noAdjustHandles="1" noChangeArrowheads="1" noChangeShapeType="1" noTextEdit="1"/>
              </p:cNvSpPr>
              <p:nvPr/>
            </p:nvSpPr>
            <p:spPr bwMode="auto">
              <a:xfrm>
                <a:off x="836814" y="2364604"/>
                <a:ext cx="6251171" cy="872651"/>
              </a:xfrm>
              <a:prstGeom prst="roundRect">
                <a:avLst>
                  <a:gd name="adj" fmla="val 16667"/>
                </a:avLst>
              </a:prstGeom>
              <a:blipFill>
                <a:blip r:embed="rId5"/>
                <a:stretch>
                  <a:fillRect b="-6207"/>
                </a:stretch>
              </a:blipFill>
              <a:ln w="9525">
                <a:solidFill>
                  <a:schemeClr val="tx1"/>
                </a:solidFill>
                <a:round/>
                <a:headEnd/>
                <a:tailEnd/>
              </a:ln>
              <a:effectLst/>
            </p:spPr>
            <p:txBody>
              <a:bodyPr/>
              <a:lstStyle/>
              <a:p>
                <a:r>
                  <a:rPr lang="en-GB">
                    <a:noFill/>
                  </a:rPr>
                  <a:t> </a:t>
                </a:r>
              </a:p>
            </p:txBody>
          </p:sp>
        </mc:Fallback>
      </mc:AlternateContent>
      <p:sp>
        <p:nvSpPr>
          <p:cNvPr id="2" name="Speech Bubble: Oval 1">
            <a:extLst>
              <a:ext uri="{FF2B5EF4-FFF2-40B4-BE49-F238E27FC236}">
                <a16:creationId xmlns:a16="http://schemas.microsoft.com/office/drawing/2014/main" xmlns="" id="{481FC034-73A3-4375-B3FE-3871B9B225D0}"/>
              </a:ext>
            </a:extLst>
          </p:cNvPr>
          <p:cNvSpPr/>
          <p:nvPr/>
        </p:nvSpPr>
        <p:spPr>
          <a:xfrm>
            <a:off x="7434572" y="1837298"/>
            <a:ext cx="4757428" cy="2300741"/>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why would we use a mental strategy for this calculation?</a:t>
            </a:r>
          </a:p>
        </p:txBody>
      </p:sp>
      <p:pic>
        <p:nvPicPr>
          <p:cNvPr id="11" name="Picture 10">
            <a:extLst>
              <a:ext uri="{FF2B5EF4-FFF2-40B4-BE49-F238E27FC236}">
                <a16:creationId xmlns:a16="http://schemas.microsoft.com/office/drawing/2014/main" xmlns="" id="{03D88E81-97B2-6A4C-AD60-D1170D18E333}"/>
              </a:ext>
            </a:extLst>
          </p:cNvPr>
          <p:cNvPicPr>
            <a:picLocks noChangeAspect="1"/>
          </p:cNvPicPr>
          <p:nvPr/>
        </p:nvPicPr>
        <p:blipFill>
          <a:blip r:embed="rId6"/>
          <a:stretch>
            <a:fillRect/>
          </a:stretch>
        </p:blipFill>
        <p:spPr>
          <a:xfrm>
            <a:off x="10714950" y="249961"/>
            <a:ext cx="1234846" cy="826857"/>
          </a:xfrm>
          <a:prstGeom prst="rect">
            <a:avLst/>
          </a:prstGeom>
        </p:spPr>
      </p:pic>
      <p:pic>
        <p:nvPicPr>
          <p:cNvPr id="12" name="Picture 2" descr="C:\Users\User\AppData\Local\Microsoft\Windows\Temporary Internet Files\Content.IE5\CBAOT9XC\tango-style-pencil[1].png">
            <a:extLst>
              <a:ext uri="{FF2B5EF4-FFF2-40B4-BE49-F238E27FC236}">
                <a16:creationId xmlns:a16="http://schemas.microsoft.com/office/drawing/2014/main" xmlns="" id="{8CC8C6E1-AF56-4575-A43B-666EBB64679E}"/>
              </a:ext>
            </a:extLst>
          </p:cNvPr>
          <p:cNvPicPr>
            <a:picLocks noChangeAspect="1" noChangeArrowheads="1"/>
          </p:cNvPicPr>
          <p:nvPr/>
        </p:nvPicPr>
        <p:blipFill>
          <a:blip r:embed="rId7"/>
          <a:srcRect/>
          <a:stretch>
            <a:fillRect/>
          </a:stretch>
        </p:blipFill>
        <p:spPr bwMode="auto">
          <a:xfrm>
            <a:off x="8346947" y="863243"/>
            <a:ext cx="1329402" cy="1329402"/>
          </a:xfrm>
          <a:prstGeom prst="rect">
            <a:avLst/>
          </a:prstGeom>
          <a:noFill/>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rgbClr val="002060"/>
                </a:solidFill>
              </a:rPr>
              <a:t>Choosing an appropriate strategy</a:t>
            </a:r>
            <a:endParaRPr lang="en-GB" dirty="0"/>
          </a:p>
        </p:txBody>
      </p:sp>
      <p:sp>
        <p:nvSpPr>
          <p:cNvPr id="3" name="Content Placeholder 2"/>
          <p:cNvSpPr>
            <a:spLocks noGrp="1"/>
          </p:cNvSpPr>
          <p:nvPr>
            <p:ph idx="1"/>
          </p:nvPr>
        </p:nvSpPr>
        <p:spPr>
          <a:xfrm>
            <a:off x="838200" y="1481690"/>
            <a:ext cx="10515600" cy="5101990"/>
          </a:xfrm>
        </p:spPr>
        <p:txBody>
          <a:bodyPr>
            <a:normAutofit fontScale="92500" lnSpcReduction="10000"/>
          </a:bodyPr>
          <a:lstStyle/>
          <a:p>
            <a:pPr>
              <a:buNone/>
            </a:pPr>
            <a:r>
              <a:rPr lang="en-GB" dirty="0">
                <a:solidFill>
                  <a:schemeClr val="accent1">
                    <a:lumMod val="50000"/>
                  </a:schemeClr>
                </a:solidFill>
              </a:rPr>
              <a:t>When solving calculations, we have a choice of strategies:</a:t>
            </a:r>
          </a:p>
          <a:p>
            <a:pPr lvl="0"/>
            <a:r>
              <a:rPr lang="en-GB" dirty="0">
                <a:solidFill>
                  <a:schemeClr val="accent1">
                    <a:lumMod val="50000"/>
                  </a:schemeClr>
                </a:solidFill>
              </a:rPr>
              <a:t>Mental methods</a:t>
            </a:r>
          </a:p>
          <a:p>
            <a:pPr lvl="0"/>
            <a:r>
              <a:rPr lang="en-GB" dirty="0">
                <a:solidFill>
                  <a:schemeClr val="accent1">
                    <a:lumMod val="50000"/>
                  </a:schemeClr>
                </a:solidFill>
              </a:rPr>
              <a:t>Mental methods with jottings (notes) to help us</a:t>
            </a:r>
          </a:p>
          <a:p>
            <a:pPr lvl="0"/>
            <a:r>
              <a:rPr lang="en-GB" dirty="0">
                <a:solidFill>
                  <a:schemeClr val="accent1">
                    <a:lumMod val="50000"/>
                  </a:schemeClr>
                </a:solidFill>
              </a:rPr>
              <a:t>Formal written methods</a:t>
            </a:r>
          </a:p>
          <a:p>
            <a:pPr lvl="0">
              <a:buNone/>
            </a:pPr>
            <a:endParaRPr lang="en-GB" dirty="0">
              <a:solidFill>
                <a:schemeClr val="accent1">
                  <a:lumMod val="50000"/>
                </a:schemeClr>
              </a:solidFill>
            </a:endParaRPr>
          </a:p>
          <a:p>
            <a:pPr>
              <a:buNone/>
            </a:pPr>
            <a:r>
              <a:rPr lang="en-GB" dirty="0">
                <a:solidFill>
                  <a:schemeClr val="accent1">
                    <a:lumMod val="50000"/>
                  </a:schemeClr>
                </a:solidFill>
              </a:rPr>
              <a:t>How do we decide which one to use?</a:t>
            </a:r>
          </a:p>
          <a:p>
            <a:pPr>
              <a:buNone/>
            </a:pPr>
            <a:endParaRPr lang="en-GB" dirty="0">
              <a:solidFill>
                <a:schemeClr val="accent1">
                  <a:lumMod val="50000"/>
                </a:schemeClr>
              </a:solidFill>
            </a:endParaRPr>
          </a:p>
          <a:p>
            <a:pPr>
              <a:buNone/>
            </a:pPr>
            <a:r>
              <a:rPr lang="en-GB" dirty="0">
                <a:solidFill>
                  <a:schemeClr val="accent1">
                    <a:lumMod val="50000"/>
                  </a:schemeClr>
                </a:solidFill>
              </a:rPr>
              <a:t>We need to be able to do the calculation efficiently (quickly), especially in </a:t>
            </a:r>
          </a:p>
          <a:p>
            <a:pPr>
              <a:buNone/>
            </a:pPr>
            <a:r>
              <a:rPr lang="en-GB" dirty="0">
                <a:solidFill>
                  <a:schemeClr val="accent1">
                    <a:lumMod val="50000"/>
                  </a:schemeClr>
                </a:solidFill>
              </a:rPr>
              <a:t>tests but, at the same time, make sure we are accurate.</a:t>
            </a:r>
          </a:p>
          <a:p>
            <a:pPr>
              <a:buNone/>
            </a:pPr>
            <a:endParaRPr lang="en-GB" dirty="0">
              <a:solidFill>
                <a:schemeClr val="accent1">
                  <a:lumMod val="50000"/>
                </a:schemeClr>
              </a:solidFill>
            </a:endParaRPr>
          </a:p>
          <a:p>
            <a:pPr>
              <a:buNone/>
            </a:pPr>
            <a:r>
              <a:rPr lang="en-GB" dirty="0">
                <a:solidFill>
                  <a:schemeClr val="accent1">
                    <a:lumMod val="50000"/>
                  </a:schemeClr>
                </a:solidFill>
              </a:rPr>
              <a:t>This therapy will help you to make these decisions.</a:t>
            </a:r>
          </a:p>
          <a:p>
            <a:endParaRPr lang="en-GB" dirty="0"/>
          </a:p>
        </p:txBody>
      </p:sp>
      <p:pic>
        <p:nvPicPr>
          <p:cNvPr id="4" name="Picture 3">
            <a:extLst>
              <a:ext uri="{FF2B5EF4-FFF2-40B4-BE49-F238E27FC236}">
                <a16:creationId xmlns:a16="http://schemas.microsoft.com/office/drawing/2014/main" xmlns="" id="{6E8C3D4E-1CA5-4486-9BD7-97CB166B3BEC}"/>
              </a:ext>
            </a:extLst>
          </p:cNvPr>
          <p:cNvPicPr/>
          <p:nvPr/>
        </p:nvPicPr>
        <p:blipFill>
          <a:blip r:embed="rId2">
            <a:extLst>
              <a:ext uri="{28A0092B-C50C-407E-A947-70E740481C1C}">
                <a14:useLocalDpi xmlns:a14="http://schemas.microsoft.com/office/drawing/2010/main" val="0"/>
              </a:ext>
            </a:extLst>
          </a:blip>
          <a:stretch>
            <a:fillRect/>
          </a:stretch>
        </p:blipFill>
        <p:spPr>
          <a:xfrm>
            <a:off x="172945" y="156127"/>
            <a:ext cx="1330509" cy="1325563"/>
          </a:xfrm>
          <a:prstGeom prst="rect">
            <a:avLst/>
          </a:prstGeom>
        </p:spPr>
      </p:pic>
      <p:sp>
        <p:nvSpPr>
          <p:cNvPr id="6" name="Rounded Rectangular Callout 5"/>
          <p:cNvSpPr/>
          <p:nvPr/>
        </p:nvSpPr>
        <p:spPr>
          <a:xfrm>
            <a:off x="8146473" y="2227811"/>
            <a:ext cx="3207327" cy="1280160"/>
          </a:xfrm>
          <a:prstGeom prst="wedgeRoundRectCallout">
            <a:avLst>
              <a:gd name="adj1" fmla="val -100660"/>
              <a:gd name="adj2" fmla="val 5990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2800" b="1" dirty="0">
                <a:solidFill>
                  <a:srgbClr val="FF0000"/>
                </a:solidFill>
              </a:rPr>
              <a:t>Efficiency versus accuracy</a:t>
            </a:r>
            <a:endParaRPr lang="en-GB" sz="2800" dirty="0">
              <a:solidFill>
                <a:srgbClr val="FF0000"/>
              </a:solidFill>
            </a:endParaRPr>
          </a:p>
        </p:txBody>
      </p:sp>
      <p:pic>
        <p:nvPicPr>
          <p:cNvPr id="7" name="Picture 6">
            <a:extLst>
              <a:ext uri="{FF2B5EF4-FFF2-40B4-BE49-F238E27FC236}">
                <a16:creationId xmlns:a16="http://schemas.microsoft.com/office/drawing/2014/main" xmlns="" id="{85B546A7-1377-224D-A307-24A506C73B0D}"/>
              </a:ext>
            </a:extLst>
          </p:cNvPr>
          <p:cNvPicPr>
            <a:picLocks noChangeAspect="1"/>
          </p:cNvPicPr>
          <p:nvPr/>
        </p:nvPicPr>
        <p:blipFill>
          <a:blip r:embed="rId3"/>
          <a:stretch>
            <a:fillRect/>
          </a:stretch>
        </p:blipFill>
        <p:spPr>
          <a:xfrm>
            <a:off x="10714950" y="249961"/>
            <a:ext cx="1234846" cy="82685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2360815" y="1305482"/>
            <a:ext cx="9249295" cy="1143000"/>
          </a:xfrm>
        </p:spPr>
        <p:txBody>
          <a:bodyPr/>
          <a:lstStyle/>
          <a:p>
            <a:pPr eaLnBrk="1" hangingPunct="1"/>
            <a:r>
              <a:rPr lang="en-GB" altLang="en-US" dirty="0">
                <a:solidFill>
                  <a:srgbClr val="002060"/>
                </a:solidFill>
                <a:latin typeface="Calibri" panose="020F0502020204030204" pitchFamily="34" charset="0"/>
              </a:rPr>
              <a:t>    Mental methods with jottings </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364604"/>
                <a:ext cx="6251171" cy="87265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5</m:t>
                        </m:r>
                      </m:den>
                    </m:f>
                  </m:oMath>
                </a14:m>
                <a:r>
                  <a:rPr lang="en-GB" altLang="en-US" dirty="0">
                    <a:solidFill>
                      <a:srgbClr val="002060"/>
                    </a:solidFill>
                    <a:latin typeface="Calibri" panose="020F0502020204030204" pitchFamily="34" charset="0"/>
                  </a:rPr>
                  <a:t> of 30 =</a:t>
                </a:r>
              </a:p>
            </p:txBody>
          </p:sp>
        </mc:Choice>
        <mc:Fallback xmlns="">
          <p:sp>
            <p:nvSpPr>
              <p:cNvPr id="10" name="AutoShape 67">
                <a:extLst>
                  <a:ext uri="{FF2B5EF4-FFF2-40B4-BE49-F238E27FC236}">
                    <a16:creationId xmlns:a16="http://schemas.microsoft.com/office/drawing/2014/main" xmlns="" xmlns:a14="http://schemas.microsoft.com/office/drawing/2010/main" id="{4B1A0A83-6ED2-4C02-B368-F3C0695906AA}"/>
                  </a:ext>
                </a:extLst>
              </p:cNvPr>
              <p:cNvSpPr>
                <a:spLocks noRot="1" noChangeAspect="1" noMove="1" noResize="1" noEditPoints="1" noAdjustHandles="1" noChangeArrowheads="1" noChangeShapeType="1" noTextEdit="1"/>
              </p:cNvSpPr>
              <p:nvPr/>
            </p:nvSpPr>
            <p:spPr bwMode="auto">
              <a:xfrm>
                <a:off x="3275214" y="2364604"/>
                <a:ext cx="6251171" cy="872651"/>
              </a:xfrm>
              <a:prstGeom prst="roundRect">
                <a:avLst>
                  <a:gd name="adj" fmla="val 16667"/>
                </a:avLst>
              </a:prstGeom>
              <a:blipFill>
                <a:blip r:embed="rId5"/>
                <a:stretch>
                  <a:fillRect b="-6207"/>
                </a:stretch>
              </a:blipFill>
              <a:ln w="9525">
                <a:solidFill>
                  <a:schemeClr val="tx1"/>
                </a:solidFill>
                <a:round/>
                <a:headEnd/>
                <a:tailEnd/>
              </a:ln>
              <a:effectLst/>
            </p:spPr>
            <p:txBody>
              <a:bodyPr/>
              <a:lstStyle/>
              <a:p>
                <a:r>
                  <a:rPr lang="en-GB">
                    <a:noFill/>
                  </a:rPr>
                  <a:t> </a:t>
                </a:r>
              </a:p>
            </p:txBody>
          </p:sp>
        </mc:Fallback>
      </mc:AlternateContent>
      <p:sp>
        <p:nvSpPr>
          <p:cNvPr id="12" name="Oval Callout 11"/>
          <p:cNvSpPr/>
          <p:nvPr/>
        </p:nvSpPr>
        <p:spPr>
          <a:xfrm>
            <a:off x="0" y="1305481"/>
            <a:ext cx="3275214" cy="3238753"/>
          </a:xfrm>
          <a:prstGeom prst="wedgeEllipseCallout">
            <a:avLst>
              <a:gd name="adj1" fmla="val 67108"/>
              <a:gd name="adj2" fmla="val 530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divide </a:t>
            </a:r>
            <a:r>
              <a:rPr lang="en-GB" sz="2400" dirty="0">
                <a:solidFill>
                  <a:schemeClr val="tx2">
                    <a:lumMod val="75000"/>
                  </a:schemeClr>
                </a:solidFill>
              </a:rPr>
              <a:t>30 by 5 to find one fifth of 30. We will then need to multiply by 2 to find two fifths of 30.</a:t>
            </a:r>
          </a:p>
        </p:txBody>
      </p:sp>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868275" y="4053039"/>
            <a:ext cx="5553475"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In Year 3, we should be able to solve nearly all multiplication and division calculations mentally (perhaps with some jottings) using our knowledge of times tables.</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334896" y="2069478"/>
            <a:ext cx="3530139" cy="2703420"/>
          </a:xfrm>
          <a:prstGeom prst="wedgeEllipseCallout">
            <a:avLst>
              <a:gd name="adj1" fmla="val -70003"/>
              <a:gd name="adj2" fmla="val -30674"/>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pic>
        <p:nvPicPr>
          <p:cNvPr id="13" name="Picture 12">
            <a:extLst>
              <a:ext uri="{FF2B5EF4-FFF2-40B4-BE49-F238E27FC236}">
                <a16:creationId xmlns:a16="http://schemas.microsoft.com/office/drawing/2014/main" xmlns="" id="{CCF12F81-EF37-4549-AE47-2D845779DCCB}"/>
              </a:ext>
            </a:extLst>
          </p:cNvPr>
          <p:cNvPicPr>
            <a:picLocks noChangeAspect="1"/>
          </p:cNvPicPr>
          <p:nvPr/>
        </p:nvPicPr>
        <p:blipFill>
          <a:blip r:embed="rId6"/>
          <a:stretch>
            <a:fillRect/>
          </a:stretch>
        </p:blipFill>
        <p:spPr>
          <a:xfrm>
            <a:off x="10714950" y="249961"/>
            <a:ext cx="1234846" cy="826857"/>
          </a:xfrm>
          <a:prstGeom prst="rect">
            <a:avLst/>
          </a:prstGeom>
        </p:spPr>
      </p:pic>
      <p:pic>
        <p:nvPicPr>
          <p:cNvPr id="14" name="Picture 2" descr="C:\Users\User\AppData\Local\Microsoft\Windows\Temporary Internet Files\Content.IE5\CBAOT9XC\tango-style-pencil[1].png">
            <a:extLst>
              <a:ext uri="{FF2B5EF4-FFF2-40B4-BE49-F238E27FC236}">
                <a16:creationId xmlns:a16="http://schemas.microsoft.com/office/drawing/2014/main" xmlns="" id="{B5CCB8B4-8530-4B6E-B801-85E23C366EEC}"/>
              </a:ext>
            </a:extLst>
          </p:cNvPr>
          <p:cNvPicPr>
            <a:picLocks noChangeAspect="1" noChangeArrowheads="1"/>
          </p:cNvPicPr>
          <p:nvPr/>
        </p:nvPicPr>
        <p:blipFill>
          <a:blip r:embed="rId7"/>
          <a:srcRect/>
          <a:stretch>
            <a:fillRect/>
          </a:stretch>
        </p:blipFill>
        <p:spPr bwMode="auto">
          <a:xfrm>
            <a:off x="9100674" y="462362"/>
            <a:ext cx="1329402" cy="1329402"/>
          </a:xfrm>
          <a:prstGeom prst="rect">
            <a:avLst/>
          </a:prstGeom>
          <a:noFill/>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division</a:t>
            </a:r>
          </a:p>
        </p:txBody>
      </p:sp>
      <mc:AlternateContent xmlns:mc="http://schemas.openxmlformats.org/markup-compatibility/2006" xmlns:a14="http://schemas.microsoft.com/office/drawing/2010/main">
        <mc:Choice Requires="a14">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364604"/>
                <a:ext cx="6251171" cy="872651"/>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b="1" dirty="0">
                    <a:solidFill>
                      <a:srgbClr val="002060"/>
                    </a:solidFill>
                    <a:latin typeface="Calibri" panose="020F0502020204030204" pitchFamily="34" charset="0"/>
                  </a:rPr>
                  <a:t> </a:t>
                </a:r>
                <a14:m>
                  <m:oMath xmlns:m="http://schemas.openxmlformats.org/officeDocument/2006/math">
                    <m:f>
                      <m:fPr>
                        <m:ctrlPr>
                          <a:rPr lang="en-GB" altLang="en-US" i="1" smtClean="0">
                            <a:solidFill>
                              <a:srgbClr val="002060"/>
                            </a:solidFill>
                            <a:latin typeface="Cambria Math"/>
                          </a:rPr>
                        </m:ctrlPr>
                      </m:fPr>
                      <m:num>
                        <m:r>
                          <a:rPr lang="en-GB" altLang="en-US" b="0" i="1" smtClean="0">
                            <a:solidFill>
                              <a:srgbClr val="002060"/>
                            </a:solidFill>
                            <a:latin typeface="Cambria Math" panose="02040503050406030204" pitchFamily="18" charset="0"/>
                          </a:rPr>
                          <m:t>2</m:t>
                        </m:r>
                      </m:num>
                      <m:den>
                        <m:r>
                          <a:rPr lang="en-GB" altLang="en-US" b="0" i="1" smtClean="0">
                            <a:solidFill>
                              <a:srgbClr val="002060"/>
                            </a:solidFill>
                            <a:latin typeface="Cambria Math" panose="02040503050406030204" pitchFamily="18" charset="0"/>
                          </a:rPr>
                          <m:t>5</m:t>
                        </m:r>
                      </m:den>
                    </m:f>
                  </m:oMath>
                </a14:m>
                <a:r>
                  <a:rPr lang="en-GB" altLang="en-US" dirty="0">
                    <a:solidFill>
                      <a:srgbClr val="002060"/>
                    </a:solidFill>
                    <a:latin typeface="Calibri" panose="020F0502020204030204" pitchFamily="34" charset="0"/>
                  </a:rPr>
                  <a:t> of 30 =</a:t>
                </a:r>
              </a:p>
            </p:txBody>
          </p:sp>
        </mc:Choice>
        <mc:Fallback xmlns="">
          <p:sp>
            <p:nvSpPr>
              <p:cNvPr id="10" name="AutoShape 67">
                <a:extLst>
                  <a:ext uri="{FF2B5EF4-FFF2-40B4-BE49-F238E27FC236}">
                    <a16:creationId xmlns:a16="http://schemas.microsoft.com/office/drawing/2014/main" xmlns="" xmlns:a14="http://schemas.microsoft.com/office/drawing/2010/main" id="{4B1A0A83-6ED2-4C02-B368-F3C0695906AA}"/>
                  </a:ext>
                </a:extLst>
              </p:cNvPr>
              <p:cNvSpPr>
                <a:spLocks noRot="1" noChangeAspect="1" noMove="1" noResize="1" noEditPoints="1" noAdjustHandles="1" noChangeArrowheads="1" noChangeShapeType="1" noTextEdit="1"/>
              </p:cNvSpPr>
              <p:nvPr/>
            </p:nvSpPr>
            <p:spPr bwMode="auto">
              <a:xfrm>
                <a:off x="836814" y="2364604"/>
                <a:ext cx="6251171" cy="872651"/>
              </a:xfrm>
              <a:prstGeom prst="roundRect">
                <a:avLst>
                  <a:gd name="adj" fmla="val 16667"/>
                </a:avLst>
              </a:prstGeom>
              <a:blipFill>
                <a:blip r:embed="rId5"/>
                <a:stretch>
                  <a:fillRect b="-6207"/>
                </a:stretch>
              </a:blipFill>
              <a:ln w="9525">
                <a:solidFill>
                  <a:schemeClr val="tx1"/>
                </a:solidFill>
                <a:round/>
                <a:headEnd/>
                <a:tailEnd/>
              </a:ln>
              <a:effectLst/>
            </p:spPr>
            <p:txBody>
              <a:bodyPr/>
              <a:lstStyle/>
              <a:p>
                <a:r>
                  <a:rPr lang="en-GB">
                    <a:noFill/>
                  </a:rPr>
                  <a:t> </a:t>
                </a:r>
              </a:p>
            </p:txBody>
          </p:sp>
        </mc:Fallback>
      </mc:AlternateContent>
      <p:sp>
        <p:nvSpPr>
          <p:cNvPr id="2" name="Speech Bubble: Oval 1">
            <a:extLst>
              <a:ext uri="{FF2B5EF4-FFF2-40B4-BE49-F238E27FC236}">
                <a16:creationId xmlns:a16="http://schemas.microsoft.com/office/drawing/2014/main" xmlns="" id="{481FC034-73A3-4375-B3FE-3871B9B225D0}"/>
              </a:ext>
            </a:extLst>
          </p:cNvPr>
          <p:cNvSpPr/>
          <p:nvPr/>
        </p:nvSpPr>
        <p:spPr>
          <a:xfrm>
            <a:off x="7087985" y="1452026"/>
            <a:ext cx="4757428" cy="3485734"/>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solidFill>
              </a:rPr>
              <a:t>We can solve this mentally using our division and multiplication facts</a:t>
            </a:r>
          </a:p>
          <a:p>
            <a:pPr algn="ctr"/>
            <a:r>
              <a:rPr lang="en-GB" sz="2800" b="1" dirty="0">
                <a:solidFill>
                  <a:srgbClr val="00B050"/>
                </a:solidFill>
              </a:rPr>
              <a:t>30 ÷ 5 = 6</a:t>
            </a:r>
          </a:p>
          <a:p>
            <a:pPr algn="ctr"/>
            <a:r>
              <a:rPr lang="en-GB" sz="2800" b="1" dirty="0">
                <a:solidFill>
                  <a:srgbClr val="00B050"/>
                </a:solidFill>
              </a:rPr>
              <a:t>6 x 2 = </a:t>
            </a:r>
            <a:r>
              <a:rPr lang="en-GB" sz="2800" dirty="0">
                <a:solidFill>
                  <a:srgbClr val="FF0000"/>
                </a:solidFill>
              </a:rPr>
              <a:t>12</a:t>
            </a:r>
          </a:p>
        </p:txBody>
      </p:sp>
      <p:pic>
        <p:nvPicPr>
          <p:cNvPr id="8" name="Picture 2" descr="C:\Users\User\AppData\Local\Microsoft\Windows\Temporary Internet Files\Content.IE5\CBAOT9XC\tango-style-pencil[1].png"/>
          <p:cNvPicPr>
            <a:picLocks noChangeAspect="1" noChangeArrowheads="1"/>
          </p:cNvPicPr>
          <p:nvPr/>
        </p:nvPicPr>
        <p:blipFill>
          <a:blip r:embed="rId6"/>
          <a:srcRect/>
          <a:stretch>
            <a:fillRect/>
          </a:stretch>
        </p:blipFill>
        <p:spPr bwMode="auto">
          <a:xfrm>
            <a:off x="7447162" y="728530"/>
            <a:ext cx="1329402" cy="1329402"/>
          </a:xfrm>
          <a:prstGeom prst="rect">
            <a:avLst/>
          </a:prstGeom>
          <a:noFill/>
        </p:spPr>
      </p:pic>
      <p:sp>
        <p:nvSpPr>
          <p:cNvPr id="11"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104827" y="3694866"/>
            <a:ext cx="5453627" cy="2485787"/>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We have solved this calculation mentally using some jottings to help us remember the steps. </a:t>
            </a:r>
            <a:r>
              <a:rPr lang="en-GB" altLang="en-US" sz="2800" dirty="0">
                <a:solidFill>
                  <a:srgbClr val="00B050"/>
                </a:solidFill>
                <a:latin typeface="Calibri" panose="020F0502020204030204" pitchFamily="34" charset="0"/>
              </a:rPr>
              <a:t>The jottings we could make are in green. </a:t>
            </a:r>
          </a:p>
        </p:txBody>
      </p:sp>
      <p:pic>
        <p:nvPicPr>
          <p:cNvPr id="12" name="Picture 11">
            <a:extLst>
              <a:ext uri="{FF2B5EF4-FFF2-40B4-BE49-F238E27FC236}">
                <a16:creationId xmlns:a16="http://schemas.microsoft.com/office/drawing/2014/main" xmlns="" id="{8FE19C8D-8E01-754E-808C-5D3109E50726}"/>
              </a:ext>
            </a:extLst>
          </p:cNvPr>
          <p:cNvPicPr>
            <a:picLocks noChangeAspect="1"/>
          </p:cNvPicPr>
          <p:nvPr/>
        </p:nvPicPr>
        <p:blipFill>
          <a:blip r:embed="rId7"/>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xmlns="" id="{8CA11531-4643-4FB0-B886-77FBA4868B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37" y="219076"/>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445403" y="2616602"/>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34 x 5 =</a:t>
            </a:r>
          </a:p>
        </p:txBody>
      </p:sp>
      <p:pic>
        <p:nvPicPr>
          <p:cNvPr id="21509" name="Picture 6" descr="Image result for eyes cartoon">
            <a:extLst>
              <a:ext uri="{FF2B5EF4-FFF2-40B4-BE49-F238E27FC236}">
                <a16:creationId xmlns:a16="http://schemas.microsoft.com/office/drawing/2014/main" xmlns="" id="{C276E7F9-35EF-42C5-8790-4FDCD1FA5C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1289" y="1662114"/>
            <a:ext cx="11874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510" name="AutoShape 25">
                <a:extLst>
                  <a:ext uri="{FF2B5EF4-FFF2-40B4-BE49-F238E27FC236}">
                    <a16:creationId xmlns:a16="http://schemas.microsoft.com/office/drawing/2014/main" xmlns="" id="{DB296ADE-B592-4D86-82FA-0F0F686CFE07}"/>
                  </a:ext>
                </a:extLst>
              </p:cNvPr>
              <p:cNvSpPr>
                <a:spLocks noChangeArrowheads="1"/>
              </p:cNvSpPr>
              <p:nvPr/>
            </p:nvSpPr>
            <p:spPr bwMode="auto">
              <a:xfrm>
                <a:off x="445404" y="4619720"/>
                <a:ext cx="4538150" cy="968918"/>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14:m>
                  <m:oMath xmlns:m="http://schemas.openxmlformats.org/officeDocument/2006/math">
                    <m:f>
                      <m:fPr>
                        <m:ctrlPr>
                          <a:rPr lang="en-GB" altLang="en-US" sz="3600" i="1" smtClean="0">
                            <a:solidFill>
                              <a:srgbClr val="002060"/>
                            </a:solidFill>
                            <a:latin typeface="Cambria Math"/>
                          </a:rPr>
                        </m:ctrlPr>
                      </m:fPr>
                      <m:num>
                        <m:r>
                          <a:rPr lang="en-GB" altLang="en-US" sz="3600" b="0" i="1" smtClean="0">
                            <a:solidFill>
                              <a:srgbClr val="002060"/>
                            </a:solidFill>
                            <a:latin typeface="Cambria Math" panose="02040503050406030204" pitchFamily="18" charset="0"/>
                          </a:rPr>
                          <m:t>2</m:t>
                        </m:r>
                      </m:num>
                      <m:den>
                        <m:r>
                          <a:rPr lang="en-GB" altLang="en-US" sz="3600" b="0" i="1" smtClean="0">
                            <a:solidFill>
                              <a:srgbClr val="002060"/>
                            </a:solidFill>
                            <a:latin typeface="Cambria Math" panose="02040503050406030204" pitchFamily="18" charset="0"/>
                          </a:rPr>
                          <m:t>3</m:t>
                        </m:r>
                      </m:den>
                    </m:f>
                  </m:oMath>
                </a14:m>
                <a:r>
                  <a:rPr lang="en-GB" altLang="en-US" sz="3600" dirty="0">
                    <a:solidFill>
                      <a:srgbClr val="002060"/>
                    </a:solidFill>
                    <a:latin typeface="Calibri" panose="020F0502020204030204" pitchFamily="34" charset="0"/>
                  </a:rPr>
                  <a:t> of 30 =</a:t>
                </a:r>
              </a:p>
            </p:txBody>
          </p:sp>
        </mc:Choice>
        <mc:Fallback xmlns="">
          <p:sp>
            <p:nvSpPr>
              <p:cNvPr id="21510" name="AutoShape 25">
                <a:extLst>
                  <a:ext uri="{FF2B5EF4-FFF2-40B4-BE49-F238E27FC236}">
                    <a16:creationId xmlns:a16="http://schemas.microsoft.com/office/drawing/2014/main" xmlns="" xmlns:a14="http://schemas.microsoft.com/office/drawing/2010/main" id="{DB296ADE-B592-4D86-82FA-0F0F686CFE07}"/>
                  </a:ext>
                </a:extLst>
              </p:cNvPr>
              <p:cNvSpPr>
                <a:spLocks noRot="1" noChangeAspect="1" noMove="1" noResize="1" noEditPoints="1" noAdjustHandles="1" noChangeArrowheads="1" noChangeShapeType="1" noTextEdit="1"/>
              </p:cNvSpPr>
              <p:nvPr/>
            </p:nvSpPr>
            <p:spPr bwMode="auto">
              <a:xfrm>
                <a:off x="445404" y="4619720"/>
                <a:ext cx="4538150" cy="968918"/>
              </a:xfrm>
              <a:prstGeom prst="roundRect">
                <a:avLst>
                  <a:gd name="adj" fmla="val 16667"/>
                </a:avLst>
              </a:prstGeom>
              <a:blipFill>
                <a:blip r:embed="rId6"/>
                <a:stretch>
                  <a:fillRect b="-6832"/>
                </a:stretch>
              </a:blipFill>
              <a:ln w="9525">
                <a:solidFill>
                  <a:schemeClr val="tx1"/>
                </a:solidFill>
                <a:round/>
                <a:headEnd/>
                <a:tailEnd/>
              </a:ln>
              <a:effectLst/>
            </p:spPr>
            <p:txBody>
              <a:bodyPr/>
              <a:lstStyle/>
              <a:p>
                <a:r>
                  <a:rPr lang="en-GB">
                    <a:noFill/>
                  </a:rPr>
                  <a:t> </a:t>
                </a:r>
              </a:p>
            </p:txBody>
          </p:sp>
        </mc:Fallback>
      </mc:AlternateContent>
      <p:sp>
        <p:nvSpPr>
          <p:cNvPr id="7" name="AutoShape 5">
            <a:extLst>
              <a:ext uri="{FF2B5EF4-FFF2-40B4-BE49-F238E27FC236}">
                <a16:creationId xmlns:a16="http://schemas.microsoft.com/office/drawing/2014/main" xmlns="" id="{62D20182-D883-4F98-B602-58CD7811C9CB}"/>
              </a:ext>
            </a:extLst>
          </p:cNvPr>
          <p:cNvSpPr>
            <a:spLocks noChangeArrowheads="1"/>
          </p:cNvSpPr>
          <p:nvPr/>
        </p:nvSpPr>
        <p:spPr bwMode="auto">
          <a:xfrm>
            <a:off x="6702352" y="2557455"/>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3600" dirty="0">
                <a:solidFill>
                  <a:srgbClr val="002060"/>
                </a:solidFill>
                <a:latin typeface="Calibri" panose="020F0502020204030204" pitchFamily="34" charset="0"/>
              </a:rPr>
              <a:t>27 ÷ 3 =</a:t>
            </a:r>
          </a:p>
        </p:txBody>
      </p:sp>
      <p:sp>
        <p:nvSpPr>
          <p:cNvPr id="8" name="AutoShape 25">
            <a:extLst>
              <a:ext uri="{FF2B5EF4-FFF2-40B4-BE49-F238E27FC236}">
                <a16:creationId xmlns:a16="http://schemas.microsoft.com/office/drawing/2014/main" xmlns="" id="{917419F6-A3A6-416F-8A2C-D79D6E6A02C7}"/>
              </a:ext>
            </a:extLst>
          </p:cNvPr>
          <p:cNvSpPr>
            <a:spLocks noChangeArrowheads="1"/>
          </p:cNvSpPr>
          <p:nvPr/>
        </p:nvSpPr>
        <p:spPr bwMode="auto">
          <a:xfrm>
            <a:off x="6702353" y="4770890"/>
            <a:ext cx="4538149" cy="733842"/>
          </a:xfrm>
          <a:prstGeom prst="roundRect">
            <a:avLst>
              <a:gd name="adj" fmla="val 2152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 = 84 x 8</a:t>
            </a:r>
          </a:p>
        </p:txBody>
      </p:sp>
      <p:sp>
        <p:nvSpPr>
          <p:cNvPr id="9" name="Title 1">
            <a:extLst>
              <a:ext uri="{FF2B5EF4-FFF2-40B4-BE49-F238E27FC236}">
                <a16:creationId xmlns:a16="http://schemas.microsoft.com/office/drawing/2014/main" xmlns="" id="{38B51871-CC31-4DC5-9DDC-E16B07A8B3A1}"/>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Your turn: which method would you use to solve these calculations? Explain your choice</a:t>
            </a:r>
          </a:p>
        </p:txBody>
      </p:sp>
      <p:sp>
        <p:nvSpPr>
          <p:cNvPr id="10"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445403" y="3636490"/>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60 ÷ 5 =</a:t>
            </a:r>
          </a:p>
        </p:txBody>
      </p:sp>
      <p:sp>
        <p:nvSpPr>
          <p:cNvPr id="11" name="AutoShape 5">
            <a:extLst>
              <a:ext uri="{FF2B5EF4-FFF2-40B4-BE49-F238E27FC236}">
                <a16:creationId xmlns:a16="http://schemas.microsoft.com/office/drawing/2014/main" xmlns="" id="{E625441B-7ECF-4B53-8D4D-49F8D76C2F80}"/>
              </a:ext>
            </a:extLst>
          </p:cNvPr>
          <p:cNvSpPr>
            <a:spLocks noChangeArrowheads="1"/>
          </p:cNvSpPr>
          <p:nvPr/>
        </p:nvSpPr>
        <p:spPr bwMode="auto">
          <a:xfrm>
            <a:off x="6702352" y="3636491"/>
            <a:ext cx="4538150" cy="715089"/>
          </a:xfrm>
          <a:prstGeom prst="roundRect">
            <a:avLst>
              <a:gd name="adj" fmla="val 16667"/>
            </a:avLst>
          </a:prstGeom>
          <a:solidFill>
            <a:srgbClr val="FFFED8"/>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3600" dirty="0">
                <a:solidFill>
                  <a:srgbClr val="002060"/>
                </a:solidFill>
                <a:latin typeface="Calibri" panose="020F0502020204030204" pitchFamily="34" charset="0"/>
              </a:rPr>
              <a:t>24 x 8 =</a:t>
            </a:r>
          </a:p>
        </p:txBody>
      </p:sp>
      <p:sp>
        <p:nvSpPr>
          <p:cNvPr id="12" name="Rectangle 11"/>
          <p:cNvSpPr/>
          <p:nvPr/>
        </p:nvSpPr>
        <p:spPr>
          <a:xfrm>
            <a:off x="7298575" y="4770890"/>
            <a:ext cx="831272" cy="733842"/>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xmlns="" id="{5D1F4B64-9807-8946-8CBA-E963E94E6445}"/>
              </a:ext>
            </a:extLst>
          </p:cNvPr>
          <p:cNvPicPr>
            <a:picLocks noChangeAspect="1"/>
          </p:cNvPicPr>
          <p:nvPr/>
        </p:nvPicPr>
        <p:blipFill>
          <a:blip r:embed="rId7"/>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4747670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2564814" y="3788270"/>
            <a:ext cx="4765625"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732 + 101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ADD</a:t>
            </a:r>
            <a:r>
              <a:rPr lang="en-GB" sz="2400" dirty="0">
                <a:solidFill>
                  <a:schemeClr val="tx2"/>
                </a:solidFill>
              </a:rPr>
              <a:t> 732 and 101.</a:t>
            </a:r>
          </a:p>
        </p:txBody>
      </p:sp>
      <p:pic>
        <p:nvPicPr>
          <p:cNvPr id="11" name="Picture 10">
            <a:extLst>
              <a:ext uri="{FF2B5EF4-FFF2-40B4-BE49-F238E27FC236}">
                <a16:creationId xmlns:a16="http://schemas.microsoft.com/office/drawing/2014/main" xmlns="" id="{B74D1355-851C-8446-8013-3DED85EEA83C}"/>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437944" y="3733579"/>
            <a:ext cx="4355738" cy="228147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368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732 + 101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087985" y="1452026"/>
            <a:ext cx="4757428" cy="3485734"/>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It is very important to look at a calculation and decide if we can do it mentally in our head or with some jottings. We should always consider this before using a written method.</a:t>
            </a:r>
          </a:p>
        </p:txBody>
      </p:sp>
      <p:pic>
        <p:nvPicPr>
          <p:cNvPr id="11" name="Picture 10">
            <a:extLst>
              <a:ext uri="{FF2B5EF4-FFF2-40B4-BE49-F238E27FC236}">
                <a16:creationId xmlns:a16="http://schemas.microsoft.com/office/drawing/2014/main" xmlns="" id="{2E96F48F-8179-F146-9C67-B9634CF6BC66}"/>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4341768" y="1239155"/>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635708" y="4194063"/>
            <a:ext cx="10527534" cy="510778"/>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rgbClr val="002060"/>
                </a:solidFill>
                <a:latin typeface="Calibri" panose="020F0502020204030204" pitchFamily="34" charset="0"/>
              </a:rPr>
              <a:t>Both numbers are 3-digit numbers but we can still solve this calculation mentally.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graphicFrame>
        <p:nvGraphicFramePr>
          <p:cNvPr id="11" name="Group 87">
            <a:extLst>
              <a:ext uri="{FF2B5EF4-FFF2-40B4-BE49-F238E27FC236}">
                <a16:creationId xmlns:a16="http://schemas.microsoft.com/office/drawing/2014/main" xmlns="" id="{8240EE1F-183D-4637-A151-45D3DD337542}"/>
              </a:ext>
            </a:extLst>
          </p:cNvPr>
          <p:cNvGraphicFramePr>
            <a:graphicFrameLocks noGrp="1"/>
          </p:cNvGraphicFramePr>
          <p:nvPr>
            <p:ph type="tbl" idx="1"/>
            <p:extLst>
              <p:ext uri="{D42A27DB-BD31-4B8C-83A1-F6EECF244321}">
                <p14:modId xmlns:p14="http://schemas.microsoft.com/office/powerpoint/2010/main" val="330690674"/>
              </p:ext>
            </p:extLst>
          </p:nvPr>
        </p:nvGraphicFramePr>
        <p:xfrm>
          <a:off x="1574800"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403080" y="4899088"/>
            <a:ext cx="8992790"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400" dirty="0">
                <a:solidFill>
                  <a:srgbClr val="002060"/>
                </a:solidFill>
                <a:latin typeface="Calibri" panose="020F0502020204030204" pitchFamily="34" charset="0"/>
              </a:rPr>
              <a:t>101 is very close to 100. Let’s add 100 to 732.</a:t>
            </a:r>
          </a:p>
          <a:p>
            <a:pPr algn="ctr" eaLnBrk="1" hangingPunct="1">
              <a:spcBef>
                <a:spcPct val="0"/>
              </a:spcBef>
              <a:buFontTx/>
              <a:buNone/>
            </a:pPr>
            <a:r>
              <a:rPr lang="en-GB" altLang="en-US" sz="2400" dirty="0">
                <a:solidFill>
                  <a:srgbClr val="002060"/>
                </a:solidFill>
                <a:latin typeface="Calibri" panose="020F0502020204030204" pitchFamily="34" charset="0"/>
              </a:rPr>
              <a:t>732 + 100 = 832</a:t>
            </a:r>
          </a:p>
          <a:p>
            <a:pPr algn="ctr" eaLnBrk="1" hangingPunct="1">
              <a:spcBef>
                <a:spcPct val="0"/>
              </a:spcBef>
              <a:buFontTx/>
              <a:buNone/>
            </a:pPr>
            <a:r>
              <a:rPr lang="en-GB" altLang="en-US" sz="2400" dirty="0">
                <a:solidFill>
                  <a:srgbClr val="002060"/>
                </a:solidFill>
                <a:latin typeface="Calibri" panose="020F0502020204030204" pitchFamily="34" charset="0"/>
              </a:rPr>
              <a:t>But we must not forget the extra one that we haven’t added yet.</a:t>
            </a:r>
          </a:p>
          <a:p>
            <a:pPr algn="ctr" eaLnBrk="1" hangingPunct="1">
              <a:spcBef>
                <a:spcPct val="0"/>
              </a:spcBef>
              <a:buFontTx/>
              <a:buNone/>
            </a:pPr>
            <a:r>
              <a:rPr lang="en-GB" altLang="en-US" sz="2400" dirty="0">
                <a:solidFill>
                  <a:srgbClr val="002060"/>
                </a:solidFill>
                <a:latin typeface="Calibri" panose="020F0502020204030204" pitchFamily="34" charset="0"/>
              </a:rPr>
              <a:t>832 + 1 = </a:t>
            </a:r>
            <a:r>
              <a:rPr lang="en-GB" altLang="en-US" sz="2400" dirty="0">
                <a:solidFill>
                  <a:srgbClr val="FF0000"/>
                </a:solidFill>
                <a:latin typeface="Calibri" panose="020F0502020204030204" pitchFamily="34" charset="0"/>
              </a:rPr>
              <a:t>833</a:t>
            </a:r>
          </a:p>
        </p:txBody>
      </p:sp>
      <p:graphicFrame>
        <p:nvGraphicFramePr>
          <p:cNvPr id="13" name="Group 87">
            <a:extLst>
              <a:ext uri="{FF2B5EF4-FFF2-40B4-BE49-F238E27FC236}">
                <a16:creationId xmlns:a16="http://schemas.microsoft.com/office/drawing/2014/main" xmlns="" id="{8240EE1F-183D-4637-A151-45D3DD337542}"/>
              </a:ext>
            </a:extLst>
          </p:cNvPr>
          <p:cNvGraphicFramePr>
            <a:graphicFrameLocks/>
          </p:cNvGraphicFramePr>
          <p:nvPr>
            <p:extLst>
              <p:ext uri="{D42A27DB-BD31-4B8C-83A1-F6EECF244321}">
                <p14:modId xmlns:p14="http://schemas.microsoft.com/office/powerpoint/2010/main" val="330690674"/>
              </p:ext>
            </p:extLst>
          </p:nvPr>
        </p:nvGraphicFramePr>
        <p:xfrm>
          <a:off x="6139229" y="2161309"/>
          <a:ext cx="4181475" cy="1617662"/>
        </p:xfrm>
        <a:graphic>
          <a:graphicData uri="http://schemas.openxmlformats.org/drawingml/2006/table">
            <a:tbl>
              <a:tblPr/>
              <a:tblGrid>
                <a:gridCol w="1393825">
                  <a:extLst>
                    <a:ext uri="{9D8B030D-6E8A-4147-A177-3AD203B41FA5}">
                      <a16:colId xmlns:a16="http://schemas.microsoft.com/office/drawing/2014/main" xmlns="" val="20003"/>
                    </a:ext>
                  </a:extLst>
                </a:gridCol>
                <a:gridCol w="1393825">
                  <a:extLst>
                    <a:ext uri="{9D8B030D-6E8A-4147-A177-3AD203B41FA5}">
                      <a16:colId xmlns:a16="http://schemas.microsoft.com/office/drawing/2014/main" xmlns="" val="20004"/>
                    </a:ext>
                  </a:extLst>
                </a:gridCol>
                <a:gridCol w="1393825">
                  <a:extLst>
                    <a:ext uri="{9D8B030D-6E8A-4147-A177-3AD203B41FA5}">
                      <a16:colId xmlns:a16="http://schemas.microsoft.com/office/drawing/2014/main" xmlns="" val="20005"/>
                    </a:ext>
                  </a:extLst>
                </a:gridCol>
              </a:tblGrid>
              <a:tr h="809624">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Hundreds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Tens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2000" b="0" i="0" u="none" strike="noStrike" cap="none" normalizeH="0" baseline="0" dirty="0">
                          <a:ln>
                            <a:noFill/>
                          </a:ln>
                          <a:solidFill>
                            <a:srgbClr val="002060"/>
                          </a:solidFill>
                          <a:effectLst/>
                          <a:latin typeface="Calibri" panose="020F0502020204030204" pitchFamily="34" charset="0"/>
                          <a:cs typeface="Arial" panose="020B0604020202020204" pitchFamily="34" charset="0"/>
                        </a:rPr>
                        <a:t>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808038">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en-US" sz="3200" b="1" i="0" u="none" strike="noStrike" cap="none" normalizeH="0" baseline="0" dirty="0">
                          <a:ln>
                            <a:noFill/>
                          </a:ln>
                          <a:solidFill>
                            <a:srgbClr val="002060"/>
                          </a:solidFill>
                          <a:effectLst/>
                          <a:latin typeface="Arial" panose="020B0604020202020204" pitchFamily="34" charset="0"/>
                          <a:cs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DFEDA"/>
                    </a:solidFill>
                  </a:tcPr>
                </a:tc>
                <a:extLst>
                  <a:ext uri="{0D108BD9-81ED-4DB2-BD59-A6C34878D82A}">
                    <a16:rowId xmlns:a16="http://schemas.microsoft.com/office/drawing/2014/main" xmlns="" val="10001"/>
                  </a:ext>
                </a:extLst>
              </a:tr>
            </a:tbl>
          </a:graphicData>
        </a:graphic>
      </p:graphicFrame>
      <p:sp>
        <p:nvSpPr>
          <p:cNvPr id="2" name="Speech Bubble: Oval 1">
            <a:extLst>
              <a:ext uri="{FF2B5EF4-FFF2-40B4-BE49-F238E27FC236}">
                <a16:creationId xmlns:a16="http://schemas.microsoft.com/office/drawing/2014/main" xmlns="" id="{481FC034-73A3-4375-B3FE-3871B9B225D0}"/>
              </a:ext>
            </a:extLst>
          </p:cNvPr>
          <p:cNvSpPr/>
          <p:nvPr/>
        </p:nvSpPr>
        <p:spPr>
          <a:xfrm>
            <a:off x="10134484" y="1934741"/>
            <a:ext cx="2057516" cy="2065075"/>
          </a:xfrm>
          <a:prstGeom prst="wedgeEllipseCallout">
            <a:avLst>
              <a:gd name="adj1" fmla="val -60049"/>
              <a:gd name="adj2" fmla="val 25021"/>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Say both numbers to your partner.</a:t>
            </a:r>
            <a:endParaRPr lang="en-GB" sz="2400" dirty="0"/>
          </a:p>
        </p:txBody>
      </p:sp>
      <p:pic>
        <p:nvPicPr>
          <p:cNvPr id="12" name="Picture 11">
            <a:extLst>
              <a:ext uri="{FF2B5EF4-FFF2-40B4-BE49-F238E27FC236}">
                <a16:creationId xmlns:a16="http://schemas.microsoft.com/office/drawing/2014/main" xmlns="" id="{21A53190-3785-E243-B526-E7F89E4A9D69}"/>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762195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0963"/>
                                        </p:tgtEl>
                                        <p:attrNameLst>
                                          <p:attrName>style.visibility</p:attrName>
                                        </p:attrNameLst>
                                      </p:cBhvr>
                                      <p:to>
                                        <p:strVal val="visible"/>
                                      </p:to>
                                    </p:set>
                                    <p:animEffect transition="in" filter="blinds(horizontal)">
                                      <p:cBhvr>
                                        <p:cTn id="23" dur="500"/>
                                        <p:tgtEl>
                                          <p:spTgt spid="8096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962400" y="1334436"/>
            <a:ext cx="8229600" cy="1143000"/>
          </a:xfrm>
        </p:spPr>
        <p:txBody>
          <a:bodyPr/>
          <a:lstStyle/>
          <a:p>
            <a:pPr eaLnBrk="1" hangingPunct="1"/>
            <a:r>
              <a:rPr lang="en-GB" altLang="en-US" dirty="0">
                <a:solidFill>
                  <a:srgbClr val="002060"/>
                </a:solidFill>
                <a:latin typeface="Calibri" panose="020F0502020204030204" pitchFamily="34" charset="0"/>
              </a:rPr>
              <a:t>Mental methods</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895301" y="4193269"/>
            <a:ext cx="5558105" cy="173664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We now need to decide how to solve this calculation using an appropriate strategy.</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3275214" y="2477436"/>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dirty="0">
                <a:solidFill>
                  <a:srgbClr val="002060"/>
                </a:solidFill>
                <a:latin typeface="Calibri" panose="020F0502020204030204" pitchFamily="34" charset="0"/>
              </a:rPr>
              <a:t>653 + 70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8079971" y="2472890"/>
            <a:ext cx="4112029" cy="2140282"/>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Read the calculation. Look at the sign and be confident that you understand what you  need to do.</a:t>
            </a:r>
          </a:p>
        </p:txBody>
      </p:sp>
      <p:sp>
        <p:nvSpPr>
          <p:cNvPr id="12" name="Oval Callout 11"/>
          <p:cNvSpPr/>
          <p:nvPr/>
        </p:nvSpPr>
        <p:spPr>
          <a:xfrm>
            <a:off x="515389" y="2153943"/>
            <a:ext cx="2759825" cy="1662545"/>
          </a:xfrm>
          <a:prstGeom prst="wedgeEllipseCallout">
            <a:avLst>
              <a:gd name="adj1" fmla="val 65312"/>
              <a:gd name="adj2" fmla="val -275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We have to </a:t>
            </a:r>
            <a:r>
              <a:rPr lang="en-GB" sz="2400" dirty="0">
                <a:solidFill>
                  <a:srgbClr val="FF0000"/>
                </a:solidFill>
              </a:rPr>
              <a:t>ADD</a:t>
            </a:r>
            <a:r>
              <a:rPr lang="en-GB" sz="2400" dirty="0">
                <a:solidFill>
                  <a:schemeClr val="tx2"/>
                </a:solidFill>
              </a:rPr>
              <a:t> 653 and 70.</a:t>
            </a:r>
          </a:p>
        </p:txBody>
      </p:sp>
      <p:pic>
        <p:nvPicPr>
          <p:cNvPr id="11" name="Picture 10">
            <a:extLst>
              <a:ext uri="{FF2B5EF4-FFF2-40B4-BE49-F238E27FC236}">
                <a16:creationId xmlns:a16="http://schemas.microsoft.com/office/drawing/2014/main" xmlns="" id="{CCAB864A-A6E1-7E47-9039-D7FAAF2EA090}"/>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0963"/>
                                        </p:tgtEl>
                                        <p:attrNameLst>
                                          <p:attrName>style.visibility</p:attrName>
                                        </p:attrNameLst>
                                      </p:cBhvr>
                                      <p:to>
                                        <p:strVal val="visible"/>
                                      </p:to>
                                    </p:set>
                                    <p:animEffect transition="in" filter="blinds(horizontal)">
                                      <p:cBhvr>
                                        <p:cTn id="22"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a:extLst>
              <a:ext uri="{FF2B5EF4-FFF2-40B4-BE49-F238E27FC236}">
                <a16:creationId xmlns:a16="http://schemas.microsoft.com/office/drawing/2014/main" xmlns="" id="{3FCD5893-BEB4-47AE-9669-0361F09676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32" y="110588"/>
            <a:ext cx="12001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5">
            <a:extLst>
              <a:ext uri="{FF2B5EF4-FFF2-40B4-BE49-F238E27FC236}">
                <a16:creationId xmlns:a16="http://schemas.microsoft.com/office/drawing/2014/main" xmlns="" id="{0C4526AC-AC28-47EC-A1D9-7E545E89AB8D}"/>
              </a:ext>
            </a:extLst>
          </p:cNvPr>
          <p:cNvSpPr>
            <a:spLocks noGrp="1" noChangeArrowheads="1"/>
          </p:cNvSpPr>
          <p:nvPr>
            <p:ph type="title"/>
          </p:nvPr>
        </p:nvSpPr>
        <p:spPr>
          <a:xfrm>
            <a:off x="3615813" y="1334436"/>
            <a:ext cx="8229600" cy="1143000"/>
          </a:xfrm>
        </p:spPr>
        <p:txBody>
          <a:bodyPr/>
          <a:lstStyle/>
          <a:p>
            <a:pPr eaLnBrk="1" hangingPunct="1"/>
            <a:r>
              <a:rPr lang="en-GB" altLang="en-US" dirty="0">
                <a:solidFill>
                  <a:srgbClr val="002060"/>
                </a:solidFill>
                <a:latin typeface="Calibri" panose="020F0502020204030204" pitchFamily="34" charset="0"/>
              </a:rPr>
              <a:t>Mental methods </a:t>
            </a:r>
          </a:p>
        </p:txBody>
      </p:sp>
      <p:sp>
        <p:nvSpPr>
          <p:cNvPr id="80963"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1578790" y="3842171"/>
            <a:ext cx="4767218" cy="1532334"/>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GB" altLang="en-US" sz="2800" dirty="0">
                <a:solidFill>
                  <a:srgbClr val="002060"/>
                </a:solidFill>
                <a:latin typeface="Calibri" panose="020F0502020204030204" pitchFamily="34" charset="0"/>
              </a:rPr>
              <a:t>We can solve this calculation mentally. Discuss how this could be solved.</a:t>
            </a:r>
          </a:p>
        </p:txBody>
      </p:sp>
      <p:sp>
        <p:nvSpPr>
          <p:cNvPr id="9" name="Title 1">
            <a:extLst>
              <a:ext uri="{FF2B5EF4-FFF2-40B4-BE49-F238E27FC236}">
                <a16:creationId xmlns:a16="http://schemas.microsoft.com/office/drawing/2014/main" xmlns="" id="{33C02B12-C395-4773-98ED-4248396959D4}"/>
              </a:ext>
            </a:extLst>
          </p:cNvPr>
          <p:cNvSpPr txBox="1">
            <a:spLocks/>
          </p:cNvSpPr>
          <p:nvPr/>
        </p:nvSpPr>
        <p:spPr>
          <a:xfrm>
            <a:off x="1791067" y="365443"/>
            <a:ext cx="8529637" cy="1043146"/>
          </a:xfrm>
          <a:prstGeom prst="rect">
            <a:avLst/>
          </a:prstGeom>
          <a:solidFill>
            <a:srgbClr val="FDFEDA"/>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rgbClr val="002060"/>
                </a:solidFill>
                <a:latin typeface="+mn-lt"/>
              </a:rPr>
              <a:t>Choosing an appropriate strategy for addition</a:t>
            </a:r>
          </a:p>
        </p:txBody>
      </p:sp>
      <p:sp>
        <p:nvSpPr>
          <p:cNvPr id="10" name="AutoShape 67">
            <a:extLst>
              <a:ext uri="{FF2B5EF4-FFF2-40B4-BE49-F238E27FC236}">
                <a16:creationId xmlns:a16="http://schemas.microsoft.com/office/drawing/2014/main" xmlns="" id="{4B1A0A83-6ED2-4C02-B368-F3C0695906AA}"/>
              </a:ext>
            </a:extLst>
          </p:cNvPr>
          <p:cNvSpPr>
            <a:spLocks noChangeArrowheads="1"/>
          </p:cNvSpPr>
          <p:nvPr/>
        </p:nvSpPr>
        <p:spPr bwMode="auto">
          <a:xfrm>
            <a:off x="888139" y="2574941"/>
            <a:ext cx="6251171" cy="646986"/>
          </a:xfrm>
          <a:prstGeom prst="roundRect">
            <a:avLst>
              <a:gd name="adj" fmla="val 16667"/>
            </a:avLst>
          </a:prstGeom>
          <a:solidFill>
            <a:srgbClr val="FDFEDA"/>
          </a:solidFill>
          <a:ln w="9525">
            <a:solidFill>
              <a:schemeClr val="tx1"/>
            </a:solidFill>
            <a:round/>
            <a:headEnd/>
            <a:tailEnd/>
          </a:ln>
          <a:effec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dirty="0">
                <a:solidFill>
                  <a:srgbClr val="002060"/>
                </a:solidFill>
                <a:latin typeface="Calibri" panose="020F0502020204030204" pitchFamily="34" charset="0"/>
              </a:rPr>
              <a:t>653 + 70 =</a:t>
            </a:r>
          </a:p>
        </p:txBody>
      </p:sp>
      <p:sp>
        <p:nvSpPr>
          <p:cNvPr id="2" name="Speech Bubble: Oval 1">
            <a:extLst>
              <a:ext uri="{FF2B5EF4-FFF2-40B4-BE49-F238E27FC236}">
                <a16:creationId xmlns:a16="http://schemas.microsoft.com/office/drawing/2014/main" xmlns="" id="{481FC034-73A3-4375-B3FE-3871B9B225D0}"/>
              </a:ext>
            </a:extLst>
          </p:cNvPr>
          <p:cNvSpPr/>
          <p:nvPr/>
        </p:nvSpPr>
        <p:spPr>
          <a:xfrm>
            <a:off x="7603891" y="1916922"/>
            <a:ext cx="3808615" cy="3059014"/>
          </a:xfrm>
          <a:prstGeom prst="wedgeEllipseCallout">
            <a:avLst>
              <a:gd name="adj1" fmla="val -72429"/>
              <a:gd name="adj2" fmla="val -19532"/>
            </a:avLst>
          </a:prstGeom>
          <a:solidFill>
            <a:srgbClr val="FDFE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2"/>
                </a:solidFill>
              </a:rPr>
              <a:t>Discuss with your talk partner: </a:t>
            </a:r>
            <a:r>
              <a:rPr lang="en-GB" sz="2400" b="1" dirty="0">
                <a:solidFill>
                  <a:schemeClr val="tx2"/>
                </a:solidFill>
              </a:rPr>
              <a:t>why </a:t>
            </a:r>
            <a:r>
              <a:rPr lang="en-GB" sz="2400" dirty="0">
                <a:solidFill>
                  <a:schemeClr val="tx2"/>
                </a:solidFill>
              </a:rPr>
              <a:t>would we use a mental strategy for this calculation?</a:t>
            </a:r>
          </a:p>
        </p:txBody>
      </p:sp>
      <p:pic>
        <p:nvPicPr>
          <p:cNvPr id="11" name="Picture 10">
            <a:extLst>
              <a:ext uri="{FF2B5EF4-FFF2-40B4-BE49-F238E27FC236}">
                <a16:creationId xmlns:a16="http://schemas.microsoft.com/office/drawing/2014/main" xmlns="" id="{BC281023-212D-1F4C-82AF-CE1916EAD5DB}"/>
              </a:ext>
            </a:extLst>
          </p:cNvPr>
          <p:cNvPicPr>
            <a:picLocks noChangeAspect="1"/>
          </p:cNvPicPr>
          <p:nvPr/>
        </p:nvPicPr>
        <p:blipFill>
          <a:blip r:embed="rId4"/>
          <a:stretch>
            <a:fillRect/>
          </a:stretch>
        </p:blipFill>
        <p:spPr>
          <a:xfrm>
            <a:off x="10714950" y="249961"/>
            <a:ext cx="1234846" cy="826857"/>
          </a:xfrm>
          <a:prstGeom prst="rect">
            <a:avLst/>
          </a:prstGeom>
        </p:spPr>
      </p:pic>
    </p:spTree>
    <p:extLst>
      <p:ext uri="{BB962C8B-B14F-4D97-AF65-F5344CB8AC3E}">
        <p14:creationId xmlns:p14="http://schemas.microsoft.com/office/powerpoint/2010/main" val="18410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0963"/>
                                        </p:tgtEl>
                                        <p:attrNameLst>
                                          <p:attrName>style.visibility</p:attrName>
                                        </p:attrNameLst>
                                      </p:cBhvr>
                                      <p:to>
                                        <p:strVal val="visible"/>
                                      </p:to>
                                    </p:set>
                                    <p:animEffect transition="in" filter="blinds(horizontal)">
                                      <p:cBhvr>
                                        <p:cTn id="18" dur="500"/>
                                        <p:tgtEl>
                                          <p:spTgt spid="8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63" grpId="0" animBg="1"/>
      <p:bldP spid="10"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1202</TotalTime>
  <Words>2972</Words>
  <Application>Microsoft Office PowerPoint</Application>
  <PresentationFormat>Custom</PresentationFormat>
  <Paragraphs>440</Paragraphs>
  <Slides>42</Slides>
  <Notes>39</Notes>
  <HiddenSlides>1</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Y3 Arithmetic Therapy </vt:lpstr>
      <vt:lpstr>Teacher Notes</vt:lpstr>
      <vt:lpstr>Vocabulary: arithmetic</vt:lpstr>
      <vt:lpstr>Choosing an appropriate strategy</vt:lpstr>
      <vt:lpstr>Mental methods</vt:lpstr>
      <vt:lpstr>Mental methods</vt:lpstr>
      <vt:lpstr>Mental methods</vt:lpstr>
      <vt:lpstr>Mental methods</vt:lpstr>
      <vt:lpstr>Mental methods </vt:lpstr>
      <vt:lpstr>        Mental methods with jottings</vt:lpstr>
      <vt:lpstr>        Mental methods with jottings</vt:lpstr>
      <vt:lpstr>Written methods</vt:lpstr>
      <vt:lpstr>Written methods</vt:lpstr>
      <vt:lpstr>            Written methods</vt:lpstr>
      <vt:lpstr>Mental methods</vt:lpstr>
      <vt:lpstr>Mental methods</vt:lpstr>
      <vt:lpstr>PowerPoint Presentation</vt:lpstr>
      <vt:lpstr>Mental methods</vt:lpstr>
      <vt:lpstr>Mental methods</vt:lpstr>
      <vt:lpstr>       Mental methods with jottings</vt:lpstr>
      <vt:lpstr>PowerPoint Presentation</vt:lpstr>
      <vt:lpstr>Written methods</vt:lpstr>
      <vt:lpstr> Written methods</vt:lpstr>
      <vt:lpstr>            Written methods</vt:lpstr>
      <vt:lpstr>PowerPoint Presentation</vt:lpstr>
      <vt:lpstr>    Reasoning </vt:lpstr>
      <vt:lpstr>Mental methods</vt:lpstr>
      <vt:lpstr> Mental methods</vt:lpstr>
      <vt:lpstr>Mental methods</vt:lpstr>
      <vt:lpstr>Mental methods with jottings</vt:lpstr>
      <vt:lpstr>    Mental methods with jottings </vt:lpstr>
      <vt:lpstr>Mental methods with jottings</vt:lpstr>
      <vt:lpstr>Mental methods</vt:lpstr>
      <vt:lpstr>            Mental methods</vt:lpstr>
      <vt:lpstr>Mental methods</vt:lpstr>
      <vt:lpstr>Mental methods</vt:lpstr>
      <vt:lpstr>             Mental methods</vt:lpstr>
      <vt:lpstr>Mental methods</vt:lpstr>
      <vt:lpstr>Mental methods with jottings</vt:lpstr>
      <vt:lpstr>    Mental methods with jottings </vt:lpstr>
      <vt:lpstr>Mental methods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Nicola Gale</cp:lastModifiedBy>
  <cp:revision>147</cp:revision>
  <dcterms:created xsi:type="dcterms:W3CDTF">2017-03-29T13:14:03Z</dcterms:created>
  <dcterms:modified xsi:type="dcterms:W3CDTF">2020-03-22T15:49:40Z</dcterms:modified>
</cp:coreProperties>
</file>