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61" r:id="rId5"/>
    <p:sldId id="277" r:id="rId6"/>
    <p:sldId id="275" r:id="rId7"/>
    <p:sldId id="278" r:id="rId8"/>
    <p:sldId id="276" r:id="rId9"/>
    <p:sldId id="274" r:id="rId10"/>
    <p:sldId id="280" r:id="rId11"/>
    <p:sldId id="281" r:id="rId12"/>
    <p:sldId id="282" r:id="rId13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9E75DD2-CA90-443C-B579-CCFD8D69FD67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63958304-FFA1-449C-B5ED-6178E46C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32E3-7898-427F-B8CB-6C6B52F0B673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4782-D39F-4B91-AB79-ABBA7ECB0EDF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459B-AF79-4DFA-9131-CE20F9769189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509-E6CA-47E4-8888-030A846929C1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463-C195-40EE-B91F-C83A8DA85284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AA76-2D31-4F21-BF26-C2CD6E0FB981}" type="datetime1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C53D-0F74-4031-8ABD-13D05C198FD3}" type="datetime1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C212-59F6-4739-9924-FBFFE537A91D}" type="datetime1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5662-D59A-4648-AD6B-0FB6A20534E5}" type="datetime1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FDA3-A09F-4A82-B2F2-57D304C855FA}" type="datetime1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385-14D4-47D9-AFF2-BEB595298603}" type="datetime1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F7E4-F9EA-4DDA-B9AA-C4EB0D67B353}" type="datetime1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223C-6430-4FCF-8522-6B2DEB98B56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656184"/>
          </a:xfrm>
        </p:spPr>
        <p:txBody>
          <a:bodyPr/>
          <a:lstStyle/>
          <a:p>
            <a:r>
              <a:rPr lang="en-GB" dirty="0" smtClean="0"/>
              <a:t>Welcome to our Parents Forum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136904" cy="3168352"/>
          </a:xfrm>
        </p:spPr>
        <p:txBody>
          <a:bodyPr>
            <a:noAutofit/>
          </a:bodyPr>
          <a:lstStyle/>
          <a:p>
            <a:r>
              <a:rPr lang="en-GB" sz="4000" dirty="0" smtClean="0"/>
              <a:t>Please sign in and help your self to a drink, take a seat at a table and introduce yourself to your neighbours.  If possible - a mixture of EYs/ KS1/ KS2 parents on each table please.</a:t>
            </a:r>
            <a:endParaRPr lang="en-GB" sz="40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Y:\Lexar (E)\2015-2016\photos\IMG_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Lexar (E)\2015-2016\photos\IMG_1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66" y="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happens at </a:t>
            </a:r>
            <a:r>
              <a:rPr lang="en-GB" dirty="0" err="1" smtClean="0"/>
              <a:t>Hawridge</a:t>
            </a:r>
            <a:r>
              <a:rPr lang="en-GB" dirty="0" smtClean="0"/>
              <a:t> &amp; </a:t>
            </a:r>
            <a:r>
              <a:rPr lang="en-GB" dirty="0" err="1" smtClean="0"/>
              <a:t>Cholesbury</a:t>
            </a:r>
            <a:r>
              <a:rPr lang="en-GB" dirty="0" smtClean="0"/>
              <a:t>  C of 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Current attendance = 96.4% (target = 97%)</a:t>
            </a:r>
          </a:p>
          <a:p>
            <a:r>
              <a:rPr lang="en-GB" dirty="0" smtClean="0"/>
              <a:t>Every child ‘s attendance is entered on an electrical system.</a:t>
            </a:r>
          </a:p>
          <a:p>
            <a:r>
              <a:rPr lang="en-GB" dirty="0" smtClean="0"/>
              <a:t>Any child who flags up with 15% or more absenteeism</a:t>
            </a:r>
            <a:r>
              <a:rPr lang="en-GB" dirty="0"/>
              <a:t>:</a:t>
            </a:r>
            <a:r>
              <a:rPr lang="en-GB" dirty="0" smtClean="0"/>
              <a:t> report is sent to the Head teacher</a:t>
            </a:r>
          </a:p>
          <a:p>
            <a:r>
              <a:rPr lang="en-GB" dirty="0" smtClean="0"/>
              <a:t>This is investigated and tracked.  HT may speak to parents where there is a concern.  Where this appears to persist, parent receives a letter.</a:t>
            </a:r>
          </a:p>
          <a:p>
            <a:r>
              <a:rPr lang="en-GB" dirty="0" smtClean="0"/>
              <a:t>If issue continues, Education Welfare Officer (EWO) is contacted .  A penalty notice may be issued.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32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Holidays/ Sickness/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holidays are authorised – all sent to EWO who may instigate a penalty notice</a:t>
            </a:r>
          </a:p>
          <a:p>
            <a:r>
              <a:rPr lang="en-GB" dirty="0" smtClean="0"/>
              <a:t>On going health issues: child will be supported through a Health Care Plan.  School nurse may be involved.</a:t>
            </a:r>
          </a:p>
          <a:p>
            <a:r>
              <a:rPr lang="en-GB" dirty="0" smtClean="0"/>
              <a:t>Sickness and diarrhoea – 48 hours strict rule (Health </a:t>
            </a:r>
            <a:r>
              <a:rPr lang="en-GB" dirty="0" err="1" smtClean="0"/>
              <a:t>Dpt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7971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16227"/>
            <a:ext cx="2016224" cy="12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can school do?</a:t>
            </a:r>
          </a:p>
          <a:p>
            <a:r>
              <a:rPr lang="en-GB" dirty="0" smtClean="0"/>
              <a:t>What can parents do?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68760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73004"/>
            <a:ext cx="20843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68722"/>
            <a:ext cx="152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09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864096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432048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Introductions and the purpose of Parent Forums</a:t>
            </a:r>
          </a:p>
          <a:p>
            <a:endParaRPr lang="en-GB" dirty="0" smtClean="0"/>
          </a:p>
          <a:p>
            <a:r>
              <a:rPr lang="en-GB" dirty="0" smtClean="0"/>
              <a:t>Our children’s education: what is the impact of good/ bad attendance on our children? When should a child miss school?</a:t>
            </a:r>
          </a:p>
          <a:p>
            <a:endParaRPr lang="en-GB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Purpose of Parent Forums and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GB" dirty="0" smtClean="0"/>
              <a:t>Why?: To engage parents/ carers, staff and governors in consideration and discussion of aspects of the school . 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To develop a cohesive picture of the school we want </a:t>
            </a:r>
            <a:r>
              <a:rPr lang="en-GB" dirty="0" err="1" smtClean="0"/>
              <a:t>Hawridge</a:t>
            </a:r>
            <a:r>
              <a:rPr lang="en-GB" dirty="0" smtClean="0"/>
              <a:t> &amp; </a:t>
            </a:r>
            <a:r>
              <a:rPr lang="en-GB" dirty="0" err="1" smtClean="0"/>
              <a:t>Cholesbury</a:t>
            </a:r>
            <a:r>
              <a:rPr lang="en-GB" dirty="0" smtClean="0"/>
              <a:t> C of </a:t>
            </a:r>
            <a:r>
              <a:rPr lang="en-GB" smtClean="0"/>
              <a:t>E School to be.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en-GB" dirty="0" smtClean="0"/>
              <a:t>Ground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n-GB" dirty="0" smtClean="0"/>
              <a:t>School is considered as a whole, with general issues being discussed rather than specific concerns.</a:t>
            </a:r>
          </a:p>
          <a:p>
            <a:r>
              <a:rPr lang="en-GB" dirty="0" smtClean="0"/>
              <a:t>Specific issues/ concerns should be addressed with the class teacher initially.</a:t>
            </a:r>
          </a:p>
          <a:p>
            <a:r>
              <a:rPr lang="en-GB" dirty="0" smtClean="0"/>
              <a:t>Be positive.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1126114" cy="1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to buy a ticket to win the lottery!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524622" cy="194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671931" cy="20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85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Persistent absentees – children who miss 15% or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School monitors, OFSTED check</a:t>
            </a:r>
          </a:p>
          <a:p>
            <a:r>
              <a:rPr lang="en-GB" dirty="0" smtClean="0"/>
              <a:t>Consequences – for the child?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- for parents?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-for school?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86916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5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Absence </a:t>
            </a:r>
            <a:r>
              <a:rPr lang="en-GB" sz="3100" dirty="0"/>
              <a:t>from School</a:t>
            </a:r>
            <a:r>
              <a:rPr lang="en-GB" sz="3100" dirty="0" smtClean="0"/>
              <a:t>: A </a:t>
            </a:r>
            <a:r>
              <a:rPr lang="en-GB" sz="3100" dirty="0"/>
              <a:t>study of its causes and effects</a:t>
            </a:r>
            <a:br>
              <a:rPr lang="en-GB" sz="3100" dirty="0"/>
            </a:br>
            <a:r>
              <a:rPr lang="en-GB" sz="3100" dirty="0"/>
              <a:t>in seven </a:t>
            </a:r>
            <a:r>
              <a:rPr lang="en-GB" sz="3100" dirty="0" smtClean="0"/>
              <a:t>LEAs </a:t>
            </a:r>
            <a:r>
              <a:rPr lang="en-GB" sz="1600" dirty="0" smtClean="0"/>
              <a:t>Heather </a:t>
            </a:r>
            <a:r>
              <a:rPr lang="en-GB" sz="1600" dirty="0"/>
              <a:t>Malcolm, Valerie Wilson, Julia Davidson and Susan </a:t>
            </a:r>
            <a:r>
              <a:rPr lang="en-GB" sz="1600" dirty="0" smtClean="0"/>
              <a:t>Kirk The </a:t>
            </a:r>
            <a:r>
              <a:rPr lang="en-GB" sz="1600" dirty="0"/>
              <a:t>SCRE Centre, University of Glasgow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LEAs </a:t>
            </a:r>
            <a:r>
              <a:rPr lang="en-GB" dirty="0"/>
              <a:t>and </a:t>
            </a:r>
            <a:r>
              <a:rPr lang="en-GB" dirty="0" smtClean="0"/>
              <a:t>teachers and parents thought attendance was important</a:t>
            </a:r>
          </a:p>
          <a:p>
            <a:r>
              <a:rPr lang="en-GB" dirty="0" smtClean="0"/>
              <a:t>LEAS &amp; teachers - attainment</a:t>
            </a:r>
            <a:r>
              <a:rPr lang="en-GB" dirty="0"/>
              <a:t>, disruptive behaviour and children’s safety</a:t>
            </a:r>
            <a:r>
              <a:rPr lang="en-GB" dirty="0" smtClean="0"/>
              <a:t>. </a:t>
            </a:r>
          </a:p>
          <a:p>
            <a:r>
              <a:rPr lang="en-GB" dirty="0" smtClean="0"/>
              <a:t>LEAs felt school were too lenient </a:t>
            </a:r>
          </a:p>
          <a:p>
            <a:r>
              <a:rPr lang="en-GB" dirty="0" smtClean="0"/>
              <a:t>Primary school children who missed school liked it, whereas Secondary tended to be bored.</a:t>
            </a:r>
          </a:p>
          <a:p>
            <a:r>
              <a:rPr lang="en-GB" dirty="0" smtClean="0"/>
              <a:t>Some children (27%) gave school reasons for their absences – friendship issues, tests, teacher issues</a:t>
            </a:r>
          </a:p>
          <a:p>
            <a:r>
              <a:rPr lang="en-GB" dirty="0" smtClean="0"/>
              <a:t>Teachers, particularly Primary felt that absences were more likely due to ‘home factors’ including parenting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72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Nick Gibb: “Children who miss school, miss out as adults.”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who attend school regularly are</a:t>
            </a:r>
            <a:r>
              <a:rPr lang="en-GB" dirty="0">
                <a:solidFill>
                  <a:srgbClr val="00B0F0"/>
                </a:solidFill>
              </a:rPr>
              <a:t> four times</a:t>
            </a:r>
            <a:r>
              <a:rPr lang="en-GB" dirty="0"/>
              <a:t> more likely to achieve five or more good GCSEs, including English and Maths, than those who are persistently absent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5266143" cy="29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2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Nick Gibb</a:t>
            </a:r>
            <a:r>
              <a:rPr lang="en-GB" b="1" dirty="0"/>
              <a:t>: “Children who miss school, miss out as adults</a:t>
            </a:r>
            <a:r>
              <a:rPr lang="en-GB" b="1" dirty="0" smtClean="0"/>
              <a:t>.”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400,000 pupils miss at least a month of </a:t>
            </a:r>
            <a:r>
              <a:rPr lang="en-GB" dirty="0" smtClean="0"/>
              <a:t>school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is clear evidence of a link between poor attendance at school and low levels of achievement. Figures from 2009/10 show that:</a:t>
            </a:r>
          </a:p>
          <a:p>
            <a:pPr>
              <a:buFont typeface="Arial"/>
              <a:buChar char="•"/>
            </a:pPr>
            <a:r>
              <a:rPr lang="en-GB" dirty="0"/>
              <a:t>Of pupils who </a:t>
            </a:r>
            <a:r>
              <a:rPr lang="en-GB" dirty="0">
                <a:solidFill>
                  <a:srgbClr val="00B0F0"/>
                </a:solidFill>
              </a:rPr>
              <a:t>miss more than 50 per </a:t>
            </a:r>
            <a:r>
              <a:rPr lang="en-GB" dirty="0"/>
              <a:t>cent of school, only </a:t>
            </a:r>
            <a:r>
              <a:rPr lang="en-GB" dirty="0">
                <a:solidFill>
                  <a:srgbClr val="00B0F0"/>
                </a:solidFill>
              </a:rPr>
              <a:t>three per cent </a:t>
            </a:r>
            <a:r>
              <a:rPr lang="en-GB" dirty="0"/>
              <a:t>manage to achieve five A* to Cs, including English and maths.</a:t>
            </a:r>
          </a:p>
          <a:p>
            <a:pPr>
              <a:buFont typeface="Arial"/>
              <a:buChar char="•"/>
            </a:pPr>
            <a:r>
              <a:rPr lang="en-GB" dirty="0"/>
              <a:t>Of pupils who </a:t>
            </a:r>
            <a:r>
              <a:rPr lang="en-GB" dirty="0">
                <a:solidFill>
                  <a:srgbClr val="00B0F0"/>
                </a:solidFill>
              </a:rPr>
              <a:t>miss between 10 per cent and 20 per cent </a:t>
            </a:r>
            <a:r>
              <a:rPr lang="en-GB" dirty="0"/>
              <a:t>of school, only </a:t>
            </a:r>
            <a:r>
              <a:rPr lang="en-GB" dirty="0">
                <a:solidFill>
                  <a:srgbClr val="00B0F0"/>
                </a:solidFill>
              </a:rPr>
              <a:t>35 per cent </a:t>
            </a:r>
            <a:r>
              <a:rPr lang="en-GB" dirty="0"/>
              <a:t>manage to achieve five A* to C GCSEs, including English and maths.</a:t>
            </a:r>
          </a:p>
          <a:p>
            <a:pPr>
              <a:buFont typeface="Arial"/>
              <a:buChar char="•"/>
            </a:pPr>
            <a:r>
              <a:rPr lang="en-GB" dirty="0"/>
              <a:t>Of pupils who </a:t>
            </a:r>
            <a:r>
              <a:rPr lang="en-GB" dirty="0">
                <a:solidFill>
                  <a:srgbClr val="00B0F0"/>
                </a:solidFill>
              </a:rPr>
              <a:t>miss less than five per cent </a:t>
            </a:r>
            <a:r>
              <a:rPr lang="en-GB" dirty="0"/>
              <a:t>of school, </a:t>
            </a:r>
            <a:r>
              <a:rPr lang="en-GB" dirty="0">
                <a:solidFill>
                  <a:srgbClr val="00B0F0"/>
                </a:solidFill>
              </a:rPr>
              <a:t>73 per cent achieve</a:t>
            </a:r>
            <a:r>
              <a:rPr lang="en-GB" dirty="0"/>
              <a:t> five A* to Cs, including English and maths.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3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641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our Parents Forum </vt:lpstr>
      <vt:lpstr>Agenda</vt:lpstr>
      <vt:lpstr>Purpose of Parent Forums and </vt:lpstr>
      <vt:lpstr>Ground Rules</vt:lpstr>
      <vt:lpstr>Attendance</vt:lpstr>
      <vt:lpstr>Persistent absentees – children who miss 15% or more</vt:lpstr>
      <vt:lpstr>Absence from School: A study of its causes and effects in seven LEAs Heather Malcolm, Valerie Wilson, Julia Davidson and Susan Kirk The SCRE Centre, University of Glasgow</vt:lpstr>
      <vt:lpstr>Nick Gibb: “Children who miss school, miss out as adults.”</vt:lpstr>
      <vt:lpstr>Nick Gibb: “Children who miss school, miss out as adults.”</vt:lpstr>
      <vt:lpstr>What happens at Hawridge &amp; Cholesbury  C of E</vt:lpstr>
      <vt:lpstr>Holidays/ Sickness/ Health</vt:lpstr>
      <vt:lpstr>How can we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Parents Forum Friday 10.10.14</dc:title>
  <dc:creator>Head Teacher</dc:creator>
  <cp:lastModifiedBy>Corinne Barnes</cp:lastModifiedBy>
  <cp:revision>44</cp:revision>
  <cp:lastPrinted>2016-01-21T13:05:49Z</cp:lastPrinted>
  <dcterms:created xsi:type="dcterms:W3CDTF">2014-09-09T20:09:06Z</dcterms:created>
  <dcterms:modified xsi:type="dcterms:W3CDTF">2020-02-11T15:45:09Z</dcterms:modified>
</cp:coreProperties>
</file>