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59" r:id="rId5"/>
    <p:sldId id="261" r:id="rId6"/>
    <p:sldId id="260" r:id="rId7"/>
    <p:sldId id="262" r:id="rId8"/>
    <p:sldId id="263" r:id="rId9"/>
    <p:sldId id="264" r:id="rId10"/>
    <p:sldId id="279" r:id="rId11"/>
    <p:sldId id="265" r:id="rId12"/>
    <p:sldId id="266" r:id="rId13"/>
    <p:sldId id="281" r:id="rId14"/>
    <p:sldId id="267" r:id="rId15"/>
    <p:sldId id="268" r:id="rId16"/>
    <p:sldId id="269" r:id="rId17"/>
    <p:sldId id="271" r:id="rId18"/>
    <p:sldId id="272" r:id="rId19"/>
    <p:sldId id="273" r:id="rId20"/>
    <p:sldId id="274" r:id="rId21"/>
    <p:sldId id="275" r:id="rId22"/>
    <p:sldId id="276" r:id="rId23"/>
    <p:sldId id="277" r:id="rId24"/>
    <p:sldId id="278" r:id="rId25"/>
    <p:sldId id="270" r:id="rId26"/>
    <p:sldId id="282" r:id="rId27"/>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894"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A330DC89-9A61-4FCA-8BE1-4C9540C3756D}" type="datetimeFigureOut">
              <a:rPr lang="en-GB" smtClean="0"/>
              <a:t>21/11/2017</a:t>
            </a:fld>
            <a:endParaRPr lang="en-GB"/>
          </a:p>
        </p:txBody>
      </p:sp>
      <p:sp>
        <p:nvSpPr>
          <p:cNvPr id="4" name="Footer Placeholder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24FABB87-AF10-4209-84DD-4EC968D52417}" type="slidenum">
              <a:rPr lang="en-GB" smtClean="0"/>
              <a:t>‹#›</a:t>
            </a:fld>
            <a:endParaRPr lang="en-GB"/>
          </a:p>
        </p:txBody>
      </p:sp>
    </p:spTree>
    <p:extLst>
      <p:ext uri="{BB962C8B-B14F-4D97-AF65-F5344CB8AC3E}">
        <p14:creationId xmlns:p14="http://schemas.microsoft.com/office/powerpoint/2010/main" val="4111242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DBFA1F3E-A701-48FB-A37A-43397157BC12}" type="datetimeFigureOut">
              <a:rPr lang="en-GB" smtClean="0"/>
              <a:t>21/11/2017</a:t>
            </a:fld>
            <a:endParaRPr lang="en-GB"/>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BB15DAF4-948E-4AC2-A697-0256A6C44270}" type="slidenum">
              <a:rPr lang="en-GB" smtClean="0"/>
              <a:t>‹#›</a:t>
            </a:fld>
            <a:endParaRPr lang="en-GB"/>
          </a:p>
        </p:txBody>
      </p:sp>
    </p:spTree>
    <p:extLst>
      <p:ext uri="{BB962C8B-B14F-4D97-AF65-F5344CB8AC3E}">
        <p14:creationId xmlns:p14="http://schemas.microsoft.com/office/powerpoint/2010/main" val="296617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A012974-4296-4CE2-8B0C-6579FFB2B429}" type="datetimeFigureOut">
              <a:rPr lang="en-GB" smtClean="0"/>
              <a:t>21/11/2017</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EACBD06-BCC0-4E34-B3B9-80D7096953D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012974-4296-4CE2-8B0C-6579FFB2B429}" type="datetimeFigureOut">
              <a:rPr lang="en-GB" smtClean="0"/>
              <a:t>21/11/2017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EACBD06-BCC0-4E34-B3B9-80D7096953D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012974-4296-4CE2-8B0C-6579FFB2B429}" type="datetimeFigureOut">
              <a:rPr lang="en-GB" smtClean="0"/>
              <a:t>21/11/2017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EACBD06-BCC0-4E34-B3B9-80D7096953D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012974-4296-4CE2-8B0C-6579FFB2B429}" type="datetimeFigureOut">
              <a:rPr lang="en-GB" smtClean="0"/>
              <a:t>21/11/2017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EACBD06-BCC0-4E34-B3B9-80D7096953D6}"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A012974-4296-4CE2-8B0C-6579FFB2B429}" type="datetimeFigureOut">
              <a:rPr lang="en-GB" smtClean="0"/>
              <a:t>21/11/2017</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4EACBD06-BCC0-4E34-B3B9-80D7096953D6}"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012974-4296-4CE2-8B0C-6579FFB2B429}" type="datetimeFigureOut">
              <a:rPr lang="en-GB" smtClean="0"/>
              <a:t>21/11/2017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EACBD06-BCC0-4E34-B3B9-80D7096953D6}"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012974-4296-4CE2-8B0C-6579FFB2B429}" type="datetimeFigureOut">
              <a:rPr lang="en-GB" smtClean="0"/>
              <a:t>21/11/2017</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4EACBD06-BCC0-4E34-B3B9-80D7096953D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A012974-4296-4CE2-8B0C-6579FFB2B429}" type="datetimeFigureOut">
              <a:rPr lang="en-GB" smtClean="0"/>
              <a:t>21/11/2017</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4EACBD06-BCC0-4E34-B3B9-80D7096953D6}"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A012974-4296-4CE2-8B0C-6579FFB2B429}" type="datetimeFigureOut">
              <a:rPr lang="en-GB" smtClean="0"/>
              <a:t>21/11/2017</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4EACBD06-BCC0-4E34-B3B9-80D7096953D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A012974-4296-4CE2-8B0C-6579FFB2B429}" type="datetimeFigureOut">
              <a:rPr lang="en-GB" smtClean="0"/>
              <a:t>21/11/2017</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4EACBD06-BCC0-4E34-B3B9-80D7096953D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A012974-4296-4CE2-8B0C-6579FFB2B429}" type="datetimeFigureOut">
              <a:rPr lang="en-GB" smtClean="0"/>
              <a:t>21/11/2017</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EACBD06-BCC0-4E34-B3B9-80D7096953D6}"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A012974-4296-4CE2-8B0C-6579FFB2B429}" type="datetimeFigureOut">
              <a:rPr lang="en-GB" smtClean="0"/>
              <a:t>21/11/2017</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EACBD06-BCC0-4E34-B3B9-80D7096953D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v.uk/government/collections/national-curriculum-assessments-test-frameworks" TargetMode="External"/><Relationship Id="rId2" Type="http://schemas.openxmlformats.org/officeDocument/2006/relationships/hyperlink" Target="https://www.gov.uk/government/collections/national-curriculum-assessments-2016-sample-material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Hawridge</a:t>
            </a:r>
            <a:r>
              <a:rPr lang="en-GB" dirty="0" smtClean="0"/>
              <a:t> &amp; </a:t>
            </a:r>
            <a:r>
              <a:rPr lang="en-GB" dirty="0" err="1" smtClean="0"/>
              <a:t>Cholesbury</a:t>
            </a:r>
            <a:r>
              <a:rPr lang="en-GB" dirty="0" smtClean="0"/>
              <a:t> C of E School</a:t>
            </a:r>
            <a:endParaRPr lang="en-GB" dirty="0"/>
          </a:p>
        </p:txBody>
      </p:sp>
      <p:sp>
        <p:nvSpPr>
          <p:cNvPr id="3" name="Subtitle 2"/>
          <p:cNvSpPr>
            <a:spLocks noGrp="1"/>
          </p:cNvSpPr>
          <p:nvPr>
            <p:ph type="subTitle" idx="1"/>
          </p:nvPr>
        </p:nvSpPr>
        <p:spPr/>
        <p:txBody>
          <a:bodyPr/>
          <a:lstStyle/>
          <a:p>
            <a:r>
              <a:rPr lang="en-GB" dirty="0" smtClean="0">
                <a:solidFill>
                  <a:schemeClr val="tx1"/>
                </a:solidFill>
              </a:rPr>
              <a:t>Assessments at the end of Key Stage 2</a:t>
            </a:r>
            <a:endParaRPr lang="en-GB"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332656"/>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315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05" t="35749" r="18865" b="19422"/>
          <a:stretch/>
        </p:blipFill>
        <p:spPr bwMode="auto">
          <a:xfrm>
            <a:off x="1000200" y="404664"/>
            <a:ext cx="7632847" cy="2996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583" t="17959" r="17096" b="12365"/>
          <a:stretch/>
        </p:blipFill>
        <p:spPr bwMode="auto">
          <a:xfrm>
            <a:off x="1259632" y="3068960"/>
            <a:ext cx="4430485" cy="269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045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ysClr val="windowText" lastClr="000000"/>
                </a:solidFill>
                <a:effectLst/>
                <a:uLnTx/>
                <a:uFillTx/>
              </a:rPr>
              <a:t>There are 3 papers; Paper 1: arithmetic; Paper 2: reasoning; and Paper 3: reasoning.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ysClr val="windowText" lastClr="000000"/>
                </a:solidFill>
                <a:effectLst/>
                <a:uLnTx/>
                <a:uFillTx/>
              </a:rPr>
              <a:t>Paper 1: </a:t>
            </a:r>
            <a:r>
              <a:rPr kumimoji="0" lang="en-GB" sz="2400" b="0" i="0" u="none" strike="noStrike" kern="0" cap="none" spc="0" normalizeH="0" baseline="0" noProof="0" dirty="0">
                <a:ln>
                  <a:noFill/>
                </a:ln>
                <a:solidFill>
                  <a:sysClr val="windowText" lastClr="000000"/>
                </a:solidFill>
                <a:effectLst/>
                <a:uLnTx/>
                <a:uFillTx/>
              </a:rPr>
              <a:t>arithmetic replaces the mental mathematics test. </a:t>
            </a:r>
            <a:endParaRPr kumimoji="0" lang="en-GB" sz="2400" b="0" i="0" u="none" strike="noStrike" kern="0" cap="none" spc="0" normalizeH="0" baseline="0" noProof="0" dirty="0" smtClean="0">
              <a:ln>
                <a:noFill/>
              </a:ln>
              <a:solidFill>
                <a:sysClr val="windowText" lastClr="000000"/>
              </a:solidFill>
              <a:effectLst/>
              <a:uLnTx/>
              <a:uFillTx/>
            </a:endParaRPr>
          </a:p>
          <a:p>
            <a:pPr marL="342900" indent="-342900">
              <a:spcBef>
                <a:spcPts val="0"/>
              </a:spcBef>
              <a:buClrTx/>
              <a:buSzTx/>
              <a:defRPr/>
            </a:pPr>
            <a:r>
              <a:rPr kumimoji="0" lang="en-GB" sz="2400" b="0" i="0" u="none" strike="noStrike" kern="0" cap="none" spc="0" normalizeH="0" baseline="0" noProof="0" dirty="0" smtClean="0">
                <a:ln>
                  <a:noFill/>
                </a:ln>
                <a:solidFill>
                  <a:sysClr val="windowText" lastClr="000000"/>
                </a:solidFill>
                <a:effectLst/>
                <a:uLnTx/>
                <a:uFillTx/>
              </a:rPr>
              <a:t>assesses </a:t>
            </a:r>
            <a:r>
              <a:rPr kumimoji="0" lang="en-GB" sz="2400" b="0" i="0" u="none" strike="noStrike" kern="0" cap="none" spc="0" normalizeH="0" baseline="0" noProof="0" dirty="0">
                <a:ln>
                  <a:noFill/>
                </a:ln>
                <a:solidFill>
                  <a:sysClr val="windowText" lastClr="000000"/>
                </a:solidFill>
                <a:effectLst/>
                <a:uLnTx/>
                <a:uFillTx/>
              </a:rPr>
              <a:t>basic mathematical calculations. </a:t>
            </a:r>
          </a:p>
          <a:p>
            <a:pPr marL="342900" indent="-342900">
              <a:spcBef>
                <a:spcPts val="0"/>
              </a:spcBef>
              <a:buClrTx/>
              <a:buSzTx/>
              <a:defRPr/>
            </a:pPr>
            <a:r>
              <a:rPr kumimoji="0" lang="en-GB" sz="2400" b="0" i="0" u="none" strike="noStrike" kern="0" cap="none" spc="0" normalizeH="0" baseline="0" noProof="0" dirty="0" smtClean="0">
                <a:ln>
                  <a:noFill/>
                </a:ln>
                <a:solidFill>
                  <a:sysClr val="windowText" lastClr="000000"/>
                </a:solidFill>
                <a:effectLst/>
                <a:uLnTx/>
                <a:uFillTx/>
              </a:rPr>
              <a:t>30 </a:t>
            </a:r>
            <a:r>
              <a:rPr kumimoji="0" lang="en-GB" sz="2400" b="0" i="0" u="none" strike="noStrike" kern="0" cap="none" spc="0" normalizeH="0" baseline="0" noProof="0" dirty="0">
                <a:ln>
                  <a:noFill/>
                </a:ln>
                <a:solidFill>
                  <a:sysClr val="windowText" lastClr="000000"/>
                </a:solidFill>
                <a:effectLst/>
                <a:uLnTx/>
                <a:uFillTx/>
              </a:rPr>
              <a:t>minutes to complete the </a:t>
            </a:r>
            <a:r>
              <a:rPr kumimoji="0" lang="en-GB" sz="2400" b="0" i="0" u="none" strike="noStrike" kern="0" cap="none" spc="0" normalizeH="0" baseline="0" noProof="0" dirty="0" smtClean="0">
                <a:ln>
                  <a:noFill/>
                </a:ln>
                <a:solidFill>
                  <a:sysClr val="windowText" lastClr="000000"/>
                </a:solidFill>
                <a:effectLst/>
                <a:uLnTx/>
                <a:uFillTx/>
              </a:rPr>
              <a:t>test</a:t>
            </a:r>
          </a:p>
          <a:p>
            <a:pPr marL="342900" indent="-342900">
              <a:spcBef>
                <a:spcPts val="0"/>
              </a:spcBef>
              <a:buClrTx/>
              <a:buSzTx/>
              <a:defRPr/>
            </a:pPr>
            <a:r>
              <a:rPr kumimoji="0" lang="en-GB" sz="2400" b="0" i="0" u="none" strike="noStrike" kern="0" cap="none" spc="0" normalizeH="0" baseline="0" noProof="0" dirty="0" smtClean="0">
                <a:ln>
                  <a:noFill/>
                </a:ln>
                <a:solidFill>
                  <a:sysClr val="windowText" lastClr="000000"/>
                </a:solidFill>
                <a:effectLst/>
                <a:uLnTx/>
                <a:uFillTx/>
              </a:rPr>
              <a:t>36 </a:t>
            </a:r>
            <a:r>
              <a:rPr kumimoji="0" lang="en-GB" sz="2400" b="0" i="0" u="none" strike="noStrike" kern="0" cap="none" spc="0" normalizeH="0" baseline="0" noProof="0" dirty="0">
                <a:ln>
                  <a:noFill/>
                </a:ln>
                <a:solidFill>
                  <a:sysClr val="windowText" lastClr="000000"/>
                </a:solidFill>
                <a:effectLst/>
                <a:uLnTx/>
                <a:uFillTx/>
              </a:rPr>
              <a:t>questions which are worth a total of 40 marks</a:t>
            </a:r>
            <a:r>
              <a:rPr kumimoji="0" lang="en-GB" sz="2400" b="0" i="0" u="none" strike="noStrike" kern="0" cap="none" spc="0" normalizeH="0" baseline="0" noProof="0" dirty="0" smtClean="0">
                <a:ln>
                  <a:noFill/>
                </a:ln>
                <a:solidFill>
                  <a:sysClr val="windowText" lastClr="000000"/>
                </a:solidFill>
                <a:effectLst/>
                <a:uLnTx/>
                <a:uFillTx/>
              </a:rPr>
              <a:t>.</a:t>
            </a:r>
          </a:p>
          <a:p>
            <a:pPr marL="342900" indent="-342900">
              <a:spcBef>
                <a:spcPts val="0"/>
              </a:spcBef>
              <a:buClrTx/>
              <a:buSzTx/>
              <a:defRPr/>
            </a:pPr>
            <a:r>
              <a:rPr kumimoji="0" lang="en-GB" sz="2400" b="0" i="0" u="none" strike="noStrike" kern="0" cap="none" spc="0" normalizeH="0" baseline="0" noProof="0" dirty="0" smtClean="0">
                <a:ln>
                  <a:noFill/>
                </a:ln>
                <a:solidFill>
                  <a:sysClr val="windowText" lastClr="000000"/>
                </a:solidFill>
                <a:effectLst/>
                <a:uLnTx/>
                <a:uFillTx/>
              </a:rPr>
              <a:t>straightforward </a:t>
            </a:r>
            <a:r>
              <a:rPr kumimoji="0" lang="en-GB" sz="2400" b="0" i="0" u="none" strike="noStrike" kern="0" cap="none" spc="0" normalizeH="0" baseline="0" noProof="0" dirty="0">
                <a:ln>
                  <a:noFill/>
                </a:ln>
                <a:solidFill>
                  <a:sysClr val="windowText" lastClr="000000"/>
                </a:solidFill>
                <a:effectLst/>
                <a:uLnTx/>
                <a:uFillTx/>
              </a:rPr>
              <a:t>addition and subtraction and more complex calculations with fractions worth 1 mark each, </a:t>
            </a:r>
            <a:endParaRPr kumimoji="0" lang="en-GB" sz="2400" b="0" i="0" u="none" strike="noStrike" kern="0" cap="none" spc="0" normalizeH="0" baseline="0" noProof="0" dirty="0" smtClean="0">
              <a:ln>
                <a:noFill/>
              </a:ln>
              <a:solidFill>
                <a:sysClr val="windowText" lastClr="000000"/>
              </a:solidFill>
              <a:effectLst/>
              <a:uLnTx/>
              <a:uFillTx/>
            </a:endParaRPr>
          </a:p>
          <a:p>
            <a:pPr marL="342900" indent="-342900">
              <a:spcBef>
                <a:spcPts val="0"/>
              </a:spcBef>
              <a:buClrTx/>
              <a:buSzTx/>
              <a:defRPr/>
            </a:pPr>
            <a:r>
              <a:rPr kumimoji="0" lang="en-GB" sz="2400" b="0" i="0" u="none" strike="noStrike" kern="0" cap="none" spc="0" normalizeH="0" baseline="0" noProof="0" dirty="0" smtClean="0">
                <a:ln>
                  <a:noFill/>
                </a:ln>
                <a:solidFill>
                  <a:sysClr val="windowText" lastClr="000000"/>
                </a:solidFill>
                <a:effectLst/>
                <a:uLnTx/>
                <a:uFillTx/>
              </a:rPr>
              <a:t>and </a:t>
            </a:r>
            <a:r>
              <a:rPr kumimoji="0" lang="en-GB" sz="2400" b="0" i="0" u="none" strike="noStrike" kern="0" cap="none" spc="0" normalizeH="0" baseline="0" noProof="0" dirty="0">
                <a:ln>
                  <a:noFill/>
                </a:ln>
                <a:solidFill>
                  <a:sysClr val="windowText" lastClr="000000"/>
                </a:solidFill>
                <a:effectLst/>
                <a:uLnTx/>
                <a:uFillTx/>
              </a:rPr>
              <a:t>long divisions and long multiplications worth 2 marks each. </a:t>
            </a:r>
          </a:p>
        </p:txBody>
      </p:sp>
      <p:sp>
        <p:nvSpPr>
          <p:cNvPr id="2" name="Title 1"/>
          <p:cNvSpPr>
            <a:spLocks noGrp="1"/>
          </p:cNvSpPr>
          <p:nvPr>
            <p:ph type="title"/>
          </p:nvPr>
        </p:nvSpPr>
        <p:spPr/>
        <p:txBody>
          <a:bodyPr>
            <a:normAutofit fontScale="90000"/>
          </a:bodyPr>
          <a:lstStyle/>
          <a:p>
            <a:r>
              <a:rPr lang="en-GB" sz="3600" b="1" dirty="0">
                <a:solidFill>
                  <a:prstClr val="black"/>
                </a:solidFill>
                <a:latin typeface="Arial"/>
                <a:ea typeface="MS PGothic" pitchFamily="34" charset="-128"/>
              </a:rPr>
              <a:t/>
            </a:r>
            <a:br>
              <a:rPr lang="en-GB" sz="3600" b="1" dirty="0">
                <a:solidFill>
                  <a:prstClr val="black"/>
                </a:solidFill>
                <a:latin typeface="Arial"/>
                <a:ea typeface="MS PGothic" pitchFamily="34" charset="-128"/>
              </a:rPr>
            </a:br>
            <a:r>
              <a:rPr lang="en-GB" sz="3200" b="1" dirty="0">
                <a:solidFill>
                  <a:prstClr val="black"/>
                </a:solidFill>
                <a:latin typeface="Arial"/>
                <a:ea typeface="MS PGothic" pitchFamily="34" charset="-128"/>
              </a:rPr>
              <a:t>KS2 mathematics test </a:t>
            </a:r>
            <a:r>
              <a:rPr lang="en-GB" dirty="0">
                <a:solidFill>
                  <a:prstClr val="black"/>
                </a:solidFill>
                <a:latin typeface="Arial"/>
                <a:ea typeface="MS PGothic" pitchFamily="34" charset="-128"/>
              </a:rPr>
              <a:t/>
            </a:r>
            <a:br>
              <a:rPr lang="en-GB" dirty="0">
                <a:solidFill>
                  <a:prstClr val="black"/>
                </a:solidFill>
                <a:latin typeface="Arial"/>
                <a:ea typeface="MS PGothic" pitchFamily="34" charset="-128"/>
              </a:rPr>
            </a:b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16632"/>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711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defTabSz="457200" fontAlgn="base">
              <a:spcAft>
                <a:spcPct val="0"/>
              </a:spcAft>
              <a:buFont typeface="Arial" charset="0"/>
              <a:buChar char="•"/>
            </a:pPr>
            <a:r>
              <a:rPr lang="en-GB" sz="2800" b="1" dirty="0">
                <a:solidFill>
                  <a:prstClr val="black"/>
                </a:solidFill>
                <a:latin typeface="Arial"/>
                <a:ea typeface="MS PGothic" pitchFamily="34" charset="-128"/>
              </a:rPr>
              <a:t>Papers 2 and 3 </a:t>
            </a:r>
            <a:r>
              <a:rPr lang="en-GB" sz="2800" dirty="0">
                <a:solidFill>
                  <a:prstClr val="black"/>
                </a:solidFill>
                <a:latin typeface="Arial"/>
                <a:ea typeface="MS PGothic" pitchFamily="34" charset="-128"/>
              </a:rPr>
              <a:t>each consist of a single test paper. Pupils will have 40 minutes to complete each test, answering the questions in the test paper. Each paper will have questions worth a total of 35 marks. </a:t>
            </a:r>
          </a:p>
          <a:p>
            <a:pPr lvl="0" defTabSz="457200" fontAlgn="base">
              <a:spcAft>
                <a:spcPct val="0"/>
              </a:spcAft>
              <a:buFont typeface="Arial" charset="0"/>
              <a:buChar char="•"/>
            </a:pPr>
            <a:r>
              <a:rPr lang="en-GB" sz="2800" dirty="0">
                <a:solidFill>
                  <a:prstClr val="black"/>
                </a:solidFill>
                <a:latin typeface="Arial"/>
                <a:ea typeface="MS PGothic" pitchFamily="34" charset="-128"/>
              </a:rPr>
              <a:t>In some answer spaces, where pupils need to show their method, square grids are provided for the questions on the arithmetic paper and some of the questions on Paper 2. </a:t>
            </a:r>
          </a:p>
          <a:p>
            <a:endParaRPr lang="en-GB" dirty="0"/>
          </a:p>
        </p:txBody>
      </p:sp>
      <p:sp>
        <p:nvSpPr>
          <p:cNvPr id="2" name="Title 1"/>
          <p:cNvSpPr>
            <a:spLocks noGrp="1"/>
          </p:cNvSpPr>
          <p:nvPr>
            <p:ph type="title"/>
          </p:nvPr>
        </p:nvSpPr>
        <p:spPr/>
        <p:txBody>
          <a:bodyPr/>
          <a:lstStyle/>
          <a:p>
            <a:r>
              <a:rPr lang="en-GB" sz="2900" b="1" dirty="0">
                <a:solidFill>
                  <a:prstClr val="black"/>
                </a:solidFill>
                <a:latin typeface="Arial"/>
                <a:ea typeface="MS PGothic" pitchFamily="34" charset="-128"/>
              </a:rPr>
              <a:t>KS2 mathematics test</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88640"/>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496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endParaRPr lang="en-GB"/>
          </a:p>
        </p:txBody>
      </p:sp>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375" t="20670" r="36350" b="10151"/>
          <a:stretch/>
        </p:blipFill>
        <p:spPr bwMode="auto">
          <a:xfrm>
            <a:off x="323528" y="476672"/>
            <a:ext cx="3384376" cy="465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225" t="17134" r="33367" b="10501"/>
          <a:stretch/>
        </p:blipFill>
        <p:spPr bwMode="auto">
          <a:xfrm>
            <a:off x="4139952" y="692695"/>
            <a:ext cx="4032448" cy="463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57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defTabSz="457200" fontAlgn="base">
              <a:spcAft>
                <a:spcPct val="0"/>
              </a:spcAft>
              <a:buFont typeface="Arial" charset="0"/>
              <a:buChar char="•"/>
            </a:pPr>
            <a:r>
              <a:rPr lang="en-GB" sz="2400" dirty="0">
                <a:solidFill>
                  <a:prstClr val="black"/>
                </a:solidFill>
                <a:latin typeface="Arial"/>
                <a:ea typeface="MS PGothic" pitchFamily="34" charset="-128"/>
              </a:rPr>
              <a:t>The biennial science sampling tests will take place in June 2016. </a:t>
            </a:r>
            <a:endParaRPr lang="en-GB" sz="2400" dirty="0" smtClean="0">
              <a:solidFill>
                <a:prstClr val="black"/>
              </a:solidFill>
              <a:latin typeface="Arial"/>
              <a:ea typeface="MS PGothic" pitchFamily="34" charset="-128"/>
            </a:endParaRPr>
          </a:p>
          <a:p>
            <a:pPr lvl="0" defTabSz="457200" fontAlgn="base">
              <a:spcAft>
                <a:spcPct val="0"/>
              </a:spcAft>
              <a:buFont typeface="Arial" charset="0"/>
              <a:buChar char="•"/>
            </a:pPr>
            <a:r>
              <a:rPr lang="en-GB" sz="2400" dirty="0" smtClean="0">
                <a:solidFill>
                  <a:prstClr val="black"/>
                </a:solidFill>
                <a:latin typeface="Arial"/>
                <a:ea typeface="MS PGothic" pitchFamily="34" charset="-128"/>
              </a:rPr>
              <a:t>The </a:t>
            </a:r>
            <a:r>
              <a:rPr lang="en-GB" sz="2400" dirty="0">
                <a:solidFill>
                  <a:prstClr val="black"/>
                </a:solidFill>
                <a:latin typeface="Arial"/>
                <a:ea typeface="MS PGothic" pitchFamily="34" charset="-128"/>
              </a:rPr>
              <a:t>tests will be administered in selected schools by external administrators. </a:t>
            </a:r>
            <a:endParaRPr lang="en-GB" sz="2400" dirty="0" smtClean="0">
              <a:solidFill>
                <a:prstClr val="black"/>
              </a:solidFill>
              <a:latin typeface="Arial"/>
              <a:ea typeface="MS PGothic" pitchFamily="34" charset="-128"/>
            </a:endParaRPr>
          </a:p>
          <a:p>
            <a:pPr lvl="0" defTabSz="457200" fontAlgn="base">
              <a:spcAft>
                <a:spcPct val="0"/>
              </a:spcAft>
              <a:buFont typeface="Arial" charset="0"/>
              <a:buChar char="•"/>
            </a:pPr>
            <a:r>
              <a:rPr lang="en-GB" sz="2400" dirty="0" smtClean="0">
                <a:solidFill>
                  <a:prstClr val="black"/>
                </a:solidFill>
                <a:latin typeface="Arial"/>
                <a:ea typeface="MS PGothic" pitchFamily="34" charset="-128"/>
              </a:rPr>
              <a:t>For </a:t>
            </a:r>
            <a:r>
              <a:rPr lang="en-GB" sz="2400" dirty="0">
                <a:solidFill>
                  <a:prstClr val="black"/>
                </a:solidFill>
                <a:latin typeface="Arial"/>
                <a:ea typeface="MS PGothic" pitchFamily="34" charset="-128"/>
              </a:rPr>
              <a:t>those schools selected, participation is statutory. </a:t>
            </a:r>
          </a:p>
          <a:p>
            <a:endParaRPr lang="en-GB" dirty="0"/>
          </a:p>
        </p:txBody>
      </p:sp>
      <p:sp>
        <p:nvSpPr>
          <p:cNvPr id="2" name="Title 1"/>
          <p:cNvSpPr>
            <a:spLocks noGrp="1"/>
          </p:cNvSpPr>
          <p:nvPr>
            <p:ph type="title"/>
          </p:nvPr>
        </p:nvSpPr>
        <p:spPr/>
        <p:txBody>
          <a:bodyPr/>
          <a:lstStyle/>
          <a:p>
            <a:r>
              <a:rPr lang="en-GB" dirty="0" smtClean="0"/>
              <a:t>Science sampling tests</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227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200" dirty="0">
                <a:solidFill>
                  <a:prstClr val="black"/>
                </a:solidFill>
                <a:latin typeface="Arial"/>
                <a:ea typeface="MS PGothic" pitchFamily="34" charset="-128"/>
              </a:rPr>
              <a:t>Pupils who are assessed as working below the standard of the national curriculum and who are not expected to reach this standard by May 2016 must be registered as below the standard during the pupil registration process.</a:t>
            </a:r>
            <a:endParaRPr lang="en-GB" dirty="0"/>
          </a:p>
        </p:txBody>
      </p:sp>
      <p:sp>
        <p:nvSpPr>
          <p:cNvPr id="2" name="Title 1"/>
          <p:cNvSpPr>
            <a:spLocks noGrp="1"/>
          </p:cNvSpPr>
          <p:nvPr>
            <p:ph type="title"/>
          </p:nvPr>
        </p:nvSpPr>
        <p:spPr/>
        <p:txBody>
          <a:bodyPr/>
          <a:lstStyle/>
          <a:p>
            <a:r>
              <a:rPr lang="en-GB" sz="3200" b="1" dirty="0">
                <a:solidFill>
                  <a:prstClr val="black"/>
                </a:solidFill>
                <a:latin typeface="Arial"/>
                <a:ea typeface="MS PGothic" pitchFamily="34" charset="-128"/>
              </a:rPr>
              <a:t>Pupils that shouldn’t take the tests</a:t>
            </a:r>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16632"/>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3260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defTabSz="457200" fontAlgn="base">
              <a:spcAft>
                <a:spcPct val="0"/>
              </a:spcAft>
              <a:buFont typeface="Arial" charset="0"/>
              <a:buChar char="•"/>
            </a:pPr>
            <a:r>
              <a:rPr lang="en-GB" dirty="0">
                <a:solidFill>
                  <a:prstClr val="black"/>
                </a:solidFill>
                <a:latin typeface="Arial"/>
                <a:ea typeface="MS PGothic" pitchFamily="34" charset="-128"/>
              </a:rPr>
              <a:t>Sample test materials for 2016:</a:t>
            </a:r>
          </a:p>
          <a:p>
            <a:pPr lvl="0" defTabSz="457200" fontAlgn="base">
              <a:spcAft>
                <a:spcPct val="0"/>
              </a:spcAft>
              <a:buFont typeface="Arial" charset="0"/>
              <a:buChar char="•"/>
            </a:pPr>
            <a:r>
              <a:rPr lang="en-GB" sz="2800" dirty="0">
                <a:solidFill>
                  <a:prstClr val="black"/>
                </a:solidFill>
                <a:latin typeface="Arial"/>
                <a:ea typeface="MS PGothic" pitchFamily="34" charset="-128"/>
                <a:hlinkClick r:id="rId2"/>
              </a:rPr>
              <a:t>https://www.gov.uk/government/collections/national-curriculum-assessments-2016-sample-materials</a:t>
            </a:r>
            <a:endParaRPr lang="en-GB" sz="2800" dirty="0">
              <a:solidFill>
                <a:prstClr val="black"/>
              </a:solidFill>
              <a:latin typeface="Arial"/>
              <a:ea typeface="MS PGothic" pitchFamily="34" charset="-128"/>
            </a:endParaRPr>
          </a:p>
          <a:p>
            <a:pPr lvl="0" defTabSz="457200" fontAlgn="base">
              <a:spcAft>
                <a:spcPct val="0"/>
              </a:spcAft>
              <a:buFont typeface="Arial" charset="0"/>
              <a:buChar char="•"/>
            </a:pPr>
            <a:r>
              <a:rPr lang="en-GB" dirty="0">
                <a:solidFill>
                  <a:prstClr val="black"/>
                </a:solidFill>
                <a:latin typeface="Arial"/>
                <a:ea typeface="MS PGothic" pitchFamily="34" charset="-128"/>
              </a:rPr>
              <a:t>2016 test frameworks:</a:t>
            </a:r>
          </a:p>
          <a:p>
            <a:pPr lvl="0" defTabSz="457200" fontAlgn="base">
              <a:spcAft>
                <a:spcPct val="0"/>
              </a:spcAft>
              <a:buFont typeface="Arial" charset="0"/>
              <a:buChar char="•"/>
            </a:pPr>
            <a:r>
              <a:rPr lang="en-GB" sz="2800" dirty="0">
                <a:solidFill>
                  <a:prstClr val="black"/>
                </a:solidFill>
                <a:latin typeface="Arial"/>
                <a:ea typeface="MS PGothic" pitchFamily="34" charset="-128"/>
                <a:hlinkClick r:id="rId3"/>
              </a:rPr>
              <a:t>www.gov.uk/government/collections/national-curriculum-assessments-test-frameworks</a:t>
            </a:r>
            <a:endParaRPr lang="en-GB" sz="2800" dirty="0">
              <a:solidFill>
                <a:prstClr val="black"/>
              </a:solidFill>
              <a:latin typeface="Arial"/>
              <a:ea typeface="MS PGothic" pitchFamily="34" charset="-128"/>
            </a:endParaRPr>
          </a:p>
          <a:p>
            <a:endParaRPr lang="en-GB" dirty="0"/>
          </a:p>
        </p:txBody>
      </p:sp>
      <p:sp>
        <p:nvSpPr>
          <p:cNvPr id="2" name="Title 1"/>
          <p:cNvSpPr>
            <a:spLocks noGrp="1"/>
          </p:cNvSpPr>
          <p:nvPr>
            <p:ph type="title"/>
          </p:nvPr>
        </p:nvSpPr>
        <p:spPr/>
        <p:txBody>
          <a:bodyPr/>
          <a:lstStyle/>
          <a:p>
            <a:r>
              <a:rPr lang="en-GB" dirty="0" smtClean="0"/>
              <a:t>Sample papers</a:t>
            </a:r>
            <a:endParaRPr lang="en-GB" dirty="0"/>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188640"/>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863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defTabSz="457200" fontAlgn="base">
              <a:spcAft>
                <a:spcPct val="0"/>
              </a:spcAft>
              <a:buFont typeface="Arial" charset="0"/>
              <a:buChar char="•"/>
            </a:pPr>
            <a:r>
              <a:rPr lang="en-GB" sz="2400" dirty="0">
                <a:solidFill>
                  <a:prstClr val="black"/>
                </a:solidFill>
                <a:latin typeface="Arial"/>
                <a:ea typeface="MS PGothic" pitchFamily="34" charset="-128"/>
              </a:rPr>
              <a:t>The</a:t>
            </a:r>
            <a:r>
              <a:rPr lang="en-GB" dirty="0">
                <a:solidFill>
                  <a:prstClr val="black"/>
                </a:solidFill>
                <a:latin typeface="Arial"/>
                <a:ea typeface="MS PGothic" pitchFamily="34" charset="-128"/>
              </a:rPr>
              <a:t> </a:t>
            </a:r>
            <a:r>
              <a:rPr lang="en-GB" sz="2400" dirty="0">
                <a:solidFill>
                  <a:prstClr val="black"/>
                </a:solidFill>
                <a:latin typeface="Arial"/>
                <a:ea typeface="MS PGothic" pitchFamily="34" charset="-128"/>
              </a:rPr>
              <a:t>BLT (on behalf of the LA) will make unannounced KS2 monitoring visits to at least 10% of their schools before, during and after the test period </a:t>
            </a:r>
          </a:p>
          <a:p>
            <a:endParaRPr lang="en-GB" dirty="0"/>
          </a:p>
        </p:txBody>
      </p:sp>
      <p:sp>
        <p:nvSpPr>
          <p:cNvPr id="2" name="Title 1"/>
          <p:cNvSpPr>
            <a:spLocks noGrp="1"/>
          </p:cNvSpPr>
          <p:nvPr>
            <p:ph type="title"/>
          </p:nvPr>
        </p:nvSpPr>
        <p:spPr/>
        <p:txBody>
          <a:bodyPr/>
          <a:lstStyle/>
          <a:p>
            <a:r>
              <a:rPr lang="en-GB" dirty="0" smtClean="0"/>
              <a:t>Key Stage 2 test monitoring</a:t>
            </a:r>
            <a:endParaRPr lang="en-GB"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88640"/>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012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defTabSz="457200" fontAlgn="base">
              <a:spcAft>
                <a:spcPct val="0"/>
              </a:spcAft>
              <a:buFont typeface="Arial" charset="0"/>
              <a:buChar char="•"/>
            </a:pPr>
            <a:r>
              <a:rPr lang="en-GB" sz="2000" dirty="0">
                <a:solidFill>
                  <a:prstClr val="black"/>
                </a:solidFill>
                <a:latin typeface="Arial"/>
                <a:ea typeface="MS PGothic" pitchFamily="34" charset="-128"/>
              </a:rPr>
              <a:t>The interim teacher assessment frameworks are </a:t>
            </a:r>
            <a:r>
              <a:rPr lang="en-GB" sz="2000" dirty="0" smtClean="0">
                <a:solidFill>
                  <a:prstClr val="black"/>
                </a:solidFill>
                <a:latin typeface="Arial"/>
                <a:ea typeface="MS PGothic" pitchFamily="34" charset="-128"/>
              </a:rPr>
              <a:t>in place for 2017 </a:t>
            </a:r>
            <a:r>
              <a:rPr lang="en-GB" sz="2000" dirty="0">
                <a:solidFill>
                  <a:prstClr val="black"/>
                </a:solidFill>
                <a:latin typeface="Arial"/>
                <a:ea typeface="MS PGothic" pitchFamily="34" charset="-128"/>
              </a:rPr>
              <a:t>to </a:t>
            </a:r>
            <a:r>
              <a:rPr lang="en-GB" sz="2000" dirty="0" smtClean="0">
                <a:solidFill>
                  <a:prstClr val="black"/>
                </a:solidFill>
                <a:latin typeface="Arial"/>
                <a:ea typeface="MS PGothic" pitchFamily="34" charset="-128"/>
              </a:rPr>
              <a:t>2018 </a:t>
            </a:r>
            <a:r>
              <a:rPr lang="en-GB" sz="2000" dirty="0">
                <a:solidFill>
                  <a:prstClr val="black"/>
                </a:solidFill>
                <a:latin typeface="Arial"/>
                <a:ea typeface="MS PGothic" pitchFamily="34" charset="-128"/>
              </a:rPr>
              <a:t>only. </a:t>
            </a:r>
          </a:p>
          <a:p>
            <a:pPr lvl="0" defTabSz="457200" fontAlgn="base">
              <a:spcAft>
                <a:spcPct val="0"/>
              </a:spcAft>
              <a:buFont typeface="Arial" charset="0"/>
              <a:buChar char="•"/>
            </a:pPr>
            <a:r>
              <a:rPr lang="en-GB" sz="2000" dirty="0">
                <a:solidFill>
                  <a:prstClr val="black"/>
                </a:solidFill>
                <a:latin typeface="Arial"/>
                <a:ea typeface="MS PGothic" pitchFamily="34" charset="-128"/>
              </a:rPr>
              <a:t>They </a:t>
            </a:r>
            <a:r>
              <a:rPr lang="en-GB" sz="2000" dirty="0" smtClean="0">
                <a:solidFill>
                  <a:prstClr val="black"/>
                </a:solidFill>
                <a:latin typeface="Arial"/>
                <a:ea typeface="MS PGothic" pitchFamily="34" charset="-128"/>
              </a:rPr>
              <a:t>will be </a:t>
            </a:r>
            <a:r>
              <a:rPr lang="en-GB" sz="2000" dirty="0">
                <a:solidFill>
                  <a:prstClr val="black"/>
                </a:solidFill>
                <a:latin typeface="Arial"/>
                <a:ea typeface="MS PGothic" pitchFamily="34" charset="-128"/>
              </a:rPr>
              <a:t>used to support teachers in making robust and accurate judgements at the end of KS2</a:t>
            </a:r>
          </a:p>
          <a:p>
            <a:pPr lvl="0" defTabSz="457200" fontAlgn="base">
              <a:spcAft>
                <a:spcPct val="0"/>
              </a:spcAft>
              <a:buFont typeface="Arial" charset="0"/>
              <a:buChar char="•"/>
            </a:pPr>
            <a:r>
              <a:rPr lang="en-GB" sz="2000" dirty="0" smtClean="0">
                <a:solidFill>
                  <a:prstClr val="black"/>
                </a:solidFill>
                <a:latin typeface="Arial"/>
                <a:ea typeface="MS PGothic" pitchFamily="34" charset="-128"/>
              </a:rPr>
              <a:t>The </a:t>
            </a:r>
            <a:r>
              <a:rPr lang="en-GB" sz="2000" dirty="0">
                <a:solidFill>
                  <a:prstClr val="black"/>
                </a:solidFill>
                <a:latin typeface="Arial"/>
                <a:ea typeface="MS PGothic" pitchFamily="34" charset="-128"/>
              </a:rPr>
              <a:t>standard within the interim framework contains a number of ‘pupil can’ statements. To demonstrate that pupils have met the standard, teachers will need to have evidence that a pupil demonstrates consistent attainment of </a:t>
            </a:r>
            <a:r>
              <a:rPr lang="en-GB" sz="2000" b="1" dirty="0">
                <a:solidFill>
                  <a:prstClr val="black"/>
                </a:solidFill>
                <a:latin typeface="Arial"/>
                <a:ea typeface="MS PGothic" pitchFamily="34" charset="-128"/>
              </a:rPr>
              <a:t>all </a:t>
            </a:r>
            <a:r>
              <a:rPr lang="en-GB" sz="2000" dirty="0">
                <a:solidFill>
                  <a:prstClr val="black"/>
                </a:solidFill>
                <a:latin typeface="Arial"/>
                <a:ea typeface="MS PGothic" pitchFamily="34" charset="-128"/>
              </a:rPr>
              <a:t>the statements within the standard </a:t>
            </a:r>
            <a:r>
              <a:rPr lang="en-GB" sz="2000" b="1" dirty="0">
                <a:solidFill>
                  <a:prstClr val="black"/>
                </a:solidFill>
                <a:latin typeface="Arial"/>
                <a:ea typeface="MS PGothic" pitchFamily="34" charset="-128"/>
              </a:rPr>
              <a:t>and all </a:t>
            </a:r>
            <a:r>
              <a:rPr lang="en-GB" sz="2000" dirty="0">
                <a:solidFill>
                  <a:prstClr val="black"/>
                </a:solidFill>
                <a:latin typeface="Arial"/>
                <a:ea typeface="MS PGothic" pitchFamily="34" charset="-128"/>
              </a:rPr>
              <a:t>the statements in the preceding standard(s).</a:t>
            </a:r>
          </a:p>
          <a:p>
            <a:endParaRPr lang="en-GB" dirty="0"/>
          </a:p>
        </p:txBody>
      </p:sp>
      <p:sp>
        <p:nvSpPr>
          <p:cNvPr id="2" name="Title 1"/>
          <p:cNvSpPr>
            <a:spLocks noGrp="1"/>
          </p:cNvSpPr>
          <p:nvPr>
            <p:ph type="title"/>
          </p:nvPr>
        </p:nvSpPr>
        <p:spPr/>
        <p:txBody>
          <a:bodyPr/>
          <a:lstStyle/>
          <a:p>
            <a:r>
              <a:rPr lang="en-GB" dirty="0" smtClean="0"/>
              <a:t>Teacher Assessments</a:t>
            </a:r>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683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defTabSz="457200" fontAlgn="base">
              <a:spcAft>
                <a:spcPct val="0"/>
              </a:spcAft>
              <a:buNone/>
            </a:pPr>
            <a:r>
              <a:rPr lang="en-GB" sz="2800" dirty="0">
                <a:solidFill>
                  <a:prstClr val="black"/>
                </a:solidFill>
                <a:latin typeface="Arial"/>
                <a:ea typeface="MS PGothic" pitchFamily="34" charset="-128"/>
              </a:rPr>
              <a:t>For KS2 English writing, teacher assessment is the primary outcome used for accountability. </a:t>
            </a:r>
          </a:p>
          <a:p>
            <a:pPr marL="0" lvl="0" indent="0" defTabSz="457200" fontAlgn="base">
              <a:spcAft>
                <a:spcPct val="0"/>
              </a:spcAft>
              <a:buNone/>
            </a:pPr>
            <a:endParaRPr lang="en-GB" sz="2800" dirty="0">
              <a:solidFill>
                <a:prstClr val="black"/>
              </a:solidFill>
              <a:latin typeface="Arial"/>
              <a:ea typeface="MS PGothic" pitchFamily="34" charset="-128"/>
            </a:endParaRPr>
          </a:p>
          <a:p>
            <a:pPr marL="0" lvl="0" indent="0" defTabSz="457200" fontAlgn="base">
              <a:spcAft>
                <a:spcPct val="0"/>
              </a:spcAft>
              <a:buNone/>
            </a:pPr>
            <a:endParaRPr lang="en-GB" sz="2800" dirty="0">
              <a:solidFill>
                <a:prstClr val="black"/>
              </a:solidFill>
              <a:latin typeface="Arial"/>
              <a:ea typeface="MS PGothic" pitchFamily="34" charset="-128"/>
            </a:endParaRPr>
          </a:p>
          <a:p>
            <a:pPr marL="0" lvl="0" indent="0" defTabSz="457200" fontAlgn="base">
              <a:spcAft>
                <a:spcPct val="0"/>
              </a:spcAft>
              <a:buNone/>
            </a:pPr>
            <a:r>
              <a:rPr lang="en-GB" sz="2800" dirty="0">
                <a:solidFill>
                  <a:prstClr val="black"/>
                </a:solidFill>
                <a:latin typeface="Arial"/>
                <a:ea typeface="MS PGothic" pitchFamily="34" charset="-128"/>
              </a:rPr>
              <a:t>Pupils will be assessed as:</a:t>
            </a:r>
          </a:p>
          <a:p>
            <a:pPr lvl="0" defTabSz="457200" fontAlgn="base">
              <a:spcAft>
                <a:spcPct val="0"/>
              </a:spcAft>
              <a:buFont typeface="Arial" charset="0"/>
              <a:buChar char="•"/>
            </a:pPr>
            <a:r>
              <a:rPr lang="en-GB" sz="2800" dirty="0">
                <a:solidFill>
                  <a:prstClr val="black"/>
                </a:solidFill>
                <a:latin typeface="Arial"/>
                <a:ea typeface="MS PGothic" pitchFamily="34" charset="-128"/>
              </a:rPr>
              <a:t>working towards the expected standard </a:t>
            </a:r>
          </a:p>
          <a:p>
            <a:pPr lvl="0" defTabSz="457200" fontAlgn="base">
              <a:spcAft>
                <a:spcPct val="0"/>
              </a:spcAft>
              <a:buFont typeface="Arial" charset="0"/>
              <a:buChar char="•"/>
            </a:pPr>
            <a:r>
              <a:rPr lang="en-GB" sz="2800" dirty="0">
                <a:solidFill>
                  <a:prstClr val="black"/>
                </a:solidFill>
                <a:latin typeface="Arial"/>
                <a:ea typeface="MS PGothic" pitchFamily="34" charset="-128"/>
              </a:rPr>
              <a:t>working at the expected standard </a:t>
            </a:r>
          </a:p>
          <a:p>
            <a:pPr lvl="0" defTabSz="457200" fontAlgn="base">
              <a:spcAft>
                <a:spcPct val="0"/>
              </a:spcAft>
              <a:buFont typeface="Arial" charset="0"/>
              <a:buChar char="•"/>
            </a:pPr>
            <a:r>
              <a:rPr lang="en-GB" sz="2800" dirty="0">
                <a:solidFill>
                  <a:prstClr val="black"/>
                </a:solidFill>
                <a:latin typeface="Arial"/>
                <a:ea typeface="MS PGothic" pitchFamily="34" charset="-128"/>
              </a:rPr>
              <a:t>working at greater depth within the expected standard </a:t>
            </a:r>
          </a:p>
          <a:p>
            <a:endParaRPr lang="en-GB" dirty="0"/>
          </a:p>
        </p:txBody>
      </p:sp>
      <p:sp>
        <p:nvSpPr>
          <p:cNvPr id="2" name="Title 1"/>
          <p:cNvSpPr>
            <a:spLocks noGrp="1"/>
          </p:cNvSpPr>
          <p:nvPr>
            <p:ph type="title"/>
          </p:nvPr>
        </p:nvSpPr>
        <p:spPr/>
        <p:txBody>
          <a:bodyPr>
            <a:normAutofit fontScale="90000"/>
          </a:bodyPr>
          <a:lstStyle/>
          <a:p>
            <a:r>
              <a:rPr lang="en-GB" dirty="0" smtClean="0"/>
              <a:t>Interim framework for English writing</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16632"/>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949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260648"/>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p:txBody>
          <a:bodyPr/>
          <a:lstStyle/>
          <a:p>
            <a:r>
              <a:rPr lang="en-GB" dirty="0" smtClean="0"/>
              <a:t> SATs exams at key stage 1 and 2</a:t>
            </a:r>
          </a:p>
          <a:p>
            <a:pPr marL="109728" indent="0">
              <a:buNone/>
            </a:pPr>
            <a:endParaRPr lang="en-GB" dirty="0" smtClean="0"/>
          </a:p>
          <a:p>
            <a:r>
              <a:rPr lang="en-GB" dirty="0" smtClean="0"/>
              <a:t> Teacher Assessments at key stage 1 </a:t>
            </a:r>
            <a:r>
              <a:rPr lang="en-GB" dirty="0"/>
              <a:t>&amp;</a:t>
            </a:r>
            <a:r>
              <a:rPr lang="en-GB" dirty="0" smtClean="0"/>
              <a:t> 2</a:t>
            </a:r>
          </a:p>
          <a:p>
            <a:pPr marL="109728" indent="0">
              <a:buNone/>
            </a:pPr>
            <a:endParaRPr lang="en-GB" dirty="0" smtClean="0"/>
          </a:p>
          <a:p>
            <a:r>
              <a:rPr lang="en-GB" dirty="0" smtClean="0"/>
              <a:t>Scaled scores to replace national curriculum levels</a:t>
            </a:r>
          </a:p>
          <a:p>
            <a:endParaRPr lang="en-GB" dirty="0" smtClean="0"/>
          </a:p>
          <a:p>
            <a:r>
              <a:rPr lang="en-GB" dirty="0" smtClean="0"/>
              <a:t>Accountability measures to include progress and attainment </a:t>
            </a:r>
          </a:p>
        </p:txBody>
      </p:sp>
      <p:sp>
        <p:nvSpPr>
          <p:cNvPr id="7" name="Title 1"/>
          <p:cNvSpPr>
            <a:spLocks noGrp="1"/>
          </p:cNvSpPr>
          <p:nvPr>
            <p:ph type="title"/>
          </p:nvPr>
        </p:nvSpPr>
        <p:spPr/>
        <p:txBody>
          <a:bodyPr>
            <a:normAutofit fontScale="90000"/>
          </a:bodyPr>
          <a:lstStyle/>
          <a:p>
            <a:pPr algn="l"/>
            <a:r>
              <a:rPr lang="en-GB" sz="3200" b="1" dirty="0" smtClean="0"/>
              <a:t/>
            </a:r>
            <a:br>
              <a:rPr lang="en-GB" sz="3200" b="1" dirty="0" smtClean="0"/>
            </a:br>
            <a:r>
              <a:rPr lang="en-GB" sz="3200" b="1" dirty="0" smtClean="0"/>
              <a:t>New </a:t>
            </a:r>
            <a:r>
              <a:rPr lang="en-GB" sz="3200" b="1" dirty="0"/>
              <a:t>curriculum, new assessments, new </a:t>
            </a:r>
            <a:r>
              <a:rPr lang="en-GB" sz="3200" b="1" dirty="0" smtClean="0"/>
              <a:t/>
            </a:r>
            <a:br>
              <a:rPr lang="en-GB" sz="3200" b="1" dirty="0" smtClean="0"/>
            </a:br>
            <a:r>
              <a:rPr lang="en-GB" sz="3200" b="1" dirty="0" smtClean="0"/>
              <a:t>measures</a:t>
            </a:r>
            <a:r>
              <a:rPr lang="en-GB" dirty="0"/>
              <a:t/>
            </a:r>
            <a:br>
              <a:rPr lang="en-GB" dirty="0"/>
            </a:br>
            <a:endParaRPr lang="en-GB" dirty="0"/>
          </a:p>
        </p:txBody>
      </p:sp>
    </p:spTree>
    <p:extLst>
      <p:ext uri="{BB962C8B-B14F-4D97-AF65-F5344CB8AC3E}">
        <p14:creationId xmlns:p14="http://schemas.microsoft.com/office/powerpoint/2010/main" val="941224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defTabSz="457200" fontAlgn="base">
              <a:spcAft>
                <a:spcPct val="0"/>
              </a:spcAft>
              <a:buNone/>
            </a:pPr>
            <a:endParaRPr lang="en-GB" dirty="0" smtClean="0">
              <a:solidFill>
                <a:prstClr val="black"/>
              </a:solidFill>
              <a:latin typeface="Arial"/>
              <a:ea typeface="MS PGothic" pitchFamily="34" charset="-128"/>
            </a:endParaRPr>
          </a:p>
          <a:p>
            <a:pPr marL="0" lvl="0" indent="0" defTabSz="457200" fontAlgn="base">
              <a:spcAft>
                <a:spcPct val="0"/>
              </a:spcAft>
              <a:buNone/>
            </a:pPr>
            <a:r>
              <a:rPr lang="en-GB" dirty="0" smtClean="0">
                <a:solidFill>
                  <a:prstClr val="black"/>
                </a:solidFill>
                <a:latin typeface="Arial"/>
                <a:ea typeface="MS PGothic" pitchFamily="34" charset="-128"/>
              </a:rPr>
              <a:t>The </a:t>
            </a:r>
            <a:r>
              <a:rPr lang="en-GB" dirty="0">
                <a:solidFill>
                  <a:prstClr val="black"/>
                </a:solidFill>
                <a:latin typeface="Arial"/>
                <a:ea typeface="MS PGothic" pitchFamily="34" charset="-128"/>
              </a:rPr>
              <a:t>frameworks each contain one standard:</a:t>
            </a:r>
          </a:p>
          <a:p>
            <a:pPr lvl="0" defTabSz="457200" fontAlgn="base">
              <a:spcAft>
                <a:spcPct val="0"/>
              </a:spcAft>
              <a:buFont typeface="Arial" charset="0"/>
              <a:buChar char="•"/>
            </a:pPr>
            <a:endParaRPr lang="en-GB" dirty="0" smtClean="0">
              <a:solidFill>
                <a:prstClr val="black"/>
              </a:solidFill>
              <a:latin typeface="Arial"/>
              <a:ea typeface="MS PGothic" pitchFamily="34" charset="-128"/>
            </a:endParaRPr>
          </a:p>
          <a:p>
            <a:pPr lvl="0" defTabSz="457200" fontAlgn="base">
              <a:spcAft>
                <a:spcPct val="0"/>
              </a:spcAft>
              <a:buFont typeface="Arial" charset="0"/>
              <a:buChar char="•"/>
            </a:pPr>
            <a:r>
              <a:rPr lang="en-GB" dirty="0" smtClean="0">
                <a:solidFill>
                  <a:prstClr val="black"/>
                </a:solidFill>
                <a:latin typeface="Arial"/>
                <a:ea typeface="MS PGothic" pitchFamily="34" charset="-128"/>
              </a:rPr>
              <a:t> </a:t>
            </a:r>
            <a:r>
              <a:rPr lang="en-GB" dirty="0">
                <a:solidFill>
                  <a:prstClr val="black"/>
                </a:solidFill>
                <a:latin typeface="Arial"/>
                <a:ea typeface="MS PGothic" pitchFamily="34" charset="-128"/>
              </a:rPr>
              <a:t>working at the expected standard</a:t>
            </a:r>
          </a:p>
          <a:p>
            <a:endParaRPr lang="en-GB" dirty="0"/>
          </a:p>
        </p:txBody>
      </p:sp>
      <p:sp>
        <p:nvSpPr>
          <p:cNvPr id="2" name="Title 1"/>
          <p:cNvSpPr>
            <a:spLocks noGrp="1"/>
          </p:cNvSpPr>
          <p:nvPr>
            <p:ph type="title"/>
          </p:nvPr>
        </p:nvSpPr>
        <p:spPr/>
        <p:txBody>
          <a:bodyPr/>
          <a:lstStyle/>
          <a:p>
            <a:r>
              <a:rPr lang="en-GB" sz="3200" b="1" dirty="0">
                <a:solidFill>
                  <a:prstClr val="black"/>
                </a:solidFill>
                <a:latin typeface="Arial"/>
                <a:ea typeface="MS PGothic" pitchFamily="34" charset="-128"/>
              </a:rPr>
              <a:t>Interim frameworks for KS2 English reading, mathematics and science </a:t>
            </a:r>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88640"/>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00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defTabSz="457200" fontAlgn="base">
              <a:spcAft>
                <a:spcPct val="0"/>
              </a:spcAft>
              <a:buFont typeface="Arial" charset="0"/>
              <a:buChar char="•"/>
            </a:pPr>
            <a:r>
              <a:rPr lang="en-GB" sz="2400" dirty="0" smtClean="0">
                <a:solidFill>
                  <a:prstClr val="black"/>
                </a:solidFill>
                <a:latin typeface="Arial"/>
                <a:ea typeface="MS PGothic" pitchFamily="34" charset="-128"/>
              </a:rPr>
              <a:t>when </a:t>
            </a:r>
            <a:r>
              <a:rPr lang="en-GB" sz="2400" dirty="0">
                <a:solidFill>
                  <a:prstClr val="black"/>
                </a:solidFill>
                <a:latin typeface="Arial"/>
                <a:ea typeface="MS PGothic" pitchFamily="34" charset="-128"/>
              </a:rPr>
              <a:t>a pupil has reached the chronological </a:t>
            </a:r>
            <a:r>
              <a:rPr lang="en-GB" sz="2400" dirty="0" smtClean="0">
                <a:solidFill>
                  <a:prstClr val="black"/>
                </a:solidFill>
                <a:latin typeface="Arial"/>
                <a:ea typeface="MS PGothic" pitchFamily="34" charset="-128"/>
              </a:rPr>
              <a:t>age, </a:t>
            </a:r>
            <a:r>
              <a:rPr lang="en-GB" sz="2400" dirty="0">
                <a:solidFill>
                  <a:prstClr val="black"/>
                </a:solidFill>
                <a:latin typeface="Arial"/>
                <a:ea typeface="MS PGothic" pitchFamily="34" charset="-128"/>
              </a:rPr>
              <a:t>but </a:t>
            </a:r>
            <a:r>
              <a:rPr lang="en-GB" sz="2400" dirty="0" smtClean="0">
                <a:solidFill>
                  <a:prstClr val="black"/>
                </a:solidFill>
                <a:latin typeface="Arial"/>
                <a:ea typeface="MS PGothic" pitchFamily="34" charset="-128"/>
              </a:rPr>
              <a:t>is </a:t>
            </a:r>
            <a:r>
              <a:rPr lang="en-GB" sz="2400" dirty="0">
                <a:solidFill>
                  <a:prstClr val="black"/>
                </a:solidFill>
                <a:latin typeface="Arial"/>
                <a:ea typeface="MS PGothic" pitchFamily="34" charset="-128"/>
              </a:rPr>
              <a:t>deemed not to have completed the key stage  programme of study.</a:t>
            </a:r>
          </a:p>
          <a:p>
            <a:pPr lvl="0" defTabSz="457200" fontAlgn="base">
              <a:spcAft>
                <a:spcPct val="0"/>
              </a:spcAft>
              <a:buFont typeface="Arial" charset="0"/>
              <a:buChar char="•"/>
            </a:pPr>
            <a:r>
              <a:rPr lang="en-GB" sz="2400" dirty="0">
                <a:solidFill>
                  <a:prstClr val="black"/>
                </a:solidFill>
                <a:latin typeface="Arial"/>
                <a:ea typeface="MS PGothic" pitchFamily="34" charset="-128"/>
              </a:rPr>
              <a:t>In most cases, pupils </a:t>
            </a:r>
            <a:r>
              <a:rPr lang="en-GB" sz="2400" dirty="0" smtClean="0">
                <a:solidFill>
                  <a:prstClr val="black"/>
                </a:solidFill>
                <a:latin typeface="Arial"/>
                <a:ea typeface="MS PGothic" pitchFamily="34" charset="-128"/>
              </a:rPr>
              <a:t>will </a:t>
            </a:r>
            <a:r>
              <a:rPr lang="en-GB" sz="2400" dirty="0">
                <a:solidFill>
                  <a:prstClr val="black"/>
                </a:solidFill>
                <a:latin typeface="Arial"/>
                <a:ea typeface="MS PGothic" pitchFamily="34" charset="-128"/>
              </a:rPr>
              <a:t>not have taken the relevant national curriculum test, although having administered a test, the school may feel that it is more appropriate to assess against these pre standards than the interim assessment frameworks. </a:t>
            </a:r>
          </a:p>
          <a:p>
            <a:endParaRPr lang="en-GB" dirty="0"/>
          </a:p>
        </p:txBody>
      </p:sp>
      <p:sp>
        <p:nvSpPr>
          <p:cNvPr id="2" name="Title 1"/>
          <p:cNvSpPr>
            <a:spLocks noGrp="1"/>
          </p:cNvSpPr>
          <p:nvPr>
            <p:ph type="title"/>
          </p:nvPr>
        </p:nvSpPr>
        <p:spPr/>
        <p:txBody>
          <a:bodyPr/>
          <a:lstStyle/>
          <a:p>
            <a:r>
              <a:rPr lang="en-GB" sz="2900" b="1" dirty="0">
                <a:solidFill>
                  <a:prstClr val="black"/>
                </a:solidFill>
                <a:latin typeface="Arial"/>
                <a:ea typeface="MS PGothic" pitchFamily="34" charset="-128"/>
              </a:rPr>
              <a:t>Pre Key Stage – pupils working below </a:t>
            </a:r>
            <a:r>
              <a:rPr lang="en-GB" sz="2900" b="1" dirty="0" smtClean="0">
                <a:solidFill>
                  <a:prstClr val="black"/>
                </a:solidFill>
                <a:latin typeface="Arial"/>
                <a:ea typeface="MS PGothic" pitchFamily="34" charset="-128"/>
              </a:rPr>
              <a:t/>
            </a:r>
            <a:br>
              <a:rPr lang="en-GB" sz="2900" b="1" dirty="0" smtClean="0">
                <a:solidFill>
                  <a:prstClr val="black"/>
                </a:solidFill>
                <a:latin typeface="Arial"/>
                <a:ea typeface="MS PGothic" pitchFamily="34" charset="-128"/>
              </a:rPr>
            </a:br>
            <a:r>
              <a:rPr lang="en-GB" sz="2900" b="1" dirty="0" smtClean="0">
                <a:solidFill>
                  <a:prstClr val="black"/>
                </a:solidFill>
                <a:latin typeface="Arial"/>
                <a:ea typeface="MS PGothic" pitchFamily="34" charset="-128"/>
              </a:rPr>
              <a:t>the </a:t>
            </a:r>
            <a:r>
              <a:rPr lang="en-GB" sz="2900" b="1" dirty="0">
                <a:solidFill>
                  <a:prstClr val="black"/>
                </a:solidFill>
                <a:latin typeface="Arial"/>
                <a:ea typeface="MS PGothic" pitchFamily="34" charset="-128"/>
              </a:rPr>
              <a:t>national standard</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16632"/>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28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defTabSz="457200" fontAlgn="base">
              <a:spcAft>
                <a:spcPct val="0"/>
              </a:spcAft>
              <a:buNone/>
            </a:pPr>
            <a:r>
              <a:rPr lang="en-GB" dirty="0">
                <a:solidFill>
                  <a:prstClr val="black"/>
                </a:solidFill>
                <a:latin typeface="Arial"/>
                <a:ea typeface="MS PGothic" pitchFamily="34" charset="-128"/>
              </a:rPr>
              <a:t>Three additional standards for reading, writing and mathematics:</a:t>
            </a:r>
          </a:p>
          <a:p>
            <a:pPr lvl="0" defTabSz="457200" fontAlgn="base">
              <a:spcAft>
                <a:spcPct val="0"/>
              </a:spcAft>
              <a:buFont typeface="Arial" charset="0"/>
              <a:buChar char="•"/>
            </a:pPr>
            <a:endParaRPr lang="en-GB" dirty="0">
              <a:solidFill>
                <a:prstClr val="black"/>
              </a:solidFill>
              <a:latin typeface="Arial"/>
              <a:ea typeface="MS PGothic" pitchFamily="34" charset="-128"/>
            </a:endParaRPr>
          </a:p>
          <a:p>
            <a:pPr lvl="0" defTabSz="457200" fontAlgn="base">
              <a:spcAft>
                <a:spcPct val="0"/>
              </a:spcAft>
              <a:buFont typeface="Arial" charset="0"/>
              <a:buChar char="•"/>
            </a:pPr>
            <a:r>
              <a:rPr lang="en-GB" dirty="0">
                <a:solidFill>
                  <a:prstClr val="black"/>
                </a:solidFill>
                <a:latin typeface="Arial"/>
                <a:ea typeface="MS PGothic" pitchFamily="34" charset="-128"/>
              </a:rPr>
              <a:t>Foundations for the expected standard </a:t>
            </a:r>
          </a:p>
          <a:p>
            <a:pPr lvl="0" defTabSz="457200" fontAlgn="base">
              <a:spcAft>
                <a:spcPct val="0"/>
              </a:spcAft>
              <a:buFont typeface="Arial" charset="0"/>
              <a:buChar char="•"/>
            </a:pPr>
            <a:r>
              <a:rPr lang="en-GB" dirty="0">
                <a:solidFill>
                  <a:prstClr val="black"/>
                </a:solidFill>
                <a:latin typeface="Arial"/>
                <a:ea typeface="MS PGothic" pitchFamily="34" charset="-128"/>
              </a:rPr>
              <a:t>Early development of the expected standards </a:t>
            </a:r>
          </a:p>
          <a:p>
            <a:pPr lvl="0" defTabSz="457200" fontAlgn="base">
              <a:spcAft>
                <a:spcPct val="0"/>
              </a:spcAft>
              <a:buFont typeface="Arial" charset="0"/>
              <a:buChar char="•"/>
            </a:pPr>
            <a:r>
              <a:rPr lang="en-GB" dirty="0">
                <a:solidFill>
                  <a:prstClr val="black"/>
                </a:solidFill>
                <a:latin typeface="Arial"/>
                <a:ea typeface="MS PGothic" pitchFamily="34" charset="-128"/>
              </a:rPr>
              <a:t>Growing development of the expected standards </a:t>
            </a:r>
          </a:p>
          <a:p>
            <a:endParaRPr lang="en-GB" dirty="0"/>
          </a:p>
        </p:txBody>
      </p:sp>
      <p:sp>
        <p:nvSpPr>
          <p:cNvPr id="2" name="Title 1"/>
          <p:cNvSpPr>
            <a:spLocks noGrp="1"/>
          </p:cNvSpPr>
          <p:nvPr>
            <p:ph type="title"/>
          </p:nvPr>
        </p:nvSpPr>
        <p:spPr/>
        <p:txBody>
          <a:bodyPr/>
          <a:lstStyle/>
          <a:p>
            <a:r>
              <a:rPr lang="en-GB" sz="3200" b="1" dirty="0">
                <a:solidFill>
                  <a:prstClr val="black"/>
                </a:solidFill>
                <a:latin typeface="Arial"/>
                <a:ea typeface="MS PGothic" pitchFamily="34" charset="-128"/>
              </a:rPr>
              <a:t>Interim pre-key stage 2 standards:</a:t>
            </a:r>
            <a:endParaRPr lang="en-GB"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16632"/>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278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defTabSz="457200" fontAlgn="base">
              <a:spcAft>
                <a:spcPct val="0"/>
              </a:spcAft>
              <a:buNone/>
            </a:pPr>
            <a:r>
              <a:rPr lang="en-GB" dirty="0">
                <a:solidFill>
                  <a:prstClr val="black"/>
                </a:solidFill>
                <a:latin typeface="Arial"/>
                <a:ea typeface="MS PGothic" pitchFamily="34" charset="-128"/>
              </a:rPr>
              <a:t>For reading and mathematics:</a:t>
            </a:r>
          </a:p>
          <a:p>
            <a:pPr lvl="0" defTabSz="457200" fontAlgn="base">
              <a:spcAft>
                <a:spcPct val="0"/>
              </a:spcAft>
              <a:buFont typeface="Arial" charset="0"/>
              <a:buChar char="•"/>
            </a:pPr>
            <a:r>
              <a:rPr lang="en-GB" dirty="0">
                <a:solidFill>
                  <a:srgbClr val="FF0000"/>
                </a:solidFill>
                <a:latin typeface="Arial"/>
                <a:ea typeface="MS PGothic" pitchFamily="34" charset="-128"/>
              </a:rPr>
              <a:t>Foundations for the expected standard </a:t>
            </a:r>
          </a:p>
          <a:p>
            <a:pPr lvl="0" defTabSz="457200" fontAlgn="base">
              <a:spcAft>
                <a:spcPct val="0"/>
              </a:spcAft>
              <a:buFont typeface="Arial" charset="0"/>
              <a:buChar char="•"/>
            </a:pPr>
            <a:r>
              <a:rPr lang="en-GB" dirty="0">
                <a:solidFill>
                  <a:srgbClr val="FF0000"/>
                </a:solidFill>
                <a:latin typeface="Arial"/>
                <a:ea typeface="MS PGothic" pitchFamily="34" charset="-128"/>
              </a:rPr>
              <a:t>Early development of the expected standards </a:t>
            </a:r>
          </a:p>
          <a:p>
            <a:pPr lvl="0" defTabSz="457200" fontAlgn="base">
              <a:spcAft>
                <a:spcPct val="0"/>
              </a:spcAft>
              <a:buFont typeface="Arial" charset="0"/>
              <a:buChar char="•"/>
            </a:pPr>
            <a:r>
              <a:rPr lang="en-GB" dirty="0">
                <a:solidFill>
                  <a:srgbClr val="FF0000"/>
                </a:solidFill>
                <a:latin typeface="Arial"/>
                <a:ea typeface="MS PGothic" pitchFamily="34" charset="-128"/>
              </a:rPr>
              <a:t>Growing development of the expected standards </a:t>
            </a:r>
          </a:p>
          <a:p>
            <a:pPr lvl="0" defTabSz="457200" fontAlgn="base">
              <a:spcAft>
                <a:spcPct val="0"/>
              </a:spcAft>
              <a:buFont typeface="Arial" charset="0"/>
              <a:buChar char="•"/>
            </a:pPr>
            <a:r>
              <a:rPr lang="en-GB" dirty="0">
                <a:solidFill>
                  <a:prstClr val="black"/>
                </a:solidFill>
                <a:latin typeface="Arial"/>
                <a:ea typeface="MS PGothic" pitchFamily="34" charset="-128"/>
              </a:rPr>
              <a:t>Working at the expected standard</a:t>
            </a:r>
          </a:p>
          <a:p>
            <a:endParaRPr lang="en-GB" dirty="0"/>
          </a:p>
        </p:txBody>
      </p:sp>
      <p:sp>
        <p:nvSpPr>
          <p:cNvPr id="2" name="Title 1"/>
          <p:cNvSpPr>
            <a:spLocks noGrp="1"/>
          </p:cNvSpPr>
          <p:nvPr>
            <p:ph type="title"/>
          </p:nvPr>
        </p:nvSpPr>
        <p:spPr/>
        <p:txBody>
          <a:bodyPr/>
          <a:lstStyle/>
          <a:p>
            <a:r>
              <a:rPr lang="en-GB" sz="3200" b="1" dirty="0">
                <a:solidFill>
                  <a:prstClr val="black"/>
                </a:solidFill>
                <a:latin typeface="Arial"/>
                <a:ea typeface="MS PGothic" pitchFamily="34" charset="-128"/>
              </a:rPr>
              <a:t>Overall standards at key stage 2 for reading and mathematics:</a:t>
            </a:r>
            <a:endParaRPr lang="en-GB"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88640"/>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8721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defTabSz="457200" fontAlgn="base">
              <a:spcAft>
                <a:spcPct val="0"/>
              </a:spcAft>
              <a:buFont typeface="Arial" charset="0"/>
              <a:buChar char="•"/>
            </a:pPr>
            <a:r>
              <a:rPr lang="en-GB" sz="3000" dirty="0">
                <a:solidFill>
                  <a:srgbClr val="FF0000"/>
                </a:solidFill>
                <a:latin typeface="Arial"/>
                <a:ea typeface="MS PGothic" pitchFamily="34" charset="-128"/>
              </a:rPr>
              <a:t>Foundations for the expected standard</a:t>
            </a:r>
          </a:p>
          <a:p>
            <a:pPr lvl="0" defTabSz="457200" fontAlgn="base">
              <a:spcAft>
                <a:spcPct val="0"/>
              </a:spcAft>
              <a:buFont typeface="Arial" charset="0"/>
              <a:buChar char="•"/>
            </a:pPr>
            <a:r>
              <a:rPr lang="en-GB" sz="3000" dirty="0">
                <a:solidFill>
                  <a:srgbClr val="FF0000"/>
                </a:solidFill>
                <a:latin typeface="Arial"/>
                <a:ea typeface="MS PGothic" pitchFamily="34" charset="-128"/>
              </a:rPr>
              <a:t>Early development of the expected standard</a:t>
            </a:r>
          </a:p>
          <a:p>
            <a:pPr lvl="0" defTabSz="457200" fontAlgn="base">
              <a:spcAft>
                <a:spcPct val="0"/>
              </a:spcAft>
              <a:buFont typeface="Arial" charset="0"/>
              <a:buChar char="•"/>
            </a:pPr>
            <a:r>
              <a:rPr lang="en-GB" sz="3000" dirty="0">
                <a:solidFill>
                  <a:srgbClr val="FF0000"/>
                </a:solidFill>
                <a:latin typeface="Arial"/>
                <a:ea typeface="MS PGothic" pitchFamily="34" charset="-128"/>
              </a:rPr>
              <a:t>Growing development of the expected standard</a:t>
            </a:r>
          </a:p>
          <a:p>
            <a:pPr lvl="0" defTabSz="457200" fontAlgn="base">
              <a:spcAft>
                <a:spcPct val="0"/>
              </a:spcAft>
              <a:buFont typeface="Arial" charset="0"/>
              <a:buChar char="•"/>
            </a:pPr>
            <a:r>
              <a:rPr lang="en-GB" sz="3000" dirty="0">
                <a:solidFill>
                  <a:prstClr val="black"/>
                </a:solidFill>
                <a:latin typeface="Arial"/>
                <a:ea typeface="MS PGothic" pitchFamily="34" charset="-128"/>
              </a:rPr>
              <a:t>Working towards the expected standard</a:t>
            </a:r>
          </a:p>
          <a:p>
            <a:pPr lvl="0" defTabSz="457200" fontAlgn="base">
              <a:spcAft>
                <a:spcPct val="0"/>
              </a:spcAft>
              <a:buFont typeface="Arial" charset="0"/>
              <a:buChar char="•"/>
            </a:pPr>
            <a:r>
              <a:rPr lang="en-GB" sz="3000" dirty="0">
                <a:solidFill>
                  <a:prstClr val="black"/>
                </a:solidFill>
                <a:latin typeface="Arial"/>
                <a:ea typeface="MS PGothic" pitchFamily="34" charset="-128"/>
              </a:rPr>
              <a:t>Working at the expected standard</a:t>
            </a:r>
          </a:p>
          <a:p>
            <a:pPr lvl="0" defTabSz="457200" fontAlgn="base">
              <a:spcAft>
                <a:spcPct val="0"/>
              </a:spcAft>
              <a:buFont typeface="Arial" charset="0"/>
              <a:buChar char="•"/>
            </a:pPr>
            <a:r>
              <a:rPr lang="en-GB" sz="3000" dirty="0">
                <a:solidFill>
                  <a:prstClr val="black"/>
                </a:solidFill>
                <a:latin typeface="Arial"/>
                <a:ea typeface="MS PGothic" pitchFamily="34" charset="-128"/>
              </a:rPr>
              <a:t>Working at greater depth at the expected standard </a:t>
            </a:r>
          </a:p>
          <a:p>
            <a:endParaRPr lang="en-GB" dirty="0"/>
          </a:p>
        </p:txBody>
      </p:sp>
      <p:sp>
        <p:nvSpPr>
          <p:cNvPr id="2" name="Title 1"/>
          <p:cNvSpPr>
            <a:spLocks noGrp="1"/>
          </p:cNvSpPr>
          <p:nvPr>
            <p:ph type="title"/>
          </p:nvPr>
        </p:nvSpPr>
        <p:spPr/>
        <p:txBody>
          <a:bodyPr/>
          <a:lstStyle/>
          <a:p>
            <a:r>
              <a:rPr lang="en-GB" sz="3200" b="1" dirty="0">
                <a:solidFill>
                  <a:prstClr val="black"/>
                </a:solidFill>
                <a:latin typeface="Arial"/>
                <a:ea typeface="MS PGothic" pitchFamily="34" charset="-128"/>
              </a:rPr>
              <a:t>Overall standards at key stage 2 </a:t>
            </a:r>
            <a:r>
              <a:rPr lang="en-GB" sz="3200" b="1" dirty="0" smtClean="0">
                <a:solidFill>
                  <a:prstClr val="black"/>
                </a:solidFill>
                <a:latin typeface="Arial"/>
                <a:ea typeface="MS PGothic" pitchFamily="34" charset="-128"/>
              </a:rPr>
              <a:t/>
            </a:r>
            <a:br>
              <a:rPr lang="en-GB" sz="3200" b="1" dirty="0" smtClean="0">
                <a:solidFill>
                  <a:prstClr val="black"/>
                </a:solidFill>
                <a:latin typeface="Arial"/>
                <a:ea typeface="MS PGothic" pitchFamily="34" charset="-128"/>
              </a:rPr>
            </a:br>
            <a:r>
              <a:rPr lang="en-GB" sz="3200" b="1" dirty="0" smtClean="0">
                <a:solidFill>
                  <a:prstClr val="black"/>
                </a:solidFill>
                <a:latin typeface="Arial"/>
                <a:ea typeface="MS PGothic" pitchFamily="34" charset="-128"/>
              </a:rPr>
              <a:t>writing</a:t>
            </a:r>
            <a:r>
              <a:rPr lang="en-GB" sz="3200" b="1" dirty="0">
                <a:solidFill>
                  <a:prstClr val="black"/>
                </a:solidFill>
                <a:latin typeface="Arial"/>
                <a:ea typeface="MS PGothic" pitchFamily="34" charset="-128"/>
              </a:rPr>
              <a:t>:</a:t>
            </a:r>
            <a:endParaRPr lang="en-GB"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16632"/>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272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sz="3600" b="0" i="0" u="none" strike="noStrike" baseline="0" dirty="0" smtClean="0">
              <a:solidFill>
                <a:srgbClr val="000000"/>
              </a:solidFill>
              <a:latin typeface="Arial"/>
            </a:endParaRPr>
          </a:p>
          <a:p>
            <a:r>
              <a:rPr lang="en-GB" b="0" i="0" u="none" strike="noStrike" baseline="0" dirty="0" smtClean="0">
                <a:solidFill>
                  <a:srgbClr val="000000"/>
                </a:solidFill>
                <a:latin typeface="Arial"/>
              </a:rPr>
              <a:t>LAs are required</a:t>
            </a:r>
            <a:r>
              <a:rPr lang="en-GB" b="0" i="0" u="none" strike="noStrike" dirty="0" smtClean="0">
                <a:solidFill>
                  <a:srgbClr val="000000"/>
                </a:solidFill>
                <a:latin typeface="Arial"/>
              </a:rPr>
              <a:t> to moderate 25% of schools.  Some of these will have been selected by the DFE</a:t>
            </a:r>
            <a:endParaRPr lang="en-GB" b="0" i="0" u="none" strike="noStrike" baseline="0" dirty="0" smtClean="0">
              <a:solidFill>
                <a:srgbClr val="000000"/>
              </a:solidFill>
              <a:latin typeface="Arial"/>
            </a:endParaRPr>
          </a:p>
          <a:p>
            <a:r>
              <a:rPr lang="en-GB" b="0" i="0" u="none" strike="noStrike" baseline="0" dirty="0" smtClean="0">
                <a:solidFill>
                  <a:srgbClr val="000000"/>
                </a:solidFill>
                <a:latin typeface="Arial"/>
              </a:rPr>
              <a:t>LA moderator will review a sample of pupils’ work and then hold a professional dialogue with teachers to confirm teacher assessment.</a:t>
            </a:r>
          </a:p>
          <a:p>
            <a:r>
              <a:rPr lang="en-GB" b="0" i="0" u="none" strike="noStrike" baseline="0" dirty="0" smtClean="0">
                <a:solidFill>
                  <a:srgbClr val="000000"/>
                </a:solidFill>
                <a:latin typeface="Arial"/>
              </a:rPr>
              <a:t>Local authorities may require schools to amend teacher judgements for individual pupils if it is determined that judgements are not in line with national standards. </a:t>
            </a:r>
          </a:p>
          <a:p>
            <a:endParaRPr lang="en-GB" dirty="0"/>
          </a:p>
        </p:txBody>
      </p:sp>
      <p:sp>
        <p:nvSpPr>
          <p:cNvPr id="2" name="Title 1"/>
          <p:cNvSpPr>
            <a:spLocks noGrp="1"/>
          </p:cNvSpPr>
          <p:nvPr>
            <p:ph type="title"/>
          </p:nvPr>
        </p:nvSpPr>
        <p:spPr/>
        <p:txBody>
          <a:bodyPr/>
          <a:lstStyle/>
          <a:p>
            <a:r>
              <a:rPr lang="en-GB" sz="3200" b="1" dirty="0">
                <a:solidFill>
                  <a:prstClr val="black"/>
                </a:solidFill>
                <a:latin typeface="Arial"/>
                <a:ea typeface="MS PGothic" pitchFamily="34" charset="-128"/>
              </a:rPr>
              <a:t>Key stage 2 </a:t>
            </a:r>
            <a:r>
              <a:rPr lang="en-GB" sz="3200" b="1" dirty="0" smtClean="0">
                <a:solidFill>
                  <a:prstClr val="black"/>
                </a:solidFill>
                <a:latin typeface="Arial"/>
                <a:ea typeface="MS PGothic" pitchFamily="34" charset="-128"/>
              </a:rPr>
              <a:t>moderation</a:t>
            </a:r>
            <a:endParaRPr lang="en-GB"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88640"/>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439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r>
              <a:rPr lang="en-GB" dirty="0" smtClean="0"/>
              <a:t>Spelling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420888"/>
            <a:ext cx="3576985" cy="321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006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defTabSz="457200" fontAlgn="base">
              <a:spcAft>
                <a:spcPct val="0"/>
              </a:spcAft>
              <a:buFont typeface="Arial" charset="0"/>
              <a:buChar char="•"/>
            </a:pPr>
            <a:r>
              <a:rPr lang="en-GB" sz="2400" dirty="0">
                <a:solidFill>
                  <a:prstClr val="black"/>
                </a:solidFill>
                <a:latin typeface="Arial"/>
                <a:ea typeface="MS PGothic" pitchFamily="34" charset="-128"/>
              </a:rPr>
              <a:t>Used for reporting national curriculum test </a:t>
            </a:r>
            <a:r>
              <a:rPr lang="en-GB" sz="2400" dirty="0" smtClean="0">
                <a:solidFill>
                  <a:prstClr val="black"/>
                </a:solidFill>
                <a:latin typeface="Arial"/>
                <a:ea typeface="MS PGothic" pitchFamily="34" charset="-128"/>
              </a:rPr>
              <a:t>outcomes</a:t>
            </a:r>
          </a:p>
          <a:p>
            <a:pPr marL="0" lvl="0" indent="0" defTabSz="457200" fontAlgn="base">
              <a:spcAft>
                <a:spcPct val="0"/>
              </a:spcAft>
              <a:buNone/>
            </a:pPr>
            <a:endParaRPr lang="en-GB" sz="2400" dirty="0">
              <a:solidFill>
                <a:prstClr val="black"/>
              </a:solidFill>
              <a:latin typeface="Arial"/>
              <a:ea typeface="MS PGothic" pitchFamily="34" charset="-128"/>
            </a:endParaRPr>
          </a:p>
          <a:p>
            <a:pPr lvl="0" defTabSz="457200" fontAlgn="base">
              <a:spcAft>
                <a:spcPct val="0"/>
              </a:spcAft>
              <a:buFont typeface="Arial" charset="0"/>
              <a:buChar char="•"/>
            </a:pPr>
            <a:r>
              <a:rPr lang="en-GB" sz="2400" dirty="0" smtClean="0">
                <a:solidFill>
                  <a:prstClr val="black"/>
                </a:solidFill>
                <a:latin typeface="Arial"/>
                <a:ea typeface="MS PGothic" pitchFamily="34" charset="-128"/>
              </a:rPr>
              <a:t>Helps </a:t>
            </a:r>
            <a:r>
              <a:rPr lang="en-GB" sz="2400" dirty="0">
                <a:solidFill>
                  <a:prstClr val="black"/>
                </a:solidFill>
                <a:latin typeface="Arial"/>
                <a:ea typeface="MS PGothic" pitchFamily="34" charset="-128"/>
              </a:rPr>
              <a:t>test results to be reported consistently and maintain meaning over time </a:t>
            </a:r>
            <a:r>
              <a:rPr lang="en-GB" sz="2400" dirty="0" smtClean="0">
                <a:solidFill>
                  <a:prstClr val="black"/>
                </a:solidFill>
                <a:latin typeface="Arial"/>
                <a:ea typeface="MS PGothic" pitchFamily="34" charset="-128"/>
              </a:rPr>
              <a:t> i.e. 2 </a:t>
            </a:r>
            <a:r>
              <a:rPr lang="en-GB" sz="2400" dirty="0">
                <a:solidFill>
                  <a:prstClr val="black"/>
                </a:solidFill>
                <a:latin typeface="Arial"/>
                <a:ea typeface="MS PGothic" pitchFamily="34" charset="-128"/>
              </a:rPr>
              <a:t>pupils achieving the same scaled score in different years will have demonstrated the same </a:t>
            </a:r>
            <a:r>
              <a:rPr lang="en-GB" sz="2400" dirty="0" smtClean="0">
                <a:solidFill>
                  <a:prstClr val="black"/>
                </a:solidFill>
                <a:latin typeface="Arial"/>
                <a:ea typeface="MS PGothic" pitchFamily="34" charset="-128"/>
              </a:rPr>
              <a:t>attainment</a:t>
            </a:r>
          </a:p>
          <a:p>
            <a:pPr marL="0" lvl="0" indent="0" defTabSz="457200" fontAlgn="base">
              <a:spcAft>
                <a:spcPct val="0"/>
              </a:spcAft>
              <a:buNone/>
            </a:pPr>
            <a:endParaRPr lang="en-GB" sz="2400" dirty="0">
              <a:solidFill>
                <a:prstClr val="black"/>
              </a:solidFill>
              <a:latin typeface="Arial"/>
              <a:ea typeface="MS PGothic" pitchFamily="34" charset="-128"/>
            </a:endParaRPr>
          </a:p>
          <a:p>
            <a:pPr lvl="0" defTabSz="457200" fontAlgn="base">
              <a:spcAft>
                <a:spcPct val="0"/>
              </a:spcAft>
              <a:buFont typeface="Arial" charset="0"/>
              <a:buChar char="•"/>
            </a:pPr>
            <a:r>
              <a:rPr lang="en-GB" sz="2400" dirty="0">
                <a:solidFill>
                  <a:prstClr val="black"/>
                </a:solidFill>
                <a:latin typeface="Arial"/>
                <a:ea typeface="MS PGothic" pitchFamily="34" charset="-128"/>
              </a:rPr>
              <a:t>National standard will be ‘100</a:t>
            </a:r>
            <a:r>
              <a:rPr lang="en-GB" sz="2400" dirty="0" smtClean="0">
                <a:solidFill>
                  <a:prstClr val="black"/>
                </a:solidFill>
                <a:latin typeface="Arial"/>
                <a:ea typeface="MS PGothic" pitchFamily="34" charset="-128"/>
              </a:rPr>
              <a:t>’</a:t>
            </a:r>
          </a:p>
          <a:p>
            <a:pPr marL="0" lvl="0" indent="0" defTabSz="457200" fontAlgn="base">
              <a:spcAft>
                <a:spcPct val="0"/>
              </a:spcAft>
              <a:buNone/>
            </a:pPr>
            <a:endParaRPr lang="en-GB" sz="2400" dirty="0">
              <a:solidFill>
                <a:prstClr val="black"/>
              </a:solidFill>
              <a:latin typeface="Arial"/>
              <a:ea typeface="MS PGothic" pitchFamily="34" charset="-128"/>
            </a:endParaRPr>
          </a:p>
          <a:p>
            <a:pPr lvl="0" defTabSz="457200" fontAlgn="base">
              <a:spcAft>
                <a:spcPct val="0"/>
              </a:spcAft>
              <a:buFont typeface="Arial" charset="0"/>
              <a:buChar char="•"/>
            </a:pPr>
            <a:r>
              <a:rPr lang="en-GB" sz="2400" dirty="0">
                <a:solidFill>
                  <a:prstClr val="black"/>
                </a:solidFill>
                <a:latin typeface="Arial"/>
                <a:ea typeface="MS PGothic" pitchFamily="34" charset="-128"/>
              </a:rPr>
              <a:t>The ‘raw score’ that equates to 100 might be different each year</a:t>
            </a:r>
          </a:p>
          <a:p>
            <a:endParaRPr lang="en-GB" dirty="0"/>
          </a:p>
        </p:txBody>
      </p:sp>
      <p:sp>
        <p:nvSpPr>
          <p:cNvPr id="2" name="Title 1"/>
          <p:cNvSpPr>
            <a:spLocks noGrp="1"/>
          </p:cNvSpPr>
          <p:nvPr>
            <p:ph type="title"/>
          </p:nvPr>
        </p:nvSpPr>
        <p:spPr/>
        <p:txBody>
          <a:bodyPr/>
          <a:lstStyle/>
          <a:p>
            <a:r>
              <a:rPr lang="en-GB" b="1" dirty="0" smtClean="0"/>
              <a:t>Scaled Scores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88640"/>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1557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defTabSz="457200" fontAlgn="base">
              <a:spcAft>
                <a:spcPct val="0"/>
              </a:spcAft>
              <a:buNone/>
            </a:pPr>
            <a:r>
              <a:rPr lang="en-GB" sz="2400" dirty="0">
                <a:solidFill>
                  <a:prstClr val="black"/>
                </a:solidFill>
                <a:latin typeface="Arial"/>
                <a:ea typeface="MS PGothic" pitchFamily="34" charset="-128"/>
              </a:rPr>
              <a:t>For the 2016 KS2 tests </a:t>
            </a:r>
            <a:r>
              <a:rPr lang="en-GB" sz="2400" dirty="0" smtClean="0">
                <a:solidFill>
                  <a:prstClr val="black"/>
                </a:solidFill>
                <a:latin typeface="Arial"/>
                <a:ea typeface="MS PGothic" pitchFamily="34" charset="-128"/>
              </a:rPr>
              <a:t>scaled scores will be available for schools during early July.  The school will pass this on to parents before the end of term. </a:t>
            </a:r>
            <a:endParaRPr lang="en-GB" sz="2400" dirty="0">
              <a:solidFill>
                <a:prstClr val="black"/>
              </a:solidFill>
              <a:latin typeface="Arial"/>
              <a:ea typeface="MS PGothic" pitchFamily="34" charset="-128"/>
            </a:endParaRPr>
          </a:p>
          <a:p>
            <a:pPr marL="0" lvl="0" indent="0" defTabSz="457200" fontAlgn="base">
              <a:spcAft>
                <a:spcPct val="0"/>
              </a:spcAft>
              <a:buNone/>
            </a:pPr>
            <a:r>
              <a:rPr lang="en-GB" sz="2400" dirty="0">
                <a:solidFill>
                  <a:prstClr val="black"/>
                </a:solidFill>
                <a:latin typeface="Arial"/>
                <a:ea typeface="MS PGothic" pitchFamily="34" charset="-128"/>
              </a:rPr>
              <a:t>Pupils will receive:</a:t>
            </a:r>
          </a:p>
          <a:p>
            <a:pPr lvl="0" defTabSz="457200" fontAlgn="base">
              <a:spcAft>
                <a:spcPct val="0"/>
              </a:spcAft>
              <a:buFont typeface="Arial" charset="0"/>
              <a:buChar char="•"/>
            </a:pPr>
            <a:r>
              <a:rPr lang="en-GB" sz="2400" dirty="0">
                <a:solidFill>
                  <a:prstClr val="black"/>
                </a:solidFill>
                <a:latin typeface="Arial"/>
                <a:ea typeface="MS PGothic" pitchFamily="34" charset="-128"/>
              </a:rPr>
              <a:t>a raw score </a:t>
            </a:r>
          </a:p>
          <a:p>
            <a:pPr lvl="0" defTabSz="457200" fontAlgn="base">
              <a:spcAft>
                <a:spcPct val="0"/>
              </a:spcAft>
              <a:buFont typeface="Arial" charset="0"/>
              <a:buChar char="•"/>
            </a:pPr>
            <a:r>
              <a:rPr lang="en-GB" sz="2400" dirty="0">
                <a:solidFill>
                  <a:prstClr val="black"/>
                </a:solidFill>
                <a:latin typeface="Arial"/>
                <a:ea typeface="MS PGothic" pitchFamily="34" charset="-128"/>
              </a:rPr>
              <a:t>a scaled score </a:t>
            </a:r>
          </a:p>
          <a:p>
            <a:pPr lvl="0" defTabSz="457200" fontAlgn="base">
              <a:spcAft>
                <a:spcPct val="0"/>
              </a:spcAft>
              <a:buFont typeface="Arial" charset="0"/>
              <a:buChar char="•"/>
            </a:pPr>
            <a:r>
              <a:rPr lang="en-GB" sz="2400" dirty="0">
                <a:solidFill>
                  <a:prstClr val="black"/>
                </a:solidFill>
                <a:latin typeface="Arial"/>
                <a:ea typeface="MS PGothic" pitchFamily="34" charset="-128"/>
              </a:rPr>
              <a:t>and confirmation of whether or not they attained the expected standard </a:t>
            </a:r>
          </a:p>
          <a:p>
            <a:pPr marL="0" indent="0">
              <a:buNone/>
            </a:pPr>
            <a:endParaRPr lang="en-GB" dirty="0"/>
          </a:p>
        </p:txBody>
      </p:sp>
      <p:sp>
        <p:nvSpPr>
          <p:cNvPr id="2" name="Title 1"/>
          <p:cNvSpPr>
            <a:spLocks noGrp="1"/>
          </p:cNvSpPr>
          <p:nvPr>
            <p:ph type="title"/>
          </p:nvPr>
        </p:nvSpPr>
        <p:spPr/>
        <p:txBody>
          <a:bodyPr/>
          <a:lstStyle/>
          <a:p>
            <a:r>
              <a:rPr lang="en-GB" sz="3600" b="1" dirty="0">
                <a:solidFill>
                  <a:prstClr val="black"/>
                </a:solidFill>
                <a:latin typeface="Arial"/>
                <a:ea typeface="MS PGothic" pitchFamily="34" charset="-128"/>
              </a:rPr>
              <a:t>Reporting scaled scores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88640"/>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9943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defTabSz="457200" fontAlgn="base">
              <a:spcAft>
                <a:spcPct val="0"/>
              </a:spcAft>
              <a:buNone/>
            </a:pPr>
            <a:r>
              <a:rPr lang="en-GB" sz="2400" b="1" dirty="0">
                <a:solidFill>
                  <a:prstClr val="black"/>
                </a:solidFill>
                <a:latin typeface="Arial"/>
                <a:ea typeface="MS PGothic" pitchFamily="34" charset="-128"/>
              </a:rPr>
              <a:t>English</a:t>
            </a:r>
          </a:p>
          <a:p>
            <a:pPr lvl="0" defTabSz="457200" fontAlgn="base">
              <a:spcAft>
                <a:spcPct val="0"/>
              </a:spcAft>
              <a:buFont typeface="Arial" charset="0"/>
              <a:buChar char="•"/>
            </a:pPr>
            <a:r>
              <a:rPr lang="en-GB" sz="2400" dirty="0">
                <a:solidFill>
                  <a:prstClr val="black"/>
                </a:solidFill>
                <a:latin typeface="Arial"/>
                <a:ea typeface="MS PGothic" pitchFamily="34" charset="-128"/>
              </a:rPr>
              <a:t>English reading : reading booklet and associated answer booklet </a:t>
            </a:r>
          </a:p>
          <a:p>
            <a:pPr lvl="0" defTabSz="457200" fontAlgn="base">
              <a:spcAft>
                <a:spcPct val="0"/>
              </a:spcAft>
              <a:buFont typeface="Arial" charset="0"/>
              <a:buChar char="•"/>
            </a:pPr>
            <a:r>
              <a:rPr lang="en-GB" sz="2400" dirty="0">
                <a:solidFill>
                  <a:prstClr val="black"/>
                </a:solidFill>
                <a:latin typeface="Arial"/>
                <a:ea typeface="MS PGothic" pitchFamily="34" charset="-128"/>
              </a:rPr>
              <a:t> English grammar, punctuation and spelling Paper 1: short answer questions </a:t>
            </a:r>
          </a:p>
          <a:p>
            <a:pPr lvl="0" defTabSz="457200" fontAlgn="base">
              <a:spcAft>
                <a:spcPct val="0"/>
              </a:spcAft>
              <a:buFont typeface="Arial" charset="0"/>
              <a:buChar char="•"/>
            </a:pPr>
            <a:r>
              <a:rPr lang="en-GB" sz="2400" dirty="0">
                <a:solidFill>
                  <a:prstClr val="black"/>
                </a:solidFill>
                <a:latin typeface="Arial"/>
                <a:ea typeface="MS PGothic" pitchFamily="34" charset="-128"/>
              </a:rPr>
              <a:t>English grammar, punctuation and spelling Paper 2: spelling </a:t>
            </a:r>
          </a:p>
          <a:p>
            <a:pPr marL="0" lvl="0" indent="0" defTabSz="457200" fontAlgn="base">
              <a:spcAft>
                <a:spcPct val="0"/>
              </a:spcAft>
              <a:buNone/>
            </a:pPr>
            <a:r>
              <a:rPr lang="en-GB" sz="2400" b="1" dirty="0">
                <a:solidFill>
                  <a:prstClr val="black"/>
                </a:solidFill>
                <a:latin typeface="Arial"/>
                <a:ea typeface="MS PGothic" pitchFamily="34" charset="-128"/>
              </a:rPr>
              <a:t>Mathematics</a:t>
            </a:r>
          </a:p>
          <a:p>
            <a:pPr lvl="0" defTabSz="457200" fontAlgn="base">
              <a:spcAft>
                <a:spcPct val="0"/>
              </a:spcAft>
              <a:buFont typeface="Arial" charset="0"/>
              <a:buChar char="•"/>
            </a:pPr>
            <a:r>
              <a:rPr lang="en-GB" sz="2400" dirty="0">
                <a:solidFill>
                  <a:prstClr val="black"/>
                </a:solidFill>
                <a:latin typeface="Arial"/>
                <a:ea typeface="MS PGothic" pitchFamily="34" charset="-128"/>
              </a:rPr>
              <a:t>Paper 1: arithmetic </a:t>
            </a:r>
          </a:p>
          <a:p>
            <a:pPr lvl="0" defTabSz="457200" fontAlgn="base">
              <a:spcAft>
                <a:spcPct val="0"/>
              </a:spcAft>
              <a:buFont typeface="Arial" charset="0"/>
              <a:buChar char="•"/>
            </a:pPr>
            <a:r>
              <a:rPr lang="en-GB" sz="2400" dirty="0">
                <a:solidFill>
                  <a:prstClr val="black"/>
                </a:solidFill>
                <a:latin typeface="Arial"/>
                <a:ea typeface="MS PGothic" pitchFamily="34" charset="-128"/>
              </a:rPr>
              <a:t>Paper 2: reasoning </a:t>
            </a:r>
          </a:p>
          <a:p>
            <a:pPr lvl="0" defTabSz="457200" fontAlgn="base">
              <a:spcAft>
                <a:spcPct val="0"/>
              </a:spcAft>
              <a:buFont typeface="Arial" charset="0"/>
              <a:buChar char="•"/>
            </a:pPr>
            <a:r>
              <a:rPr lang="en-GB" sz="2400" dirty="0">
                <a:solidFill>
                  <a:prstClr val="black"/>
                </a:solidFill>
                <a:latin typeface="Arial"/>
                <a:ea typeface="MS PGothic" pitchFamily="34" charset="-128"/>
              </a:rPr>
              <a:t>Paper 3: reasoning </a:t>
            </a:r>
          </a:p>
          <a:p>
            <a:endParaRPr lang="en-GB" dirty="0"/>
          </a:p>
        </p:txBody>
      </p:sp>
      <p:sp>
        <p:nvSpPr>
          <p:cNvPr id="2" name="Title 1"/>
          <p:cNvSpPr>
            <a:spLocks noGrp="1"/>
          </p:cNvSpPr>
          <p:nvPr>
            <p:ph type="title"/>
          </p:nvPr>
        </p:nvSpPr>
        <p:spPr/>
        <p:txBody>
          <a:bodyPr/>
          <a:lstStyle/>
          <a:p>
            <a:r>
              <a:rPr lang="en-GB" dirty="0" smtClean="0"/>
              <a:t>Key Stage 2 SATS</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188640"/>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517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prstGeom prst="rect">
            <a:avLst/>
          </a:prstGeom>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ysClr val="windowText" lastClr="000000"/>
                </a:solidFill>
                <a:effectLst/>
                <a:uLnTx/>
                <a:uFillTx/>
              </a:rPr>
              <a:t>Monday </a:t>
            </a:r>
            <a:r>
              <a:rPr kumimoji="0" lang="en-GB" sz="2200" b="1" i="0" u="none" strike="noStrike" kern="0" cap="none" spc="0" normalizeH="0" baseline="0" noProof="0" dirty="0" smtClean="0">
                <a:ln>
                  <a:noFill/>
                </a:ln>
                <a:solidFill>
                  <a:sysClr val="windowText" lastClr="000000"/>
                </a:solidFill>
                <a:effectLst/>
                <a:uLnTx/>
                <a:uFillTx/>
              </a:rPr>
              <a:t>14 May:</a:t>
            </a:r>
          </a:p>
          <a:p>
            <a:pPr marL="0" lvl="0" indent="0">
              <a:spcBef>
                <a:spcPts val="0"/>
              </a:spcBef>
              <a:buClrTx/>
              <a:buSzTx/>
              <a:buNone/>
              <a:defRPr/>
            </a:pPr>
            <a:r>
              <a:rPr lang="en-GB" sz="2200" kern="0" dirty="0" smtClean="0">
                <a:solidFill>
                  <a:srgbClr val="0070C0"/>
                </a:solidFill>
              </a:rPr>
              <a:t>English </a:t>
            </a:r>
            <a:r>
              <a:rPr lang="en-GB" sz="2200" kern="0" dirty="0">
                <a:solidFill>
                  <a:srgbClr val="0070C0"/>
                </a:solidFill>
              </a:rPr>
              <a:t>grammar, punctuation and spelling</a:t>
            </a:r>
          </a:p>
          <a:p>
            <a:pPr marL="0" lvl="0" indent="0">
              <a:spcBef>
                <a:spcPts val="0"/>
              </a:spcBef>
              <a:buClrTx/>
              <a:buSzTx/>
              <a:buNone/>
              <a:defRPr/>
            </a:pPr>
            <a:r>
              <a:rPr lang="en-GB" sz="2200" kern="0" dirty="0">
                <a:solidFill>
                  <a:sysClr val="windowText" lastClr="000000"/>
                </a:solidFill>
              </a:rPr>
              <a:t>Paper 1 short answer questions. </a:t>
            </a:r>
          </a:p>
          <a:p>
            <a:pPr marL="0" lvl="0" indent="0">
              <a:spcBef>
                <a:spcPts val="0"/>
              </a:spcBef>
              <a:buClrTx/>
              <a:buSzTx/>
              <a:buNone/>
              <a:defRPr/>
            </a:pPr>
            <a:r>
              <a:rPr lang="en-GB" sz="2200" kern="0" dirty="0">
                <a:solidFill>
                  <a:sysClr val="windowText" lastClr="000000"/>
                </a:solidFill>
              </a:rPr>
              <a:t>Paper 2 spelling.</a:t>
            </a:r>
            <a:endParaRPr kumimoji="0" lang="en-GB" sz="22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ysClr val="windowText" lastClr="000000"/>
                </a:solidFill>
                <a:effectLst/>
                <a:uLnTx/>
                <a:uFillTx/>
              </a:rPr>
              <a:t>Tuesday 15 </a:t>
            </a:r>
            <a:r>
              <a:rPr kumimoji="0" lang="en-GB" sz="2200" b="0" i="0" u="none" strike="noStrike" kern="0" cap="none" spc="0" normalizeH="0" baseline="0" noProof="0" dirty="0" smtClean="0">
                <a:ln>
                  <a:noFill/>
                </a:ln>
                <a:solidFill>
                  <a:sysClr val="windowText" lastClr="000000"/>
                </a:solidFill>
                <a:effectLst/>
                <a:uLnTx/>
                <a:uFillTx/>
              </a:rPr>
              <a:t>May: </a:t>
            </a:r>
          </a:p>
          <a:p>
            <a:pPr marL="0" indent="0">
              <a:spcBef>
                <a:spcPts val="0"/>
              </a:spcBef>
              <a:buClrTx/>
              <a:buSzTx/>
              <a:buNone/>
              <a:defRPr/>
            </a:pPr>
            <a:r>
              <a:rPr lang="en-GB" sz="2200" kern="0" dirty="0">
                <a:solidFill>
                  <a:srgbClr val="0070C0"/>
                </a:solidFill>
              </a:rPr>
              <a:t>English reading test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ysClr val="windowText" lastClr="000000"/>
                </a:solidFill>
                <a:effectLst/>
                <a:uLnTx/>
                <a:uFillTx/>
              </a:rPr>
              <a:t>Wednesday 16 May: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200" i="0" u="none" strike="noStrike" kern="0" cap="none" spc="0" normalizeH="0" baseline="0" noProof="0" dirty="0" smtClean="0">
                <a:ln>
                  <a:noFill/>
                </a:ln>
                <a:solidFill>
                  <a:srgbClr val="0070C0"/>
                </a:solidFill>
                <a:effectLst/>
                <a:uLnTx/>
                <a:uFillTx/>
              </a:rPr>
              <a:t>Mathematics: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ysClr val="windowText" lastClr="000000"/>
                </a:solidFill>
                <a:effectLst/>
                <a:uLnTx/>
                <a:uFillTx/>
              </a:rPr>
              <a:t> </a:t>
            </a:r>
            <a:r>
              <a:rPr kumimoji="0" lang="en-GB" sz="2200" b="0" i="0" u="none" strike="noStrike" kern="0" cap="none" spc="0" normalizeH="0" baseline="0" noProof="0" dirty="0">
                <a:ln>
                  <a:noFill/>
                </a:ln>
                <a:solidFill>
                  <a:sysClr val="windowText" lastClr="000000"/>
                </a:solidFill>
                <a:effectLst/>
                <a:uLnTx/>
                <a:uFillTx/>
              </a:rPr>
              <a:t>Paper 1 arithmetic test.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ysClr val="windowText" lastClr="000000"/>
                </a:solidFill>
                <a:effectLst/>
                <a:uLnTx/>
                <a:uFillTx/>
              </a:rPr>
              <a:t> </a:t>
            </a:r>
            <a:r>
              <a:rPr kumimoji="0" lang="en-GB" sz="2200" b="0" i="0" u="none" strike="noStrike" kern="0" cap="none" spc="0" normalizeH="0" baseline="0" noProof="0" dirty="0">
                <a:ln>
                  <a:noFill/>
                </a:ln>
                <a:solidFill>
                  <a:sysClr val="windowText" lastClr="000000"/>
                </a:solidFill>
                <a:effectLst/>
                <a:uLnTx/>
                <a:uFillTx/>
              </a:rPr>
              <a:t>Paper 2 reasoning.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ysClr val="windowText" lastClr="000000"/>
                </a:solidFill>
                <a:effectLst/>
                <a:uLnTx/>
                <a:uFillTx/>
              </a:rPr>
              <a:t>Thursday </a:t>
            </a:r>
            <a:r>
              <a:rPr kumimoji="0" lang="en-GB" sz="2200" b="1" i="0" u="none" strike="noStrike" kern="0" cap="none" spc="0" normalizeH="0" baseline="0" noProof="0" dirty="0" smtClean="0">
                <a:ln>
                  <a:noFill/>
                </a:ln>
                <a:solidFill>
                  <a:sysClr val="windowText" lastClr="000000"/>
                </a:solidFill>
                <a:effectLst/>
                <a:uLnTx/>
                <a:uFillTx/>
              </a:rPr>
              <a:t>17 </a:t>
            </a:r>
            <a:r>
              <a:rPr kumimoji="0" lang="en-GB" sz="2200" b="1" i="0" u="none" strike="noStrike" kern="0" cap="none" spc="0" normalizeH="0" baseline="0" noProof="0" dirty="0">
                <a:ln>
                  <a:noFill/>
                </a:ln>
                <a:solidFill>
                  <a:sysClr val="windowText" lastClr="000000"/>
                </a:solidFill>
                <a:effectLst/>
                <a:uLnTx/>
                <a:uFillTx/>
              </a:rPr>
              <a:t>May </a:t>
            </a:r>
            <a:r>
              <a:rPr kumimoji="0" lang="en-GB" sz="2200" b="0" i="0" u="none" strike="noStrike" kern="0" cap="none" spc="0" normalizeH="0" baseline="0" noProof="0" dirty="0">
                <a:ln>
                  <a:noFill/>
                </a:ln>
                <a:solidFill>
                  <a:sysClr val="windowText" lastClr="000000"/>
                </a:solidFill>
                <a:effectLst/>
                <a:uLnTx/>
                <a:uFillTx/>
              </a:rPr>
              <a:t>	</a:t>
            </a:r>
            <a:endParaRPr kumimoji="0" lang="en-GB" sz="22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200" i="0" u="none" strike="noStrike" kern="0" cap="none" spc="0" normalizeH="0" baseline="0" noProof="0" dirty="0" smtClean="0">
                <a:ln>
                  <a:noFill/>
                </a:ln>
                <a:solidFill>
                  <a:srgbClr val="0070C0"/>
                </a:solidFill>
                <a:effectLst/>
                <a:uLnTx/>
                <a:uFillTx/>
              </a:rPr>
              <a:t>Mathematics: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ysClr val="windowText" lastClr="000000"/>
                </a:solidFill>
                <a:effectLst/>
                <a:uLnTx/>
                <a:uFillTx/>
              </a:rPr>
              <a:t> </a:t>
            </a:r>
            <a:r>
              <a:rPr kumimoji="0" lang="en-GB" sz="2200" b="0" i="0" u="none" strike="noStrike" kern="0" cap="none" spc="0" normalizeH="0" baseline="0" noProof="0" dirty="0">
                <a:ln>
                  <a:noFill/>
                </a:ln>
                <a:solidFill>
                  <a:sysClr val="windowText" lastClr="000000"/>
                </a:solidFill>
                <a:effectLst/>
                <a:uLnTx/>
                <a:uFillTx/>
              </a:rPr>
              <a:t>Paper 3 reasoning. </a:t>
            </a:r>
            <a:endParaRPr kumimoji="0" lang="en-GB" sz="22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smtClean="0">
                <a:ln>
                  <a:noFill/>
                </a:ln>
                <a:solidFill>
                  <a:sysClr val="windowText" lastClr="000000"/>
                </a:solidFill>
                <a:effectLst/>
                <a:uLnTx/>
                <a:uFillTx/>
              </a:rPr>
              <a:t>Monday </a:t>
            </a:r>
            <a:r>
              <a:rPr lang="en-GB" sz="2200" b="1" kern="0" dirty="0">
                <a:solidFill>
                  <a:sysClr val="windowText" lastClr="000000"/>
                </a:solidFill>
              </a:rPr>
              <a:t>4</a:t>
            </a:r>
            <a:r>
              <a:rPr kumimoji="0" lang="en-GB" sz="2200" b="1" i="0" u="none" strike="noStrike" kern="0" cap="none" spc="0" normalizeH="0" baseline="0" noProof="0" dirty="0" smtClean="0">
                <a:ln>
                  <a:noFill/>
                </a:ln>
                <a:solidFill>
                  <a:sysClr val="windowText" lastClr="000000"/>
                </a:solidFill>
                <a:effectLst/>
                <a:uLnTx/>
                <a:uFillTx/>
              </a:rPr>
              <a:t> </a:t>
            </a:r>
            <a:r>
              <a:rPr kumimoji="0" lang="en-GB" sz="2200" b="1" i="0" u="none" strike="noStrike" kern="0" cap="none" spc="0" normalizeH="0" baseline="0" noProof="0" dirty="0">
                <a:ln>
                  <a:noFill/>
                </a:ln>
                <a:solidFill>
                  <a:sysClr val="windowText" lastClr="000000"/>
                </a:solidFill>
                <a:effectLst/>
                <a:uLnTx/>
                <a:uFillTx/>
              </a:rPr>
              <a:t>June - Friday </a:t>
            </a:r>
            <a:r>
              <a:rPr kumimoji="0" lang="en-GB" sz="2200" b="1" i="0" u="none" strike="noStrike" kern="0" cap="none" spc="0" normalizeH="0" baseline="0" noProof="0" dirty="0" smtClean="0">
                <a:ln>
                  <a:noFill/>
                </a:ln>
                <a:solidFill>
                  <a:sysClr val="windowText" lastClr="000000"/>
                </a:solidFill>
                <a:effectLst/>
                <a:uLnTx/>
                <a:uFillTx/>
              </a:rPr>
              <a:t>15 June: </a:t>
            </a:r>
            <a:r>
              <a:rPr kumimoji="0" lang="en-GB" sz="2200" b="0" i="0" u="none" strike="noStrike" kern="0" cap="none" spc="0" normalizeH="0" baseline="0" noProof="0" dirty="0" smtClean="0">
                <a:ln>
                  <a:noFill/>
                </a:ln>
                <a:solidFill>
                  <a:sysClr val="windowText" lastClr="000000"/>
                </a:solidFill>
                <a:effectLst/>
                <a:uLnTx/>
                <a:uFillTx/>
              </a:rPr>
              <a:t>Science sampling test papers</a:t>
            </a:r>
            <a:endParaRPr kumimoji="0" lang="en-GB" sz="2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2" name="Title 1"/>
          <p:cNvSpPr>
            <a:spLocks noGrp="1"/>
          </p:cNvSpPr>
          <p:nvPr>
            <p:ph type="title"/>
          </p:nvPr>
        </p:nvSpPr>
        <p:spPr/>
        <p:txBody>
          <a:bodyPr/>
          <a:lstStyle/>
          <a:p>
            <a:r>
              <a:rPr lang="en-GB" dirty="0" smtClean="0"/>
              <a:t>Key dates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332656"/>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735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defTabSz="457200" fontAlgn="base">
              <a:spcAft>
                <a:spcPct val="0"/>
              </a:spcAft>
              <a:buFont typeface="Arial" charset="0"/>
              <a:buChar char="•"/>
            </a:pPr>
            <a:r>
              <a:rPr lang="en-GB" sz="2000" dirty="0" smtClean="0">
                <a:solidFill>
                  <a:prstClr val="black"/>
                </a:solidFill>
                <a:latin typeface="Arial"/>
                <a:ea typeface="MS PGothic" pitchFamily="34" charset="-128"/>
              </a:rPr>
              <a:t>Greater focus </a:t>
            </a:r>
            <a:r>
              <a:rPr lang="en-GB" sz="2000" dirty="0">
                <a:solidFill>
                  <a:prstClr val="black"/>
                </a:solidFill>
                <a:latin typeface="Arial"/>
                <a:ea typeface="MS PGothic" pitchFamily="34" charset="-128"/>
              </a:rPr>
              <a:t>on fictional </a:t>
            </a:r>
            <a:r>
              <a:rPr lang="en-GB" sz="2000" dirty="0" smtClean="0">
                <a:solidFill>
                  <a:prstClr val="black"/>
                </a:solidFill>
                <a:latin typeface="Arial"/>
                <a:ea typeface="MS PGothic" pitchFamily="34" charset="-128"/>
              </a:rPr>
              <a:t>texts and comprehension The </a:t>
            </a:r>
            <a:r>
              <a:rPr lang="en-GB" sz="2000" dirty="0">
                <a:solidFill>
                  <a:prstClr val="black"/>
                </a:solidFill>
                <a:latin typeface="Arial"/>
                <a:ea typeface="MS PGothic" pitchFamily="34" charset="-128"/>
              </a:rPr>
              <a:t>test consists of a reading booklet and a separate answer booklet. </a:t>
            </a:r>
            <a:endParaRPr lang="en-GB" sz="2000" dirty="0" smtClean="0">
              <a:solidFill>
                <a:prstClr val="black"/>
              </a:solidFill>
              <a:latin typeface="Arial"/>
              <a:ea typeface="MS PGothic" pitchFamily="34" charset="-128"/>
            </a:endParaRPr>
          </a:p>
          <a:p>
            <a:pPr marL="0" lvl="0" indent="0" defTabSz="457200" fontAlgn="base">
              <a:spcAft>
                <a:spcPct val="0"/>
              </a:spcAft>
              <a:buNone/>
            </a:pPr>
            <a:endParaRPr lang="en-GB" sz="2000" dirty="0">
              <a:solidFill>
                <a:prstClr val="black"/>
              </a:solidFill>
              <a:latin typeface="Arial"/>
              <a:ea typeface="MS PGothic" pitchFamily="34" charset="-128"/>
            </a:endParaRPr>
          </a:p>
          <a:p>
            <a:pPr lvl="0" defTabSz="457200" fontAlgn="base">
              <a:spcAft>
                <a:spcPct val="0"/>
              </a:spcAft>
              <a:buFont typeface="Arial" charset="0"/>
              <a:buChar char="•"/>
            </a:pPr>
            <a:r>
              <a:rPr lang="en-GB" sz="2000" dirty="0" smtClean="0">
                <a:solidFill>
                  <a:prstClr val="black"/>
                </a:solidFill>
                <a:latin typeface="Arial"/>
                <a:ea typeface="MS PGothic" pitchFamily="34" charset="-128"/>
              </a:rPr>
              <a:t>1 </a:t>
            </a:r>
            <a:r>
              <a:rPr lang="en-GB" sz="2000" dirty="0">
                <a:solidFill>
                  <a:prstClr val="black"/>
                </a:solidFill>
                <a:latin typeface="Arial"/>
                <a:ea typeface="MS PGothic" pitchFamily="34" charset="-128"/>
              </a:rPr>
              <a:t>hour to read the 3 texts in the reading booklet and complete the questions at their own pace. </a:t>
            </a:r>
            <a:endParaRPr lang="en-GB" sz="2000" dirty="0" smtClean="0">
              <a:solidFill>
                <a:prstClr val="black"/>
              </a:solidFill>
              <a:latin typeface="Arial"/>
              <a:ea typeface="MS PGothic" pitchFamily="34" charset="-128"/>
            </a:endParaRPr>
          </a:p>
          <a:p>
            <a:pPr marL="0" lvl="0" indent="0" defTabSz="457200" fontAlgn="base">
              <a:spcAft>
                <a:spcPct val="0"/>
              </a:spcAft>
              <a:buNone/>
            </a:pPr>
            <a:endParaRPr lang="en-GB" sz="2000" dirty="0" smtClean="0">
              <a:solidFill>
                <a:prstClr val="black"/>
              </a:solidFill>
              <a:latin typeface="Arial"/>
              <a:ea typeface="MS PGothic" pitchFamily="34" charset="-128"/>
            </a:endParaRPr>
          </a:p>
          <a:p>
            <a:pPr lvl="0" defTabSz="457200" fontAlgn="base">
              <a:spcAft>
                <a:spcPct val="0"/>
              </a:spcAft>
              <a:buFont typeface="Arial" charset="0"/>
              <a:buChar char="•"/>
            </a:pPr>
            <a:r>
              <a:rPr lang="en-GB" sz="2000" dirty="0" smtClean="0">
                <a:solidFill>
                  <a:prstClr val="black"/>
                </a:solidFill>
                <a:latin typeface="Arial"/>
                <a:ea typeface="MS PGothic" pitchFamily="34" charset="-128"/>
              </a:rPr>
              <a:t>There </a:t>
            </a:r>
            <a:r>
              <a:rPr lang="en-GB" sz="2000" dirty="0">
                <a:solidFill>
                  <a:prstClr val="black"/>
                </a:solidFill>
                <a:latin typeface="Arial"/>
                <a:ea typeface="MS PGothic" pitchFamily="34" charset="-128"/>
              </a:rPr>
              <a:t>will be a mixture of genres of text. The least-demanding text will come first with the following texts increasing in level of difficulty</a:t>
            </a:r>
            <a:r>
              <a:rPr lang="en-GB" sz="2000" dirty="0" smtClean="0">
                <a:solidFill>
                  <a:prstClr val="black"/>
                </a:solidFill>
                <a:latin typeface="Arial"/>
                <a:ea typeface="MS PGothic" pitchFamily="34" charset="-128"/>
              </a:rPr>
              <a:t>.</a:t>
            </a:r>
          </a:p>
          <a:p>
            <a:pPr marL="0" lvl="0" indent="0" defTabSz="457200" fontAlgn="base">
              <a:spcAft>
                <a:spcPct val="0"/>
              </a:spcAft>
              <a:buNone/>
            </a:pPr>
            <a:r>
              <a:rPr lang="en-GB" sz="2000" dirty="0" smtClean="0">
                <a:solidFill>
                  <a:prstClr val="black"/>
                </a:solidFill>
                <a:latin typeface="Arial"/>
                <a:ea typeface="MS PGothic" pitchFamily="34" charset="-128"/>
              </a:rPr>
              <a:t> </a:t>
            </a:r>
            <a:endParaRPr lang="en-GB" sz="2000" dirty="0">
              <a:solidFill>
                <a:prstClr val="black"/>
              </a:solidFill>
              <a:latin typeface="Arial"/>
              <a:ea typeface="MS PGothic" pitchFamily="34" charset="-128"/>
            </a:endParaRPr>
          </a:p>
          <a:p>
            <a:pPr lvl="0" defTabSz="457200" fontAlgn="base">
              <a:spcAft>
                <a:spcPct val="0"/>
              </a:spcAft>
              <a:buFont typeface="Arial" charset="0"/>
              <a:buChar char="•"/>
            </a:pPr>
            <a:r>
              <a:rPr lang="en-GB" sz="2000" dirty="0">
                <a:solidFill>
                  <a:prstClr val="black"/>
                </a:solidFill>
                <a:latin typeface="Arial"/>
                <a:ea typeface="MS PGothic" pitchFamily="34" charset="-128"/>
              </a:rPr>
              <a:t>Pupils can approach the test as they choose: </a:t>
            </a:r>
            <a:r>
              <a:rPr lang="en-GB" sz="2000" dirty="0" err="1">
                <a:solidFill>
                  <a:prstClr val="black"/>
                </a:solidFill>
                <a:latin typeface="Arial"/>
                <a:ea typeface="MS PGothic" pitchFamily="34" charset="-128"/>
              </a:rPr>
              <a:t>eg</a:t>
            </a:r>
            <a:r>
              <a:rPr lang="en-GB" sz="2000" dirty="0">
                <a:solidFill>
                  <a:prstClr val="black"/>
                </a:solidFill>
                <a:latin typeface="Arial"/>
                <a:ea typeface="MS PGothic" pitchFamily="34" charset="-128"/>
              </a:rPr>
              <a:t> working through one text and answering the questions before moving on to the next</a:t>
            </a:r>
            <a:r>
              <a:rPr lang="en-GB" sz="2000" dirty="0" smtClean="0">
                <a:solidFill>
                  <a:prstClr val="black"/>
                </a:solidFill>
                <a:latin typeface="Arial"/>
                <a:ea typeface="MS PGothic" pitchFamily="34" charset="-128"/>
              </a:rPr>
              <a:t>.</a:t>
            </a:r>
          </a:p>
          <a:p>
            <a:pPr marL="0" lvl="0" indent="0" defTabSz="457200" fontAlgn="base">
              <a:spcAft>
                <a:spcPct val="0"/>
              </a:spcAft>
              <a:buNone/>
            </a:pPr>
            <a:endParaRPr lang="en-GB" sz="2000" dirty="0" smtClean="0">
              <a:solidFill>
                <a:prstClr val="black"/>
              </a:solidFill>
              <a:latin typeface="Arial"/>
              <a:ea typeface="MS PGothic" pitchFamily="34" charset="-128"/>
            </a:endParaRPr>
          </a:p>
          <a:p>
            <a:pPr lvl="0" defTabSz="457200" fontAlgn="base">
              <a:spcAft>
                <a:spcPct val="0"/>
              </a:spcAft>
              <a:buFont typeface="Arial" charset="0"/>
              <a:buChar char="•"/>
            </a:pPr>
            <a:r>
              <a:rPr lang="en-GB" sz="2000" dirty="0" smtClean="0">
                <a:solidFill>
                  <a:prstClr val="black"/>
                </a:solidFill>
                <a:latin typeface="Arial"/>
                <a:ea typeface="MS PGothic" pitchFamily="34" charset="-128"/>
              </a:rPr>
              <a:t> </a:t>
            </a:r>
            <a:r>
              <a:rPr lang="en-GB" sz="2000" dirty="0">
                <a:solidFill>
                  <a:prstClr val="black"/>
                </a:solidFill>
                <a:latin typeface="Arial"/>
                <a:ea typeface="MS PGothic" pitchFamily="34" charset="-128"/>
              </a:rPr>
              <a:t>The questions are worth a total of 50 marks. </a:t>
            </a:r>
          </a:p>
          <a:p>
            <a:endParaRPr lang="en-GB" dirty="0"/>
          </a:p>
        </p:txBody>
      </p:sp>
      <p:sp>
        <p:nvSpPr>
          <p:cNvPr id="2" name="Title 1"/>
          <p:cNvSpPr>
            <a:spLocks noGrp="1"/>
          </p:cNvSpPr>
          <p:nvPr>
            <p:ph type="title"/>
          </p:nvPr>
        </p:nvSpPr>
        <p:spPr/>
        <p:txBody>
          <a:bodyPr/>
          <a:lstStyle/>
          <a:p>
            <a:r>
              <a:rPr lang="en-GB" dirty="0" smtClean="0"/>
              <a:t>Key Stage 2 reading test</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332656"/>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669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defTabSz="457200" fontAlgn="base">
              <a:spcAft>
                <a:spcPct val="0"/>
              </a:spcAft>
              <a:buFont typeface="Arial" charset="0"/>
              <a:buChar char="•"/>
            </a:pPr>
            <a:endParaRPr lang="en-GB" sz="2400" dirty="0" smtClean="0">
              <a:solidFill>
                <a:prstClr val="black"/>
              </a:solidFill>
              <a:latin typeface="Arial"/>
              <a:ea typeface="MS PGothic" pitchFamily="34" charset="-128"/>
            </a:endParaRPr>
          </a:p>
          <a:p>
            <a:pPr lvl="0" defTabSz="457200" fontAlgn="base">
              <a:spcAft>
                <a:spcPct val="0"/>
              </a:spcAft>
              <a:buFont typeface="Arial" charset="0"/>
              <a:buChar char="•"/>
            </a:pPr>
            <a:r>
              <a:rPr lang="en-GB" sz="2400" dirty="0" smtClean="0">
                <a:solidFill>
                  <a:prstClr val="black"/>
                </a:solidFill>
                <a:latin typeface="Arial"/>
                <a:ea typeface="MS PGothic" pitchFamily="34" charset="-128"/>
              </a:rPr>
              <a:t>knowing </a:t>
            </a:r>
            <a:r>
              <a:rPr lang="en-GB" sz="2400" dirty="0">
                <a:solidFill>
                  <a:prstClr val="black"/>
                </a:solidFill>
                <a:latin typeface="Arial"/>
                <a:ea typeface="MS PGothic" pitchFamily="34" charset="-128"/>
              </a:rPr>
              <a:t>and applying grammatical </a:t>
            </a:r>
            <a:r>
              <a:rPr lang="en-GB" sz="2400" dirty="0" smtClean="0">
                <a:solidFill>
                  <a:prstClr val="black"/>
                </a:solidFill>
                <a:latin typeface="Arial"/>
                <a:ea typeface="MS PGothic" pitchFamily="34" charset="-128"/>
              </a:rPr>
              <a:t>terminology e.g. </a:t>
            </a:r>
            <a:r>
              <a:rPr lang="en-GB" sz="2400" i="1" dirty="0" smtClean="0">
                <a:solidFill>
                  <a:prstClr val="black"/>
                </a:solidFill>
                <a:latin typeface="Arial"/>
                <a:ea typeface="MS PGothic" pitchFamily="34" charset="-128"/>
              </a:rPr>
              <a:t>conjunction, participle, subordinate clause </a:t>
            </a:r>
          </a:p>
          <a:p>
            <a:pPr marL="109728" lvl="0" indent="0" defTabSz="457200" fontAlgn="base">
              <a:spcAft>
                <a:spcPct val="0"/>
              </a:spcAft>
              <a:buNone/>
            </a:pPr>
            <a:endParaRPr lang="en-GB" sz="2400" dirty="0" smtClean="0">
              <a:solidFill>
                <a:prstClr val="black"/>
              </a:solidFill>
              <a:latin typeface="Arial"/>
              <a:ea typeface="MS PGothic" pitchFamily="34" charset="-128"/>
            </a:endParaRPr>
          </a:p>
          <a:p>
            <a:pPr lvl="0" defTabSz="457200" fontAlgn="base">
              <a:spcAft>
                <a:spcPct val="0"/>
              </a:spcAft>
              <a:buFont typeface="Arial" charset="0"/>
              <a:buChar char="•"/>
            </a:pPr>
            <a:r>
              <a:rPr lang="en-GB" sz="2400" dirty="0" smtClean="0">
                <a:solidFill>
                  <a:prstClr val="black"/>
                </a:solidFill>
                <a:latin typeface="Arial"/>
                <a:ea typeface="MS PGothic" pitchFamily="34" charset="-128"/>
              </a:rPr>
              <a:t>full </a:t>
            </a:r>
            <a:r>
              <a:rPr lang="en-GB" sz="2400" dirty="0">
                <a:solidFill>
                  <a:prstClr val="black"/>
                </a:solidFill>
                <a:latin typeface="Arial"/>
                <a:ea typeface="MS PGothic" pitchFamily="34" charset="-128"/>
              </a:rPr>
              <a:t>range of punctuation tested. </a:t>
            </a:r>
            <a:endParaRPr lang="en-GB" sz="2400" dirty="0" smtClean="0">
              <a:solidFill>
                <a:prstClr val="black"/>
              </a:solidFill>
              <a:latin typeface="Arial"/>
              <a:ea typeface="MS PGothic" pitchFamily="34" charset="-128"/>
            </a:endParaRPr>
          </a:p>
          <a:p>
            <a:pPr marL="109728" lvl="0" indent="0" defTabSz="457200" fontAlgn="base">
              <a:spcAft>
                <a:spcPct val="0"/>
              </a:spcAft>
              <a:buNone/>
            </a:pPr>
            <a:endParaRPr lang="en-GB" sz="2400" dirty="0">
              <a:solidFill>
                <a:prstClr val="black"/>
              </a:solidFill>
              <a:latin typeface="Arial"/>
              <a:ea typeface="MS PGothic" pitchFamily="34" charset="-128"/>
            </a:endParaRPr>
          </a:p>
          <a:p>
            <a:pPr lvl="0" defTabSz="457200" fontAlgn="base">
              <a:spcAft>
                <a:spcPct val="0"/>
              </a:spcAft>
              <a:buFont typeface="Arial" charset="0"/>
              <a:buChar char="•"/>
            </a:pPr>
            <a:r>
              <a:rPr lang="en-GB" sz="2400" dirty="0" smtClean="0">
                <a:solidFill>
                  <a:prstClr val="black"/>
                </a:solidFill>
                <a:latin typeface="Arial"/>
                <a:ea typeface="MS PGothic" pitchFamily="34" charset="-128"/>
              </a:rPr>
              <a:t>Spellings according to patterns and methodologies taught in the new curriculum. </a:t>
            </a:r>
            <a:r>
              <a:rPr lang="en-GB" sz="2400" dirty="0" err="1" smtClean="0">
                <a:solidFill>
                  <a:prstClr val="black"/>
                </a:solidFill>
                <a:latin typeface="Arial"/>
                <a:ea typeface="MS PGothic" pitchFamily="34" charset="-128"/>
              </a:rPr>
              <a:t>E.g</a:t>
            </a:r>
            <a:r>
              <a:rPr lang="en-GB" sz="2400" dirty="0" smtClean="0">
                <a:solidFill>
                  <a:prstClr val="black"/>
                </a:solidFill>
                <a:latin typeface="Arial"/>
                <a:ea typeface="MS PGothic" pitchFamily="34" charset="-128"/>
              </a:rPr>
              <a:t> </a:t>
            </a:r>
            <a:r>
              <a:rPr lang="en-GB" sz="2400" i="1" dirty="0" smtClean="0">
                <a:solidFill>
                  <a:prstClr val="black"/>
                </a:solidFill>
                <a:latin typeface="Arial"/>
                <a:ea typeface="MS PGothic" pitchFamily="34" charset="-128"/>
              </a:rPr>
              <a:t>desperate, conscience, leisure, parliament</a:t>
            </a:r>
            <a:endParaRPr lang="en-GB" sz="2400" i="1" dirty="0">
              <a:solidFill>
                <a:prstClr val="black"/>
              </a:solidFill>
              <a:latin typeface="Arial"/>
              <a:ea typeface="MS PGothic" pitchFamily="34" charset="-128"/>
            </a:endParaRPr>
          </a:p>
          <a:p>
            <a:endParaRPr lang="en-GB" dirty="0"/>
          </a:p>
        </p:txBody>
      </p:sp>
      <p:sp>
        <p:nvSpPr>
          <p:cNvPr id="2" name="Title 1"/>
          <p:cNvSpPr>
            <a:spLocks noGrp="1"/>
          </p:cNvSpPr>
          <p:nvPr>
            <p:ph type="title"/>
          </p:nvPr>
        </p:nvSpPr>
        <p:spPr/>
        <p:txBody>
          <a:bodyPr>
            <a:normAutofit fontScale="90000"/>
          </a:bodyPr>
          <a:lstStyle/>
          <a:p>
            <a:r>
              <a:rPr lang="en-GB" dirty="0" smtClean="0"/>
              <a:t>English: Spelling, punctuation &amp; Grammar</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75" y="116632"/>
            <a:ext cx="11271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402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defTabSz="457200" fontAlgn="base">
              <a:spcAft>
                <a:spcPct val="0"/>
              </a:spcAft>
              <a:buFont typeface="Arial" charset="0"/>
              <a:buChar char="•"/>
            </a:pPr>
            <a:r>
              <a:rPr lang="en-GB" sz="2400" b="1" dirty="0">
                <a:solidFill>
                  <a:prstClr val="black"/>
                </a:solidFill>
                <a:latin typeface="Arial"/>
                <a:ea typeface="MS PGothic" pitchFamily="34" charset="-128"/>
              </a:rPr>
              <a:t>Paper 1: </a:t>
            </a:r>
            <a:r>
              <a:rPr lang="en-GB" sz="2400" dirty="0">
                <a:solidFill>
                  <a:prstClr val="black"/>
                </a:solidFill>
                <a:latin typeface="Arial"/>
                <a:ea typeface="MS PGothic" pitchFamily="34" charset="-128"/>
              </a:rPr>
              <a:t>questions consists of a single test paper. Pupils will have 45 minutes to complete the test, answering the questions in the test paper. The questions are worth 50 marks in total. </a:t>
            </a:r>
            <a:endParaRPr lang="en-GB" sz="2400" dirty="0" smtClean="0">
              <a:solidFill>
                <a:prstClr val="black"/>
              </a:solidFill>
              <a:latin typeface="Arial"/>
              <a:ea typeface="MS PGothic" pitchFamily="34" charset="-128"/>
            </a:endParaRPr>
          </a:p>
          <a:p>
            <a:pPr marL="109728" lvl="0" indent="0" defTabSz="457200" fontAlgn="base">
              <a:spcAft>
                <a:spcPct val="0"/>
              </a:spcAft>
              <a:buNone/>
            </a:pPr>
            <a:endParaRPr lang="en-GB" sz="2400" dirty="0">
              <a:solidFill>
                <a:prstClr val="black"/>
              </a:solidFill>
              <a:latin typeface="Arial"/>
              <a:ea typeface="MS PGothic" pitchFamily="34" charset="-128"/>
            </a:endParaRPr>
          </a:p>
          <a:p>
            <a:pPr lvl="0" defTabSz="457200" fontAlgn="base">
              <a:spcAft>
                <a:spcPct val="0"/>
              </a:spcAft>
              <a:buFont typeface="Arial" charset="0"/>
              <a:buChar char="•"/>
            </a:pPr>
            <a:r>
              <a:rPr lang="en-GB" sz="2400" b="1" dirty="0">
                <a:solidFill>
                  <a:prstClr val="black"/>
                </a:solidFill>
                <a:latin typeface="Arial"/>
                <a:ea typeface="MS PGothic" pitchFamily="34" charset="-128"/>
              </a:rPr>
              <a:t>Paper 2: </a:t>
            </a:r>
            <a:r>
              <a:rPr lang="en-GB" sz="2400" dirty="0">
                <a:solidFill>
                  <a:prstClr val="black"/>
                </a:solidFill>
                <a:latin typeface="Arial"/>
                <a:ea typeface="MS PGothic" pitchFamily="34" charset="-128"/>
              </a:rPr>
              <a:t>spelling consists of an answer booklet for pupils to complete and a test transcript to be read by the test administrator. Pupils will have approximately 15 minutes to complete the test, but it is not strictly timed, by writing the 20 missing words in the answer booklet. The questions are worth 20 marks in total.</a:t>
            </a:r>
          </a:p>
          <a:p>
            <a:endParaRPr lang="en-GB" dirty="0"/>
          </a:p>
        </p:txBody>
      </p:sp>
      <p:sp>
        <p:nvSpPr>
          <p:cNvPr id="2" name="Title 1"/>
          <p:cNvSpPr>
            <a:spLocks noGrp="1"/>
          </p:cNvSpPr>
          <p:nvPr>
            <p:ph type="title"/>
          </p:nvPr>
        </p:nvSpPr>
        <p:spPr/>
        <p:txBody>
          <a:bodyPr/>
          <a:lstStyle/>
          <a:p>
            <a:r>
              <a:rPr lang="en-GB" sz="3200" b="1" dirty="0">
                <a:solidFill>
                  <a:prstClr val="black"/>
                </a:solidFill>
                <a:latin typeface="Arial"/>
                <a:ea typeface="MS PGothic" pitchFamily="34" charset="-128"/>
              </a:rPr>
              <a:t>KS2 English grammar, punctuation and spelling test</a:t>
            </a:r>
            <a:endParaRPr lang="en-GB" dirty="0"/>
          </a:p>
        </p:txBody>
      </p:sp>
    </p:spTree>
    <p:extLst>
      <p:ext uri="{BB962C8B-B14F-4D97-AF65-F5344CB8AC3E}">
        <p14:creationId xmlns:p14="http://schemas.microsoft.com/office/powerpoint/2010/main" val="15961086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581</TotalTime>
  <Words>1204</Words>
  <Application>Microsoft Office PowerPoint</Application>
  <PresentationFormat>On-screen Show (4:3)</PresentationFormat>
  <Paragraphs>138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Hawridge &amp; Cholesbury C of E School</vt:lpstr>
      <vt:lpstr> New curriculum, new assessments, new  measures </vt:lpstr>
      <vt:lpstr>Scaled Scores</vt:lpstr>
      <vt:lpstr>Reporting scaled scores</vt:lpstr>
      <vt:lpstr>Key Stage 2 SATS</vt:lpstr>
      <vt:lpstr>Key dates</vt:lpstr>
      <vt:lpstr>Key Stage 2 reading test</vt:lpstr>
      <vt:lpstr>English: Spelling, punctuation &amp; Grammar</vt:lpstr>
      <vt:lpstr>KS2 English grammar, punctuation and spelling test</vt:lpstr>
      <vt:lpstr>PowerPoint Presentation</vt:lpstr>
      <vt:lpstr> KS2 mathematics test  </vt:lpstr>
      <vt:lpstr>KS2 mathematics test</vt:lpstr>
      <vt:lpstr>PowerPoint Presentation</vt:lpstr>
      <vt:lpstr>Science sampling tests</vt:lpstr>
      <vt:lpstr>Pupils that shouldn’t take the tests</vt:lpstr>
      <vt:lpstr>Sample papers</vt:lpstr>
      <vt:lpstr>Key Stage 2 test monitoring</vt:lpstr>
      <vt:lpstr>Teacher Assessments</vt:lpstr>
      <vt:lpstr>Interim framework for English writing</vt:lpstr>
      <vt:lpstr>Interim frameworks for KS2 English reading, mathematics and science </vt:lpstr>
      <vt:lpstr>Pre Key Stage – pupils working below  the national standard</vt:lpstr>
      <vt:lpstr>Interim pre-key stage 2 standards:</vt:lpstr>
      <vt:lpstr>Overall standards at key stage 2 for reading and mathematics:</vt:lpstr>
      <vt:lpstr>Overall standards at key stage 2  writing:</vt:lpstr>
      <vt:lpstr>Key stage 2 moderation</vt:lpstr>
      <vt:lpstr>Spelling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Hawridge &amp; Cholesbury C of E School</dc:title>
  <dc:creator>Head</dc:creator>
  <cp:lastModifiedBy>Knunney</cp:lastModifiedBy>
  <cp:revision>14</cp:revision>
  <cp:lastPrinted>2016-03-10T15:18:36Z</cp:lastPrinted>
  <dcterms:created xsi:type="dcterms:W3CDTF">2016-03-10T13:14:23Z</dcterms:created>
  <dcterms:modified xsi:type="dcterms:W3CDTF">2017-11-21T11:26:49Z</dcterms:modified>
</cp:coreProperties>
</file>