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18"/>
  </p:normalViewPr>
  <p:slideViewPr>
    <p:cSldViewPr snapToGrid="0" snapToObjects="1">
      <p:cViewPr varScale="1">
        <p:scale>
          <a:sx n="64" d="100"/>
          <a:sy n="6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887" y="1111347"/>
            <a:ext cx="9144000" cy="196947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3600" dirty="0">
                <a:latin typeface="+mn-lt"/>
              </a:rPr>
              <a:t>Expectation: Uses a wide range of co-ordinating and subordinating conjunctions to develop and extend their ideas. 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6847" y="4444712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Example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2017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6367"/>
            <a:ext cx="1195323" cy="1195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9" y="162414"/>
            <a:ext cx="1004316" cy="14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0C70-C5AA-4C66-93A4-CD987049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1" y="352547"/>
            <a:ext cx="11211951" cy="103460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Your turn:</a:t>
            </a:r>
            <a:r>
              <a:rPr lang="en-GB" sz="3600" dirty="0">
                <a:latin typeface="+mn-lt"/>
              </a:rPr>
              <a:t> identify the conjunctions in each sentence. Decide if they are co-ordinating or subordinating.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445C9F-E28C-4CD4-8006-D8A059084CD0}"/>
              </a:ext>
            </a:extLst>
          </p:cNvPr>
          <p:cNvSpPr/>
          <p:nvPr/>
        </p:nvSpPr>
        <p:spPr>
          <a:xfrm>
            <a:off x="604910" y="1684495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Although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the creature looked terrifying, James approached it.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900D8-2A8C-4F2E-ACD2-C5A3CAE8D719}"/>
              </a:ext>
            </a:extLst>
          </p:cNvPr>
          <p:cNvSpPr/>
          <p:nvPr/>
        </p:nvSpPr>
        <p:spPr>
          <a:xfrm>
            <a:off x="604910" y="2839744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She had worked hard </a:t>
            </a:r>
            <a:r>
              <a:rPr lang="en-GB" sz="2400" b="1" dirty="0">
                <a:solidFill>
                  <a:srgbClr val="FF0000"/>
                </a:solidFill>
              </a:rPr>
              <a:t>so</a:t>
            </a:r>
            <a:r>
              <a:rPr lang="en-GB" sz="2400" dirty="0">
                <a:solidFill>
                  <a:schemeClr val="tx1"/>
                </a:solidFill>
              </a:rPr>
              <a:t> she felt she deserved a treat!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4C107-F2A8-45BC-9071-82C7B67675DB}"/>
              </a:ext>
            </a:extLst>
          </p:cNvPr>
          <p:cNvSpPr/>
          <p:nvPr/>
        </p:nvSpPr>
        <p:spPr>
          <a:xfrm>
            <a:off x="604910" y="4036160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Unless</a:t>
            </a:r>
            <a:r>
              <a:rPr lang="en-GB" sz="2400" dirty="0">
                <a:solidFill>
                  <a:schemeClr val="tx1"/>
                </a:solidFill>
              </a:rPr>
              <a:t> he concentrated harder, he would never solve the puzzle.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A2B7-6AF2-4A6D-8925-710DFC17AAA8}"/>
              </a:ext>
            </a:extLst>
          </p:cNvPr>
          <p:cNvSpPr/>
          <p:nvPr/>
        </p:nvSpPr>
        <p:spPr>
          <a:xfrm>
            <a:off x="604910" y="5232576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It was raining hard </a:t>
            </a:r>
            <a:r>
              <a:rPr lang="en-GB" sz="2400" b="1" dirty="0">
                <a:solidFill>
                  <a:srgbClr val="FF0000"/>
                </a:solidFill>
              </a:rPr>
              <a:t>yet</a:t>
            </a:r>
            <a:r>
              <a:rPr lang="en-GB" sz="2400" dirty="0">
                <a:solidFill>
                  <a:schemeClr val="tx1"/>
                </a:solidFill>
              </a:rPr>
              <a:t> it was sunny at the same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EEACD-0E9B-46E4-B572-E4B7F533AD2A}"/>
              </a:ext>
            </a:extLst>
          </p:cNvPr>
          <p:cNvSpPr/>
          <p:nvPr/>
        </p:nvSpPr>
        <p:spPr>
          <a:xfrm>
            <a:off x="9087729" y="1684495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subordinating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303F9-83BF-482A-B2F7-18B2105C0EDB}"/>
              </a:ext>
            </a:extLst>
          </p:cNvPr>
          <p:cNvSpPr/>
          <p:nvPr/>
        </p:nvSpPr>
        <p:spPr>
          <a:xfrm>
            <a:off x="9087728" y="4036159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subordinating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2F38C-0C90-4AE2-85B6-D3745D9638EF}"/>
              </a:ext>
            </a:extLst>
          </p:cNvPr>
          <p:cNvSpPr/>
          <p:nvPr/>
        </p:nvSpPr>
        <p:spPr>
          <a:xfrm>
            <a:off x="9087727" y="2812151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co-ordinating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E0CD0-7A41-486B-AEEC-E5C97C207131}"/>
              </a:ext>
            </a:extLst>
          </p:cNvPr>
          <p:cNvSpPr/>
          <p:nvPr/>
        </p:nvSpPr>
        <p:spPr>
          <a:xfrm>
            <a:off x="9087726" y="5179681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co-ordinating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6343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0C70-C5AA-4C66-93A4-CD987049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0" y="306024"/>
            <a:ext cx="11324492" cy="168766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Your turn:</a:t>
            </a:r>
            <a:r>
              <a:rPr lang="en-GB" sz="3600" dirty="0">
                <a:latin typeface="+mn-lt"/>
              </a:rPr>
              <a:t> Now write your own sentences using each of the subordinating conjunctions. 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Can you use the subordinate conjunctions at the start and also in the middle of a sentence?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445C9F-E28C-4CD4-8006-D8A059084CD0}"/>
              </a:ext>
            </a:extLst>
          </p:cNvPr>
          <p:cNvSpPr/>
          <p:nvPr/>
        </p:nvSpPr>
        <p:spPr>
          <a:xfrm>
            <a:off x="604910" y="2155762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Although, unless, despite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900D8-2A8C-4F2E-ACD2-C5A3CAE8D719}"/>
              </a:ext>
            </a:extLst>
          </p:cNvPr>
          <p:cNvSpPr/>
          <p:nvPr/>
        </p:nvSpPr>
        <p:spPr>
          <a:xfrm>
            <a:off x="604910" y="3754686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So, yet, but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EEACD-0E9B-46E4-B572-E4B7F533AD2A}"/>
              </a:ext>
            </a:extLst>
          </p:cNvPr>
          <p:cNvSpPr/>
          <p:nvPr/>
        </p:nvSpPr>
        <p:spPr>
          <a:xfrm>
            <a:off x="9087729" y="2170530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subordinating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2F38C-0C90-4AE2-85B6-D3745D9638EF}"/>
              </a:ext>
            </a:extLst>
          </p:cNvPr>
          <p:cNvSpPr/>
          <p:nvPr/>
        </p:nvSpPr>
        <p:spPr>
          <a:xfrm>
            <a:off x="9087727" y="3748686"/>
            <a:ext cx="2841673" cy="9425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co-ordinating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78335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6367"/>
            <a:ext cx="1195323" cy="1195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964" y="530085"/>
            <a:ext cx="66697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Teachers’ Notes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9" y="162414"/>
            <a:ext cx="1004316" cy="1443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3F14-5C65-4BA3-8C48-C5E9B72BC9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begins by clarifying types of co-ordinating and subordinating conjunctions.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BFC5B-1D0D-421C-977E-4547D880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Conjunctions are used to join clauses in a sentence.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F29C8E-612A-4A56-B1A6-58F84917D2B6}"/>
              </a:ext>
            </a:extLst>
          </p:cNvPr>
          <p:cNvSpPr/>
          <p:nvPr/>
        </p:nvSpPr>
        <p:spPr>
          <a:xfrm>
            <a:off x="1246164" y="1378635"/>
            <a:ext cx="9779390" cy="815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We can think of them as LINKING ideas.</a:t>
            </a:r>
          </a:p>
        </p:txBody>
      </p:sp>
      <p:pic>
        <p:nvPicPr>
          <p:cNvPr id="1026" name="Picture 2" descr="Chains Made From Red And White Paper Clips Against White Background : Stock Photo">
            <a:extLst>
              <a:ext uri="{FF2B5EF4-FFF2-40B4-BE49-F238E27FC236}">
                <a16:creationId xmlns:a16="http://schemas.microsoft.com/office/drawing/2014/main" id="{B1AFB0E8-86BE-46C3-AA21-DE2AC058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25" y="2419643"/>
            <a:ext cx="4084321" cy="27176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4B14A0-C1AC-4297-97B2-D9C74F52AFB9}"/>
              </a:ext>
            </a:extLst>
          </p:cNvPr>
          <p:cNvSpPr/>
          <p:nvPr/>
        </p:nvSpPr>
        <p:spPr>
          <a:xfrm>
            <a:off x="1246164" y="5362355"/>
            <a:ext cx="9779390" cy="815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By using them, our writing flows better and the reader can make connections between ideas.</a:t>
            </a:r>
          </a:p>
        </p:txBody>
      </p:sp>
    </p:spTree>
    <p:extLst>
      <p:ext uri="{BB962C8B-B14F-4D97-AF65-F5344CB8AC3E}">
        <p14:creationId xmlns:p14="http://schemas.microsoft.com/office/powerpoint/2010/main" val="83785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BFC5B-1D0D-421C-977E-4547D8807A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Conjunctions can link ideas between two main clauses. In this case, they are called </a:t>
            </a:r>
            <a:r>
              <a:rPr lang="en-GB" sz="3200" b="1" dirty="0">
                <a:latin typeface="+mn-lt"/>
              </a:rPr>
              <a:t>co-ordinating conjunctions</a:t>
            </a:r>
            <a:r>
              <a:rPr lang="en-GB" sz="3200" dirty="0">
                <a:latin typeface="+mn-lt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41ACE8-75EA-494C-9A72-1BE37FA7440A}"/>
              </a:ext>
            </a:extLst>
          </p:cNvPr>
          <p:cNvSpPr/>
          <p:nvPr/>
        </p:nvSpPr>
        <p:spPr>
          <a:xfrm>
            <a:off x="1110174" y="1969477"/>
            <a:ext cx="9679745" cy="6752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Remember – a main clause makes sense on its own.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CED59A-D106-404F-9BE4-5409FC2BD782}"/>
              </a:ext>
            </a:extLst>
          </p:cNvPr>
          <p:cNvSpPr/>
          <p:nvPr/>
        </p:nvSpPr>
        <p:spPr>
          <a:xfrm>
            <a:off x="1158240" y="2834639"/>
            <a:ext cx="4937760" cy="844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 brown cat was scared.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45B60-EC15-4382-8D90-B4109DB8CDF4}"/>
              </a:ext>
            </a:extLst>
          </p:cNvPr>
          <p:cNvSpPr/>
          <p:nvPr/>
        </p:nvSpPr>
        <p:spPr>
          <a:xfrm>
            <a:off x="6200334" y="2844237"/>
            <a:ext cx="4937760" cy="844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It hid behind the sofa.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DD69A-29B0-4EEA-B363-9916C6967BBC}"/>
              </a:ext>
            </a:extLst>
          </p:cNvPr>
          <p:cNvSpPr/>
          <p:nvPr/>
        </p:nvSpPr>
        <p:spPr>
          <a:xfrm>
            <a:off x="1772292" y="3805310"/>
            <a:ext cx="8371451" cy="8159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The brown cat was scared </a:t>
            </a:r>
            <a:r>
              <a:rPr lang="en-GB" sz="2800" b="1" dirty="0">
                <a:solidFill>
                  <a:srgbClr val="0070C0"/>
                </a:solidFill>
              </a:rPr>
              <a:t>SO </a:t>
            </a:r>
            <a:r>
              <a:rPr lang="en-GB" sz="2800" b="1" dirty="0">
                <a:solidFill>
                  <a:srgbClr val="FF0000"/>
                </a:solidFill>
              </a:rPr>
              <a:t>it hid behind the sofa.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EA2A82A-1B09-4A77-86F6-AB4741B89D99}"/>
              </a:ext>
            </a:extLst>
          </p:cNvPr>
          <p:cNvSpPr/>
          <p:nvPr/>
        </p:nvSpPr>
        <p:spPr>
          <a:xfrm>
            <a:off x="6007607" y="4454987"/>
            <a:ext cx="484632" cy="112541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33CC0-07B1-4FEB-8D12-AA7F3A3C4360}"/>
              </a:ext>
            </a:extLst>
          </p:cNvPr>
          <p:cNvSpPr/>
          <p:nvPr/>
        </p:nvSpPr>
        <p:spPr>
          <a:xfrm>
            <a:off x="1772292" y="5669280"/>
            <a:ext cx="8371451" cy="6752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Two main clauses linked by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a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co-ordinating conjunction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31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BFC5B-1D0D-421C-977E-4547D880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71" y="541282"/>
            <a:ext cx="5332826" cy="110463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+mn-lt"/>
              </a:rPr>
              <a:t>CO-ORDINATING CONJUNCTIONS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E5AB2E-66D3-4287-A764-E4ADFDFB6A79}"/>
              </a:ext>
            </a:extLst>
          </p:cNvPr>
          <p:cNvSpPr/>
          <p:nvPr/>
        </p:nvSpPr>
        <p:spPr>
          <a:xfrm>
            <a:off x="6217920" y="498450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9EB74-7C4E-4180-9252-F596F070D9B2}"/>
              </a:ext>
            </a:extLst>
          </p:cNvPr>
          <p:cNvSpPr/>
          <p:nvPr/>
        </p:nvSpPr>
        <p:spPr>
          <a:xfrm>
            <a:off x="6217920" y="1347176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A4C45-2E61-4AB3-8BEC-2B6D3FC4213E}"/>
              </a:ext>
            </a:extLst>
          </p:cNvPr>
          <p:cNvSpPr/>
          <p:nvPr/>
        </p:nvSpPr>
        <p:spPr>
          <a:xfrm>
            <a:off x="6217920" y="2246690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D0EB4-45B9-481F-BF87-6D67C0B11492}"/>
              </a:ext>
            </a:extLst>
          </p:cNvPr>
          <p:cNvSpPr/>
          <p:nvPr/>
        </p:nvSpPr>
        <p:spPr>
          <a:xfrm>
            <a:off x="6217920" y="3146204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18FA45-C6A7-431A-9BC6-B1B878B6573B}"/>
              </a:ext>
            </a:extLst>
          </p:cNvPr>
          <p:cNvSpPr/>
          <p:nvPr/>
        </p:nvSpPr>
        <p:spPr>
          <a:xfrm>
            <a:off x="6217920" y="4058454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9ACFEA-4A24-4226-BCD5-1B70DB8E4124}"/>
              </a:ext>
            </a:extLst>
          </p:cNvPr>
          <p:cNvSpPr/>
          <p:nvPr/>
        </p:nvSpPr>
        <p:spPr>
          <a:xfrm>
            <a:off x="6217920" y="4945232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76532A-F8B2-4D00-A914-972DF2279DB4}"/>
              </a:ext>
            </a:extLst>
          </p:cNvPr>
          <p:cNvSpPr/>
          <p:nvPr/>
        </p:nvSpPr>
        <p:spPr>
          <a:xfrm>
            <a:off x="6217920" y="5832010"/>
            <a:ext cx="1744394" cy="6477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4A055F-79BA-41C5-9A50-FEEAA66CC972}"/>
              </a:ext>
            </a:extLst>
          </p:cNvPr>
          <p:cNvSpPr/>
          <p:nvPr/>
        </p:nvSpPr>
        <p:spPr>
          <a:xfrm>
            <a:off x="8384345" y="1385953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580F5-124E-4A79-BA65-FA21B0343247}"/>
              </a:ext>
            </a:extLst>
          </p:cNvPr>
          <p:cNvSpPr/>
          <p:nvPr/>
        </p:nvSpPr>
        <p:spPr>
          <a:xfrm>
            <a:off x="8384345" y="511804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for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C69AD-0D28-4846-890A-6E9C404ECFE2}"/>
              </a:ext>
            </a:extLst>
          </p:cNvPr>
          <p:cNvSpPr/>
          <p:nvPr/>
        </p:nvSpPr>
        <p:spPr>
          <a:xfrm>
            <a:off x="8384345" y="2273557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nor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3CD3F9-96D4-4ABE-AD91-2497CCC72999}"/>
              </a:ext>
            </a:extLst>
          </p:cNvPr>
          <p:cNvSpPr/>
          <p:nvPr/>
        </p:nvSpPr>
        <p:spPr>
          <a:xfrm>
            <a:off x="8384345" y="3150701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but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333A5-2C72-4BA7-B42C-8E5012748BB7}"/>
              </a:ext>
            </a:extLst>
          </p:cNvPr>
          <p:cNvSpPr/>
          <p:nvPr/>
        </p:nvSpPr>
        <p:spPr>
          <a:xfrm>
            <a:off x="8384345" y="4057627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CE142F-CC21-47BC-AF24-F84A11880BF7}"/>
              </a:ext>
            </a:extLst>
          </p:cNvPr>
          <p:cNvSpPr/>
          <p:nvPr/>
        </p:nvSpPr>
        <p:spPr>
          <a:xfrm>
            <a:off x="8384345" y="4945231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yet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835B93-6E07-4EB2-ADBE-FDF31F1CEF2D}"/>
              </a:ext>
            </a:extLst>
          </p:cNvPr>
          <p:cNvSpPr/>
          <p:nvPr/>
        </p:nvSpPr>
        <p:spPr>
          <a:xfrm>
            <a:off x="8384345" y="5832010"/>
            <a:ext cx="1744394" cy="647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564F0AEA-2F0C-46D4-806E-59BD0F2B7F07}"/>
              </a:ext>
            </a:extLst>
          </p:cNvPr>
          <p:cNvSpPr/>
          <p:nvPr/>
        </p:nvSpPr>
        <p:spPr>
          <a:xfrm>
            <a:off x="641839" y="1744394"/>
            <a:ext cx="4881489" cy="4710112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 good way to remember what these are is </a:t>
            </a:r>
            <a:r>
              <a:rPr lang="en-GB" sz="2400" b="1" dirty="0">
                <a:solidFill>
                  <a:schemeClr val="tx1"/>
                </a:solidFill>
              </a:rPr>
              <a:t>FANBOYS.</a:t>
            </a:r>
          </a:p>
        </p:txBody>
      </p:sp>
    </p:spTree>
    <p:extLst>
      <p:ext uri="{BB962C8B-B14F-4D97-AF65-F5344CB8AC3E}">
        <p14:creationId xmlns:p14="http://schemas.microsoft.com/office/powerpoint/2010/main" val="915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BFC5B-1D0D-421C-977E-4547D880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12" y="273195"/>
            <a:ext cx="10711375" cy="8984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Now we are going to look at SUBORDINATING CONJUNCTIONS.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F29C8E-612A-4A56-B1A6-58F84917D2B6}"/>
              </a:ext>
            </a:extLst>
          </p:cNvPr>
          <p:cNvSpPr/>
          <p:nvPr/>
        </p:nvSpPr>
        <p:spPr>
          <a:xfrm>
            <a:off x="576775" y="1406777"/>
            <a:ext cx="11127545" cy="9169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These are conjunctions which join a MAIN CLAUSE and a SUBORDINATE CLAUSE.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237514-E83A-4838-80D0-B39D105B66F1}"/>
              </a:ext>
            </a:extLst>
          </p:cNvPr>
          <p:cNvSpPr/>
          <p:nvPr/>
        </p:nvSpPr>
        <p:spPr>
          <a:xfrm>
            <a:off x="1992337" y="2466979"/>
            <a:ext cx="8677421" cy="8299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Even though it was raining, we went outside.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B59BE-2B34-4F6E-9FB1-9F963CD82C1A}"/>
              </a:ext>
            </a:extLst>
          </p:cNvPr>
          <p:cNvSpPr/>
          <p:nvPr/>
        </p:nvSpPr>
        <p:spPr>
          <a:xfrm>
            <a:off x="2913184" y="3543295"/>
            <a:ext cx="2594903" cy="829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Even though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B8BF4-5C67-4BF6-B625-829C1508F31C}"/>
              </a:ext>
            </a:extLst>
          </p:cNvPr>
          <p:cNvSpPr/>
          <p:nvPr/>
        </p:nvSpPr>
        <p:spPr>
          <a:xfrm>
            <a:off x="5698588" y="4613525"/>
            <a:ext cx="5289452" cy="836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This is the subordinate clause (it doesn’t make sense on its own).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9DBF2-4162-46A1-A0CA-234ABC7C713D}"/>
              </a:ext>
            </a:extLst>
          </p:cNvPr>
          <p:cNvSpPr/>
          <p:nvPr/>
        </p:nvSpPr>
        <p:spPr>
          <a:xfrm>
            <a:off x="1992337" y="4619611"/>
            <a:ext cx="3545058" cy="829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Even though it was raining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9CD770-8ED8-4236-9F23-92384DB4C075}"/>
              </a:ext>
            </a:extLst>
          </p:cNvPr>
          <p:cNvSpPr/>
          <p:nvPr/>
        </p:nvSpPr>
        <p:spPr>
          <a:xfrm>
            <a:off x="5698588" y="3599566"/>
            <a:ext cx="5289452" cy="773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This is the subordinating conjunction.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65E62E-0C8A-4A1F-8D59-9855E010E150}"/>
              </a:ext>
            </a:extLst>
          </p:cNvPr>
          <p:cNvSpPr/>
          <p:nvPr/>
        </p:nvSpPr>
        <p:spPr>
          <a:xfrm>
            <a:off x="1992337" y="5695927"/>
            <a:ext cx="3545058" cy="829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 went outside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B77811-267B-421F-8AEE-BAC5B758DF99}"/>
              </a:ext>
            </a:extLst>
          </p:cNvPr>
          <p:cNvSpPr/>
          <p:nvPr/>
        </p:nvSpPr>
        <p:spPr>
          <a:xfrm>
            <a:off x="5698588" y="5724062"/>
            <a:ext cx="5289452" cy="7737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This is the main clause (it makes sense on its own).</a:t>
            </a:r>
          </a:p>
        </p:txBody>
      </p:sp>
    </p:spTree>
    <p:extLst>
      <p:ext uri="{BB962C8B-B14F-4D97-AF65-F5344CB8AC3E}">
        <p14:creationId xmlns:p14="http://schemas.microsoft.com/office/powerpoint/2010/main" val="3617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BFC5B-1D0D-421C-977E-4547D880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611" y="544300"/>
            <a:ext cx="8326326" cy="89841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So our multi-clause sentence looks like this: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8B23A-ACF6-4E7E-BAA1-01EDC8AB2B85}"/>
              </a:ext>
            </a:extLst>
          </p:cNvPr>
          <p:cNvSpPr/>
          <p:nvPr/>
        </p:nvSpPr>
        <p:spPr>
          <a:xfrm>
            <a:off x="761412" y="1823987"/>
            <a:ext cx="4345160" cy="85945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SUBORDINATE CLAUSE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64ED98-7A15-4492-951A-72A59E2A8F8E}"/>
              </a:ext>
            </a:extLst>
          </p:cNvPr>
          <p:cNvSpPr/>
          <p:nvPr/>
        </p:nvSpPr>
        <p:spPr>
          <a:xfrm>
            <a:off x="5338689" y="1823987"/>
            <a:ext cx="886264" cy="873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DF90EB-E491-4240-88A9-0A597C40ED20}"/>
              </a:ext>
            </a:extLst>
          </p:cNvPr>
          <p:cNvSpPr/>
          <p:nvPr/>
        </p:nvSpPr>
        <p:spPr>
          <a:xfrm>
            <a:off x="6457070" y="1812596"/>
            <a:ext cx="3897923" cy="8847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MAIN CLAUSE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62B4E6-C433-431D-9A62-292A58B90A29}"/>
              </a:ext>
            </a:extLst>
          </p:cNvPr>
          <p:cNvSpPr/>
          <p:nvPr/>
        </p:nvSpPr>
        <p:spPr>
          <a:xfrm>
            <a:off x="10510910" y="1812596"/>
            <a:ext cx="886264" cy="884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. ? or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BF9CF-9573-4944-B78E-FA6214DBD84B}"/>
              </a:ext>
            </a:extLst>
          </p:cNvPr>
          <p:cNvSpPr/>
          <p:nvPr/>
        </p:nvSpPr>
        <p:spPr>
          <a:xfrm>
            <a:off x="1310639" y="3080825"/>
            <a:ext cx="9200271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Although</a:t>
            </a:r>
            <a:r>
              <a:rPr lang="en-GB" sz="2400" b="1" dirty="0">
                <a:solidFill>
                  <a:srgbClr val="FF0000"/>
                </a:solidFill>
              </a:rPr>
              <a:t> the skill was difficult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b="1" dirty="0">
                <a:solidFill>
                  <a:srgbClr val="002060"/>
                </a:solidFill>
              </a:rPr>
              <a:t>she practised it again and again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10C240B3-E488-4863-B3E8-875E0B3D491C}"/>
              </a:ext>
            </a:extLst>
          </p:cNvPr>
          <p:cNvSpPr/>
          <p:nvPr/>
        </p:nvSpPr>
        <p:spPr>
          <a:xfrm>
            <a:off x="1955121" y="4297680"/>
            <a:ext cx="844062" cy="118168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D2A0B9DB-3249-4E70-AF20-D73B5821ECA7}"/>
              </a:ext>
            </a:extLst>
          </p:cNvPr>
          <p:cNvSpPr/>
          <p:nvPr/>
        </p:nvSpPr>
        <p:spPr>
          <a:xfrm>
            <a:off x="8609426" y="4297680"/>
            <a:ext cx="844062" cy="118168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686ABA36-1E4A-49E7-AEF0-2C7A99FA6D95}"/>
              </a:ext>
            </a:extLst>
          </p:cNvPr>
          <p:cNvSpPr/>
          <p:nvPr/>
        </p:nvSpPr>
        <p:spPr>
          <a:xfrm>
            <a:off x="4937759" y="4297680"/>
            <a:ext cx="844062" cy="118168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041FE3-9D0E-4B39-BB59-4C44463FF434}"/>
              </a:ext>
            </a:extLst>
          </p:cNvPr>
          <p:cNvSpPr/>
          <p:nvPr/>
        </p:nvSpPr>
        <p:spPr>
          <a:xfrm>
            <a:off x="1210849" y="5598942"/>
            <a:ext cx="2232816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Subordinating conjunction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45C885-45CE-4E8D-BEFF-48FDD770C61E}"/>
              </a:ext>
            </a:extLst>
          </p:cNvPr>
          <p:cNvSpPr/>
          <p:nvPr/>
        </p:nvSpPr>
        <p:spPr>
          <a:xfrm>
            <a:off x="4243382" y="5598942"/>
            <a:ext cx="2232816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Subordinate clause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3DAD7A-DB9B-41DA-A9B7-59AC84B9FF23}"/>
              </a:ext>
            </a:extLst>
          </p:cNvPr>
          <p:cNvSpPr/>
          <p:nvPr/>
        </p:nvSpPr>
        <p:spPr>
          <a:xfrm>
            <a:off x="7841121" y="5598942"/>
            <a:ext cx="2232816" cy="858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Main clause</a:t>
            </a:r>
          </a:p>
        </p:txBody>
      </p:sp>
    </p:spTree>
    <p:extLst>
      <p:ext uri="{BB962C8B-B14F-4D97-AF65-F5344CB8AC3E}">
        <p14:creationId xmlns:p14="http://schemas.microsoft.com/office/powerpoint/2010/main" val="12016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0C70-C5AA-4C66-93A4-CD987049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18" y="352547"/>
            <a:ext cx="7503942" cy="103460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Some subordinating conjunctions are: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6A0A4F-3401-4A69-85D9-3EB0B896D3BE}"/>
              </a:ext>
            </a:extLst>
          </p:cNvPr>
          <p:cNvGrpSpPr/>
          <p:nvPr/>
        </p:nvGrpSpPr>
        <p:grpSpPr>
          <a:xfrm>
            <a:off x="1682261" y="1770184"/>
            <a:ext cx="8653976" cy="4574978"/>
            <a:chOff x="1682261" y="1770184"/>
            <a:chExt cx="8653976" cy="45749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445C9F-E28C-4CD4-8006-D8A059084CD0}"/>
                </a:ext>
              </a:extLst>
            </p:cNvPr>
            <p:cNvSpPr/>
            <p:nvPr/>
          </p:nvSpPr>
          <p:spPr>
            <a:xfrm>
              <a:off x="1682261" y="1770184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Although …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3D3307-2EA5-47E3-AFCE-2CDB0E6EA415}"/>
                </a:ext>
              </a:extLst>
            </p:cNvPr>
            <p:cNvSpPr/>
            <p:nvPr/>
          </p:nvSpPr>
          <p:spPr>
            <a:xfrm>
              <a:off x="6222609" y="1770185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Even though …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BA34E3-F62C-43F8-A85E-EB6B05D5261E}"/>
                </a:ext>
              </a:extLst>
            </p:cNvPr>
            <p:cNvSpPr/>
            <p:nvPr/>
          </p:nvSpPr>
          <p:spPr>
            <a:xfrm>
              <a:off x="6222609" y="4183425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While …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C71CB6-8E73-46A9-8172-AFCCE9A75F29}"/>
                </a:ext>
              </a:extLst>
            </p:cNvPr>
            <p:cNvSpPr/>
            <p:nvPr/>
          </p:nvSpPr>
          <p:spPr>
            <a:xfrm>
              <a:off x="1682261" y="4155292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When …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F973C-0633-4493-99C8-D278EF087DE7}"/>
                </a:ext>
              </a:extLst>
            </p:cNvPr>
            <p:cNvSpPr/>
            <p:nvPr/>
          </p:nvSpPr>
          <p:spPr>
            <a:xfrm>
              <a:off x="1682261" y="2962738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Unless…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190E35-0AC8-4383-A916-E02606DB7797}"/>
                </a:ext>
              </a:extLst>
            </p:cNvPr>
            <p:cNvSpPr/>
            <p:nvPr/>
          </p:nvSpPr>
          <p:spPr>
            <a:xfrm>
              <a:off x="6222609" y="2976805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Because 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29ADBF-23B6-493E-80D2-AB604708A64D}"/>
                </a:ext>
              </a:extLst>
            </p:cNvPr>
            <p:cNvSpPr/>
            <p:nvPr/>
          </p:nvSpPr>
          <p:spPr>
            <a:xfrm>
              <a:off x="1682261" y="5402627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Firstly 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13286C-2C8B-475E-BB01-2EF4C04D158A}"/>
                </a:ext>
              </a:extLst>
            </p:cNvPr>
            <p:cNvSpPr/>
            <p:nvPr/>
          </p:nvSpPr>
          <p:spPr>
            <a:xfrm>
              <a:off x="6222609" y="5402627"/>
              <a:ext cx="4113628" cy="94253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tx1"/>
                  </a:solidFill>
                </a:rPr>
                <a:t>After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59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0C70-C5AA-4C66-93A4-CD987049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1" y="352547"/>
            <a:ext cx="11211951" cy="103460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Your turn:</a:t>
            </a:r>
            <a:r>
              <a:rPr lang="en-GB" sz="3600" dirty="0">
                <a:latin typeface="+mn-lt"/>
              </a:rPr>
              <a:t> identify the conjunctions in each sentence. Decide if they are co-ordinating or subordinating.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445C9F-E28C-4CD4-8006-D8A059084CD0}"/>
              </a:ext>
            </a:extLst>
          </p:cNvPr>
          <p:cNvSpPr/>
          <p:nvPr/>
        </p:nvSpPr>
        <p:spPr>
          <a:xfrm>
            <a:off x="2180491" y="1613616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Although the creature looked terrifying, James approached it.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3900D8-2A8C-4F2E-ACD2-C5A3CAE8D719}"/>
              </a:ext>
            </a:extLst>
          </p:cNvPr>
          <p:cNvSpPr/>
          <p:nvPr/>
        </p:nvSpPr>
        <p:spPr>
          <a:xfrm>
            <a:off x="2180491" y="2755117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She had worked hard so she felt she deserved a treat!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34C107-F2A8-45BC-9071-82C7B67675DB}"/>
              </a:ext>
            </a:extLst>
          </p:cNvPr>
          <p:cNvSpPr/>
          <p:nvPr/>
        </p:nvSpPr>
        <p:spPr>
          <a:xfrm>
            <a:off x="2180491" y="3866906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Unless he concentrated harder, he would never solve the puzzle.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2DA2B7-6AF2-4A6D-8925-710DFC17AAA8}"/>
              </a:ext>
            </a:extLst>
          </p:cNvPr>
          <p:cNvSpPr/>
          <p:nvPr/>
        </p:nvSpPr>
        <p:spPr>
          <a:xfrm>
            <a:off x="2180491" y="4978695"/>
            <a:ext cx="8201466" cy="942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It was raining hard yet it was sunny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2470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496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Expectation: Uses a wide range of co-ordinating and subordinating conjunctions to develop and extend their ideas. </vt:lpstr>
      <vt:lpstr>PowerPoint Presentation</vt:lpstr>
      <vt:lpstr>Conjunctions are used to join clauses in a sentence. </vt:lpstr>
      <vt:lpstr>Conjunctions can link ideas between two main clauses. In this case, they are called co-ordinating conjunctions.</vt:lpstr>
      <vt:lpstr>CO-ORDINATING CONJUNCTIONS</vt:lpstr>
      <vt:lpstr>Now we are going to look at SUBORDINATING CONJUNCTIONS.</vt:lpstr>
      <vt:lpstr>So our multi-clause sentence looks like this:</vt:lpstr>
      <vt:lpstr>Some subordinating conjunctions are:</vt:lpstr>
      <vt:lpstr>Your turn: identify the conjunctions in each sentence. Decide if they are co-ordinating or subordinating.</vt:lpstr>
      <vt:lpstr>Your turn: identify the conjunctions in each sentence. Decide if they are co-ordinating or subordinating.</vt:lpstr>
      <vt:lpstr>Your turn: Now write your own sentences using each of the subordinating conjunctions.  Can you use the subordinate conjunctions at the start and also in the middle of a sentence?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Judith Kretschmer</cp:lastModifiedBy>
  <cp:revision>39</cp:revision>
  <dcterms:created xsi:type="dcterms:W3CDTF">2017-03-29T13:14:03Z</dcterms:created>
  <dcterms:modified xsi:type="dcterms:W3CDTF">2020-03-12T10:25:25Z</dcterms:modified>
</cp:coreProperties>
</file>