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0" r:id="rId5"/>
    <p:sldId id="262" r:id="rId6"/>
    <p:sldId id="299" r:id="rId7"/>
    <p:sldId id="263" r:id="rId8"/>
    <p:sldId id="265" r:id="rId9"/>
    <p:sldId id="266" r:id="rId10"/>
    <p:sldId id="267" r:id="rId11"/>
    <p:sldId id="269" r:id="rId12"/>
    <p:sldId id="270" r:id="rId13"/>
    <p:sldId id="271" r:id="rId14"/>
    <p:sldId id="272" r:id="rId15"/>
    <p:sldId id="261" r:id="rId16"/>
    <p:sldId id="274" r:id="rId17"/>
    <p:sldId id="275" r:id="rId18"/>
    <p:sldId id="276" r:id="rId19"/>
    <p:sldId id="277" r:id="rId20"/>
    <p:sldId id="279" r:id="rId21"/>
    <p:sldId id="278"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8" r:id="rId40"/>
    <p:sldId id="301" r:id="rId41"/>
    <p:sldId id="264" r:id="rId42"/>
    <p:sldId id="30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89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A.R.E</c:v>
                </c:pt>
              </c:strCache>
            </c:strRef>
          </c:tx>
          <c:invertIfNegative val="0"/>
          <c:dPt>
            <c:idx val="1"/>
            <c:invertIfNegative val="0"/>
            <c:bubble3D val="0"/>
            <c:spPr>
              <a:solidFill>
                <a:schemeClr val="bg1">
                  <a:lumMod val="85000"/>
                </a:schemeClr>
              </a:solidFill>
            </c:spPr>
          </c:dPt>
          <c:dPt>
            <c:idx val="3"/>
            <c:invertIfNegative val="0"/>
            <c:bubble3D val="0"/>
            <c:spPr>
              <a:solidFill>
                <a:schemeClr val="bg1">
                  <a:lumMod val="85000"/>
                </a:schemeClr>
              </a:solidFill>
            </c:spPr>
          </c:dPt>
          <c:cat>
            <c:strRef>
              <c:f>Sheet1!$A$2:$A$5</c:f>
              <c:strCache>
                <c:ptCount val="4"/>
                <c:pt idx="0">
                  <c:v>KS1</c:v>
                </c:pt>
                <c:pt idx="1">
                  <c:v>Bucks KS1</c:v>
                </c:pt>
                <c:pt idx="2">
                  <c:v>KS2</c:v>
                </c:pt>
                <c:pt idx="3">
                  <c:v>Bucks KS2</c:v>
                </c:pt>
              </c:strCache>
            </c:strRef>
          </c:cat>
          <c:val>
            <c:numRef>
              <c:f>Sheet1!$B$2:$B$5</c:f>
              <c:numCache>
                <c:formatCode>General</c:formatCode>
                <c:ptCount val="4"/>
                <c:pt idx="0">
                  <c:v>80</c:v>
                </c:pt>
                <c:pt idx="1">
                  <c:v>78</c:v>
                </c:pt>
                <c:pt idx="2">
                  <c:v>71</c:v>
                </c:pt>
                <c:pt idx="3">
                  <c:v>76</c:v>
                </c:pt>
              </c:numCache>
            </c:numRef>
          </c:val>
        </c:ser>
        <c:ser>
          <c:idx val="1"/>
          <c:order val="1"/>
          <c:tx>
            <c:strRef>
              <c:f>Sheet1!$C$1</c:f>
              <c:strCache>
                <c:ptCount val="1"/>
                <c:pt idx="0">
                  <c:v>G.D.</c:v>
                </c:pt>
              </c:strCache>
            </c:strRef>
          </c:tx>
          <c:invertIfNegative val="0"/>
          <c:dPt>
            <c:idx val="1"/>
            <c:invertIfNegative val="0"/>
            <c:bubble3D val="0"/>
            <c:spPr>
              <a:solidFill>
                <a:schemeClr val="bg1">
                  <a:lumMod val="65000"/>
                </a:schemeClr>
              </a:solidFill>
            </c:spPr>
          </c:dPt>
          <c:dPt>
            <c:idx val="3"/>
            <c:invertIfNegative val="0"/>
            <c:bubble3D val="0"/>
            <c:spPr>
              <a:solidFill>
                <a:schemeClr val="bg1">
                  <a:lumMod val="65000"/>
                </a:schemeClr>
              </a:solidFill>
            </c:spPr>
          </c:dPt>
          <c:cat>
            <c:strRef>
              <c:f>Sheet1!$A$2:$A$5</c:f>
              <c:strCache>
                <c:ptCount val="4"/>
                <c:pt idx="0">
                  <c:v>KS1</c:v>
                </c:pt>
                <c:pt idx="1">
                  <c:v>Bucks KS1</c:v>
                </c:pt>
                <c:pt idx="2">
                  <c:v>KS2</c:v>
                </c:pt>
                <c:pt idx="3">
                  <c:v>Bucks KS2</c:v>
                </c:pt>
              </c:strCache>
            </c:strRef>
          </c:cat>
          <c:val>
            <c:numRef>
              <c:f>Sheet1!$C$2:$C$5</c:f>
              <c:numCache>
                <c:formatCode>General</c:formatCode>
                <c:ptCount val="4"/>
                <c:pt idx="0">
                  <c:v>30</c:v>
                </c:pt>
                <c:pt idx="1">
                  <c:v>23</c:v>
                </c:pt>
                <c:pt idx="2">
                  <c:v>41</c:v>
                </c:pt>
                <c:pt idx="3">
                  <c:v>30</c:v>
                </c:pt>
              </c:numCache>
            </c:numRef>
          </c:val>
        </c:ser>
        <c:dLbls>
          <c:showLegendKey val="0"/>
          <c:showVal val="0"/>
          <c:showCatName val="0"/>
          <c:showSerName val="0"/>
          <c:showPercent val="0"/>
          <c:showBubbleSize val="0"/>
        </c:dLbls>
        <c:gapWidth val="150"/>
        <c:axId val="38114048"/>
        <c:axId val="38115584"/>
      </c:barChart>
      <c:catAx>
        <c:axId val="38114048"/>
        <c:scaling>
          <c:orientation val="minMax"/>
        </c:scaling>
        <c:delete val="0"/>
        <c:axPos val="b"/>
        <c:majorTickMark val="out"/>
        <c:minorTickMark val="none"/>
        <c:tickLblPos val="nextTo"/>
        <c:crossAx val="38115584"/>
        <c:crosses val="autoZero"/>
        <c:auto val="1"/>
        <c:lblAlgn val="ctr"/>
        <c:lblOffset val="100"/>
        <c:noMultiLvlLbl val="0"/>
      </c:catAx>
      <c:valAx>
        <c:axId val="38115584"/>
        <c:scaling>
          <c:orientation val="minMax"/>
        </c:scaling>
        <c:delete val="0"/>
        <c:axPos val="l"/>
        <c:majorGridlines/>
        <c:numFmt formatCode="General" sourceLinked="1"/>
        <c:majorTickMark val="out"/>
        <c:minorTickMark val="none"/>
        <c:tickLblPos val="nextTo"/>
        <c:crossAx val="3811404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0.47031</cdr:x>
      <cdr:y>0.05158</cdr:y>
    </cdr:from>
    <cdr:to>
      <cdr:x>0.47031</cdr:x>
      <cdr:y>0.82356</cdr:y>
    </cdr:to>
    <cdr:cxnSp macro="">
      <cdr:nvCxnSpPr>
        <cdr:cNvPr id="3" name="Straight Connector 2"/>
        <cdr:cNvCxnSpPr/>
      </cdr:nvCxnSpPr>
      <cdr:spPr>
        <a:xfrm xmlns:a="http://schemas.openxmlformats.org/drawingml/2006/main">
          <a:off x="3484438" y="177998"/>
          <a:ext cx="0" cy="2664296"/>
        </a:xfrm>
        <a:prstGeom xmlns:a="http://schemas.openxmlformats.org/drawingml/2006/main" prst="line">
          <a:avLst/>
        </a:prstGeom>
        <a:ln xmlns:a="http://schemas.openxmlformats.org/drawingml/2006/main" w="381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0.57722</cdr:x>
      <cdr:y>0.17676</cdr:y>
    </cdr:from>
    <cdr:to>
      <cdr:x>0.69385</cdr:x>
      <cdr:y>0.448</cdr:y>
    </cdr:to>
    <cdr:sp macro="" textlink="">
      <cdr:nvSpPr>
        <cdr:cNvPr id="4" name="Rectangular Callout 3"/>
        <cdr:cNvSpPr/>
      </cdr:nvSpPr>
      <cdr:spPr>
        <a:xfrm xmlns:a="http://schemas.openxmlformats.org/drawingml/2006/main">
          <a:off x="4276526" y="610046"/>
          <a:ext cx="864096" cy="936104"/>
        </a:xfrm>
        <a:prstGeom xmlns:a="http://schemas.openxmlformats.org/drawingml/2006/main" prst="wedgeRectCallout">
          <a:avLst>
            <a:gd name="adj1" fmla="val -45845"/>
            <a:gd name="adj2" fmla="val 71380"/>
          </a:avLst>
        </a:prstGeom>
        <a:solidFill xmlns:a="http://schemas.openxmlformats.org/drawingml/2006/main">
          <a:schemeClr val="accent5">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GB" sz="1400" b="1" dirty="0" smtClean="0">
              <a:solidFill>
                <a:schemeClr val="tx1"/>
              </a:solidFill>
              <a:latin typeface="Arial" panose="020B0604020202020204" pitchFamily="34" charset="0"/>
              <a:cs typeface="Arial" panose="020B0604020202020204" pitchFamily="34" charset="0"/>
            </a:rPr>
            <a:t>GD 11% </a:t>
          </a:r>
          <a:r>
            <a:rPr lang="en-GB" sz="1400" dirty="0" smtClean="0">
              <a:solidFill>
                <a:schemeClr val="tx1"/>
              </a:solidFill>
              <a:latin typeface="Arial" panose="020B0604020202020204" pitchFamily="34" charset="0"/>
              <a:cs typeface="Arial" panose="020B0604020202020204" pitchFamily="34" charset="0"/>
            </a:rPr>
            <a:t>higher than Bucks </a:t>
          </a:r>
          <a:endParaRPr lang="en-GB" sz="1400" dirty="0">
            <a:solidFill>
              <a:schemeClr val="tx1"/>
            </a:solidFill>
            <a:latin typeface="Arial" panose="020B0604020202020204" pitchFamily="34" charset="0"/>
            <a:cs typeface="Arial" panose="020B0604020202020204" pitchFamily="34"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13BF89-9D75-4E98-A09C-3F1F4F8233FB}" type="datetimeFigureOut">
              <a:rPr lang="en-GB" smtClean="0"/>
              <a:t>01/11/2018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859080-4184-4D03-B571-C66C702D93E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3BF89-9D75-4E98-A09C-3F1F4F8233FB}" type="datetimeFigureOut">
              <a:rPr lang="en-GB" smtClean="0"/>
              <a:t>01/11/2018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859080-4184-4D03-B571-C66C702D93E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013BF89-9D75-4E98-A09C-3F1F4F8233FB}" type="datetimeFigureOut">
              <a:rPr lang="en-GB" smtClean="0"/>
              <a:t>01/11/2018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859080-4184-4D03-B571-C66C702D93E1}"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grpSp>
        <p:nvGrpSpPr>
          <p:cNvPr id="2" name="组合 7"/>
          <p:cNvGrpSpPr>
            <a:grpSpLocks/>
          </p:cNvGrpSpPr>
          <p:nvPr userDrawn="1"/>
        </p:nvGrpSpPr>
        <p:grpSpPr bwMode="auto">
          <a:xfrm>
            <a:off x="-55563" y="1"/>
            <a:ext cx="1541463" cy="785284"/>
            <a:chOff x="-142846" y="-250538"/>
            <a:chExt cx="4668067" cy="1782764"/>
          </a:xfrm>
        </p:grpSpPr>
        <p:sp>
          <p:nvSpPr>
            <p:cNvPr id="3" name="Freeform 6"/>
            <p:cNvSpPr>
              <a:spLocks/>
            </p:cNvSpPr>
            <p:nvPr/>
          </p:nvSpPr>
          <p:spPr bwMode="auto">
            <a:xfrm>
              <a:off x="3265661" y="32976"/>
              <a:ext cx="350948" cy="341174"/>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 name="Freeform 7"/>
            <p:cNvSpPr>
              <a:spLocks/>
            </p:cNvSpPr>
            <p:nvPr/>
          </p:nvSpPr>
          <p:spPr bwMode="auto">
            <a:xfrm>
              <a:off x="169642" y="888317"/>
              <a:ext cx="259604" cy="297928"/>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 name="Freeform 8"/>
            <p:cNvSpPr>
              <a:spLocks/>
            </p:cNvSpPr>
            <p:nvPr/>
          </p:nvSpPr>
          <p:spPr bwMode="auto">
            <a:xfrm>
              <a:off x="573470" y="821043"/>
              <a:ext cx="182684" cy="197015"/>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6" name="Freeform 13"/>
            <p:cNvSpPr>
              <a:spLocks/>
            </p:cNvSpPr>
            <p:nvPr/>
          </p:nvSpPr>
          <p:spPr bwMode="auto">
            <a:xfrm>
              <a:off x="2227244" y="388567"/>
              <a:ext cx="360563" cy="37481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7" name="Freeform 14"/>
            <p:cNvSpPr>
              <a:spLocks/>
            </p:cNvSpPr>
            <p:nvPr/>
          </p:nvSpPr>
          <p:spPr bwMode="auto">
            <a:xfrm>
              <a:off x="342711" y="-250538"/>
              <a:ext cx="754776" cy="586245"/>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8" name="Freeform 15"/>
            <p:cNvSpPr>
              <a:spLocks/>
            </p:cNvSpPr>
            <p:nvPr/>
          </p:nvSpPr>
          <p:spPr bwMode="auto">
            <a:xfrm>
              <a:off x="357135" y="-111183"/>
              <a:ext cx="658624" cy="442087"/>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9" name="Freeform 16"/>
            <p:cNvSpPr>
              <a:spLocks/>
            </p:cNvSpPr>
            <p:nvPr/>
          </p:nvSpPr>
          <p:spPr bwMode="auto">
            <a:xfrm>
              <a:off x="424440" y="-10274"/>
              <a:ext cx="451903" cy="326760"/>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10" name="Freeform 17"/>
            <p:cNvSpPr>
              <a:spLocks/>
            </p:cNvSpPr>
            <p:nvPr/>
          </p:nvSpPr>
          <p:spPr bwMode="auto">
            <a:xfrm>
              <a:off x="285021" y="81029"/>
              <a:ext cx="442288" cy="384423"/>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11" name="Freeform 18"/>
            <p:cNvSpPr>
              <a:spLocks/>
            </p:cNvSpPr>
            <p:nvPr/>
          </p:nvSpPr>
          <p:spPr bwMode="auto">
            <a:xfrm>
              <a:off x="150412" y="470255"/>
              <a:ext cx="225953" cy="528582"/>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12" name="Freeform 19"/>
            <p:cNvSpPr>
              <a:spLocks/>
            </p:cNvSpPr>
            <p:nvPr/>
          </p:nvSpPr>
          <p:spPr bwMode="auto">
            <a:xfrm>
              <a:off x="448476" y="441424"/>
              <a:ext cx="240374" cy="485336"/>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13" name="Freeform 20"/>
            <p:cNvSpPr>
              <a:spLocks/>
            </p:cNvSpPr>
            <p:nvPr/>
          </p:nvSpPr>
          <p:spPr bwMode="auto">
            <a:xfrm>
              <a:off x="410016" y="518308"/>
              <a:ext cx="163454" cy="384423"/>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14" name="Freeform 21"/>
            <p:cNvSpPr>
              <a:spLocks/>
            </p:cNvSpPr>
            <p:nvPr/>
          </p:nvSpPr>
          <p:spPr bwMode="auto">
            <a:xfrm>
              <a:off x="775385" y="475062"/>
              <a:ext cx="110574" cy="398838"/>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15" name="Freeform 22"/>
            <p:cNvSpPr>
              <a:spLocks/>
            </p:cNvSpPr>
            <p:nvPr/>
          </p:nvSpPr>
          <p:spPr bwMode="auto">
            <a:xfrm>
              <a:off x="765770" y="854679"/>
              <a:ext cx="221144" cy="216240"/>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16" name="Freeform 15"/>
            <p:cNvSpPr>
              <a:spLocks/>
            </p:cNvSpPr>
            <p:nvPr/>
          </p:nvSpPr>
          <p:spPr bwMode="auto">
            <a:xfrm>
              <a:off x="-32272" y="470255"/>
              <a:ext cx="173069" cy="384423"/>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17" name="Freeform 16"/>
            <p:cNvSpPr>
              <a:spLocks/>
            </p:cNvSpPr>
            <p:nvPr/>
          </p:nvSpPr>
          <p:spPr bwMode="auto">
            <a:xfrm>
              <a:off x="919609" y="42586"/>
              <a:ext cx="956691" cy="538192"/>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18" name="Freeform 17"/>
            <p:cNvSpPr>
              <a:spLocks/>
            </p:cNvSpPr>
            <p:nvPr/>
          </p:nvSpPr>
          <p:spPr bwMode="auto">
            <a:xfrm>
              <a:off x="1193637" y="287654"/>
              <a:ext cx="1023992" cy="653519"/>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19" name="Freeform 18"/>
            <p:cNvSpPr>
              <a:spLocks/>
            </p:cNvSpPr>
            <p:nvPr/>
          </p:nvSpPr>
          <p:spPr bwMode="auto">
            <a:xfrm>
              <a:off x="1616696" y="960395"/>
              <a:ext cx="240374" cy="54780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20" name="Freeform 19"/>
            <p:cNvSpPr>
              <a:spLocks/>
            </p:cNvSpPr>
            <p:nvPr/>
          </p:nvSpPr>
          <p:spPr bwMode="auto">
            <a:xfrm>
              <a:off x="1890721" y="1085333"/>
              <a:ext cx="418252" cy="446893"/>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21" name="Freeform 20"/>
            <p:cNvSpPr>
              <a:spLocks/>
            </p:cNvSpPr>
            <p:nvPr/>
          </p:nvSpPr>
          <p:spPr bwMode="auto">
            <a:xfrm>
              <a:off x="1866685" y="537530"/>
              <a:ext cx="658624" cy="533389"/>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22" name="Freeform 21"/>
            <p:cNvSpPr>
              <a:spLocks/>
            </p:cNvSpPr>
            <p:nvPr/>
          </p:nvSpPr>
          <p:spPr bwMode="auto">
            <a:xfrm>
              <a:off x="2448389" y="81029"/>
              <a:ext cx="697086" cy="965862"/>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23" name="Freeform 22"/>
            <p:cNvSpPr>
              <a:spLocks/>
            </p:cNvSpPr>
            <p:nvPr/>
          </p:nvSpPr>
          <p:spPr bwMode="auto">
            <a:xfrm>
              <a:off x="2525308" y="1142996"/>
              <a:ext cx="0" cy="0"/>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24" name="Freeform 33"/>
            <p:cNvSpPr>
              <a:spLocks/>
            </p:cNvSpPr>
            <p:nvPr/>
          </p:nvSpPr>
          <p:spPr bwMode="auto">
            <a:xfrm>
              <a:off x="2361854" y="1070918"/>
              <a:ext cx="572092" cy="442087"/>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25" name="Freeform 34"/>
            <p:cNvSpPr>
              <a:spLocks/>
            </p:cNvSpPr>
            <p:nvPr/>
          </p:nvSpPr>
          <p:spPr bwMode="auto">
            <a:xfrm>
              <a:off x="2438774" y="1142996"/>
              <a:ext cx="139419" cy="341177"/>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26" name="Freeform 35"/>
            <p:cNvSpPr>
              <a:spLocks/>
            </p:cNvSpPr>
            <p:nvPr/>
          </p:nvSpPr>
          <p:spPr bwMode="auto">
            <a:xfrm>
              <a:off x="2597422" y="1018058"/>
              <a:ext cx="312485" cy="197018"/>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27" name="Freeform 36"/>
            <p:cNvSpPr>
              <a:spLocks/>
            </p:cNvSpPr>
            <p:nvPr/>
          </p:nvSpPr>
          <p:spPr bwMode="auto">
            <a:xfrm>
              <a:off x="3232010" y="215577"/>
              <a:ext cx="240374" cy="360395"/>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28" name="Freeform 47"/>
            <p:cNvSpPr>
              <a:spLocks/>
            </p:cNvSpPr>
            <p:nvPr/>
          </p:nvSpPr>
          <p:spPr bwMode="auto">
            <a:xfrm>
              <a:off x="3703143" y="-39105"/>
              <a:ext cx="418249" cy="514168"/>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29" name="Freeform 48"/>
            <p:cNvSpPr>
              <a:spLocks/>
            </p:cNvSpPr>
            <p:nvPr/>
          </p:nvSpPr>
          <p:spPr bwMode="auto">
            <a:xfrm>
              <a:off x="2794527" y="628832"/>
              <a:ext cx="1028801" cy="658323"/>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30" name="Freeform 49"/>
            <p:cNvSpPr>
              <a:spLocks/>
            </p:cNvSpPr>
            <p:nvPr/>
          </p:nvSpPr>
          <p:spPr bwMode="auto">
            <a:xfrm>
              <a:off x="3554110" y="470255"/>
              <a:ext cx="302873" cy="29792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31" name="Freeform 50"/>
            <p:cNvSpPr>
              <a:spLocks/>
            </p:cNvSpPr>
            <p:nvPr/>
          </p:nvSpPr>
          <p:spPr bwMode="auto">
            <a:xfrm>
              <a:off x="3794484" y="753769"/>
              <a:ext cx="211529" cy="211433"/>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32" name="Freeform 65"/>
            <p:cNvSpPr>
              <a:spLocks/>
            </p:cNvSpPr>
            <p:nvPr/>
          </p:nvSpPr>
          <p:spPr bwMode="auto">
            <a:xfrm>
              <a:off x="-142846" y="-67937"/>
              <a:ext cx="456712" cy="562220"/>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33" name="任意多边形 37"/>
            <p:cNvSpPr>
              <a:spLocks/>
            </p:cNvSpPr>
            <p:nvPr/>
          </p:nvSpPr>
          <p:spPr bwMode="auto">
            <a:xfrm>
              <a:off x="-27466" y="431813"/>
              <a:ext cx="4350773" cy="682351"/>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330039 w 4404883"/>
                <a:gd name="connsiteY12" fmla="*/ 184157 h 682425"/>
                <a:gd name="connsiteX13" fmla="*/ 4137803 w 4404883"/>
                <a:gd name="connsiteY13" fmla="*/ 101755 h 682425"/>
                <a:gd name="connsiteX14" fmla="*/ 3688325 w 4404883"/>
                <a:gd name="connsiteY14" fmla="*/ 43953 h 682425"/>
                <a:gd name="connsiteX15" fmla="*/ 3214181 w 4404883"/>
                <a:gd name="connsiteY15" fmla="*/ 184329 h 682425"/>
                <a:gd name="connsiteX16" fmla="*/ 2575593 w 4404883"/>
                <a:gd name="connsiteY16" fmla="*/ 583437 h 682425"/>
                <a:gd name="connsiteX17" fmla="*/ 1890413 w 4404883"/>
                <a:gd name="connsiteY17" fmla="*/ 643992 h 682425"/>
                <a:gd name="connsiteX18" fmla="*/ 1016123 w 4404883"/>
                <a:gd name="connsiteY18" fmla="*/ 143042 h 682425"/>
                <a:gd name="connsiteX19" fmla="*/ 769458 w 4404883"/>
                <a:gd name="connsiteY19" fmla="*/ 38448 h 682425"/>
                <a:gd name="connsiteX20" fmla="*/ 506348 w 4404883"/>
                <a:gd name="connsiteY20" fmla="*/ 13676 h 682425"/>
                <a:gd name="connsiteX21" fmla="*/ 2056 w 4404883"/>
                <a:gd name="connsiteY21" fmla="*/ 54963 h 682425"/>
                <a:gd name="connsiteX22" fmla="*/ 2056 w 4404883"/>
                <a:gd name="connsiteY22" fmla="*/ 49458 h 682425"/>
                <a:gd name="connsiteX23" fmla="*/ 4797 w 4404883"/>
                <a:gd name="connsiteY23" fmla="*/ 49458 h 682425"/>
                <a:gd name="connsiteX24" fmla="*/ 21241 w 4404883"/>
                <a:gd name="connsiteY24" fmla="*/ 49458 h 682425"/>
                <a:gd name="connsiteX25" fmla="*/ 385757 w 4404883"/>
                <a:gd name="connsiteY25" fmla="*/ 10923 h 682425"/>
                <a:gd name="connsiteX26" fmla="*/ 393979 w 4404883"/>
                <a:gd name="connsiteY26" fmla="*/ 10923 h 682425"/>
                <a:gd name="connsiteX27" fmla="*/ 605014 w 4404883"/>
                <a:gd name="connsiteY27" fmla="*/ 946 h 682425"/>
                <a:gd name="connsiteX0" fmla="*/ 605014 w 4349824"/>
                <a:gd name="connsiteY0" fmla="*/ 946 h 682425"/>
                <a:gd name="connsiteX1" fmla="*/ 816050 w 4349824"/>
                <a:gd name="connsiteY1" fmla="*/ 38448 h 682425"/>
                <a:gd name="connsiteX2" fmla="*/ 1177825 w 4349824"/>
                <a:gd name="connsiteY2" fmla="*/ 225616 h 682425"/>
                <a:gd name="connsiteX3" fmla="*/ 1520415 w 4349824"/>
                <a:gd name="connsiteY3" fmla="*/ 448566 h 682425"/>
                <a:gd name="connsiteX4" fmla="*/ 1986338 w 4349824"/>
                <a:gd name="connsiteY4" fmla="*/ 652249 h 682425"/>
                <a:gd name="connsiteX5" fmla="*/ 2427594 w 4349824"/>
                <a:gd name="connsiteY5" fmla="*/ 624724 h 682425"/>
                <a:gd name="connsiteX6" fmla="*/ 3214181 w 4349824"/>
                <a:gd name="connsiteY6" fmla="*/ 173319 h 682425"/>
                <a:gd name="connsiteX7" fmla="*/ 3216921 w 4349824"/>
                <a:gd name="connsiteY7" fmla="*/ 170567 h 682425"/>
                <a:gd name="connsiteX8" fmla="*/ 3348476 w 4349824"/>
                <a:gd name="connsiteY8" fmla="*/ 104507 h 682425"/>
                <a:gd name="connsiteX9" fmla="*/ 3918546 w 4349824"/>
                <a:gd name="connsiteY9" fmla="*/ 38448 h 682425"/>
                <a:gd name="connsiteX10" fmla="*/ 4349824 w 4349824"/>
                <a:gd name="connsiteY10" fmla="*/ 178566 h 682425"/>
                <a:gd name="connsiteX11" fmla="*/ 4330039 w 4349824"/>
                <a:gd name="connsiteY11" fmla="*/ 184157 h 682425"/>
                <a:gd name="connsiteX12" fmla="*/ 4137803 w 4349824"/>
                <a:gd name="connsiteY12" fmla="*/ 101755 h 682425"/>
                <a:gd name="connsiteX13" fmla="*/ 3688325 w 4349824"/>
                <a:gd name="connsiteY13" fmla="*/ 43953 h 682425"/>
                <a:gd name="connsiteX14" fmla="*/ 3214181 w 4349824"/>
                <a:gd name="connsiteY14" fmla="*/ 184329 h 682425"/>
                <a:gd name="connsiteX15" fmla="*/ 2575593 w 4349824"/>
                <a:gd name="connsiteY15" fmla="*/ 583437 h 682425"/>
                <a:gd name="connsiteX16" fmla="*/ 1890413 w 4349824"/>
                <a:gd name="connsiteY16" fmla="*/ 643992 h 682425"/>
                <a:gd name="connsiteX17" fmla="*/ 1016123 w 4349824"/>
                <a:gd name="connsiteY17" fmla="*/ 143042 h 682425"/>
                <a:gd name="connsiteX18" fmla="*/ 769458 w 4349824"/>
                <a:gd name="connsiteY18" fmla="*/ 38448 h 682425"/>
                <a:gd name="connsiteX19" fmla="*/ 506348 w 4349824"/>
                <a:gd name="connsiteY19" fmla="*/ 13676 h 682425"/>
                <a:gd name="connsiteX20" fmla="*/ 2056 w 4349824"/>
                <a:gd name="connsiteY20" fmla="*/ 54963 h 682425"/>
                <a:gd name="connsiteX21" fmla="*/ 2056 w 4349824"/>
                <a:gd name="connsiteY21" fmla="*/ 49458 h 682425"/>
                <a:gd name="connsiteX22" fmla="*/ 4797 w 4349824"/>
                <a:gd name="connsiteY22" fmla="*/ 49458 h 682425"/>
                <a:gd name="connsiteX23" fmla="*/ 21241 w 4349824"/>
                <a:gd name="connsiteY23" fmla="*/ 49458 h 682425"/>
                <a:gd name="connsiteX24" fmla="*/ 385757 w 4349824"/>
                <a:gd name="connsiteY24" fmla="*/ 10923 h 682425"/>
                <a:gd name="connsiteX25" fmla="*/ 393979 w 4349824"/>
                <a:gd name="connsiteY25" fmla="*/ 10923 h 682425"/>
                <a:gd name="connsiteX26" fmla="*/ 605014 w 4349824"/>
                <a:gd name="connsiteY26" fmla="*/ 946 h 68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solidFill>
              <a:srgbClr val="B3AE33"/>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34" name="Freeform 45"/>
            <p:cNvSpPr>
              <a:spLocks/>
            </p:cNvSpPr>
            <p:nvPr/>
          </p:nvSpPr>
          <p:spPr bwMode="auto">
            <a:xfrm rot="3230110">
              <a:off x="4294493" y="301997"/>
              <a:ext cx="134548" cy="326909"/>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35" name="Freeform 45"/>
            <p:cNvSpPr>
              <a:spLocks/>
            </p:cNvSpPr>
            <p:nvPr/>
          </p:nvSpPr>
          <p:spPr bwMode="auto">
            <a:xfrm rot="11310777">
              <a:off x="4106972" y="547140"/>
              <a:ext cx="134610" cy="326760"/>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grpSp>
      <p:grpSp>
        <p:nvGrpSpPr>
          <p:cNvPr id="36" name="组合 41"/>
          <p:cNvGrpSpPr>
            <a:grpSpLocks/>
          </p:cNvGrpSpPr>
          <p:nvPr userDrawn="1"/>
        </p:nvGrpSpPr>
        <p:grpSpPr bwMode="auto">
          <a:xfrm>
            <a:off x="7188200" y="5806018"/>
            <a:ext cx="1955800" cy="1051983"/>
            <a:chOff x="2139509" y="1743868"/>
            <a:chExt cx="4107744" cy="1655763"/>
          </a:xfrm>
        </p:grpSpPr>
        <p:sp>
          <p:nvSpPr>
            <p:cNvPr id="37" name="Freeform 5"/>
            <p:cNvSpPr>
              <a:spLocks/>
            </p:cNvSpPr>
            <p:nvPr/>
          </p:nvSpPr>
          <p:spPr bwMode="auto">
            <a:xfrm flipH="1">
              <a:off x="3503201" y="2353535"/>
              <a:ext cx="346758" cy="336484"/>
            </a:xfrm>
            <a:custGeom>
              <a:avLst/>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38" name="Freeform 9"/>
            <p:cNvSpPr>
              <a:spLocks/>
            </p:cNvSpPr>
            <p:nvPr/>
          </p:nvSpPr>
          <p:spPr bwMode="auto">
            <a:xfrm flipH="1">
              <a:off x="2139509" y="1970411"/>
              <a:ext cx="380100" cy="493065"/>
            </a:xfrm>
            <a:custGeom>
              <a:avLst/>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39" name="Freeform 10"/>
            <p:cNvSpPr>
              <a:spLocks/>
            </p:cNvSpPr>
            <p:nvPr/>
          </p:nvSpPr>
          <p:spPr bwMode="auto">
            <a:xfrm flipH="1">
              <a:off x="4410106" y="2630052"/>
              <a:ext cx="390101" cy="486402"/>
            </a:xfrm>
            <a:custGeom>
              <a:avLst/>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0" name="Freeform 11"/>
            <p:cNvSpPr>
              <a:spLocks/>
            </p:cNvSpPr>
            <p:nvPr/>
          </p:nvSpPr>
          <p:spPr bwMode="auto">
            <a:xfrm flipH="1">
              <a:off x="5433706" y="2859925"/>
              <a:ext cx="796877" cy="539706"/>
            </a:xfrm>
            <a:custGeom>
              <a:avLst/>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1" name="Freeform 39"/>
            <p:cNvSpPr>
              <a:spLocks/>
            </p:cNvSpPr>
            <p:nvPr/>
          </p:nvSpPr>
          <p:spPr bwMode="auto">
            <a:xfrm flipH="1">
              <a:off x="5126959" y="2060361"/>
              <a:ext cx="860226" cy="676299"/>
            </a:xfrm>
            <a:custGeom>
              <a:avLst/>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2" name="Freeform 41"/>
            <p:cNvSpPr>
              <a:spLocks/>
            </p:cNvSpPr>
            <p:nvPr/>
          </p:nvSpPr>
          <p:spPr bwMode="auto">
            <a:xfrm flipH="1">
              <a:off x="4403437" y="1767188"/>
              <a:ext cx="696848" cy="396452"/>
            </a:xfrm>
            <a:custGeom>
              <a:avLst/>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3" name="Freeform 42"/>
            <p:cNvSpPr>
              <a:spLocks/>
            </p:cNvSpPr>
            <p:nvPr/>
          </p:nvSpPr>
          <p:spPr bwMode="auto">
            <a:xfrm flipH="1">
              <a:off x="4550142" y="1883792"/>
              <a:ext cx="483459" cy="293174"/>
            </a:xfrm>
            <a:custGeom>
              <a:avLst/>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6">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4" name="Freeform 51"/>
            <p:cNvSpPr>
              <a:spLocks/>
            </p:cNvSpPr>
            <p:nvPr/>
          </p:nvSpPr>
          <p:spPr bwMode="auto">
            <a:xfrm flipH="1">
              <a:off x="3033077" y="2170302"/>
              <a:ext cx="693515" cy="962807"/>
            </a:xfrm>
            <a:custGeom>
              <a:avLst/>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5" name="Freeform 52"/>
            <p:cNvSpPr>
              <a:spLocks/>
            </p:cNvSpPr>
            <p:nvPr/>
          </p:nvSpPr>
          <p:spPr bwMode="auto">
            <a:xfrm flipH="1">
              <a:off x="3646571" y="2150313"/>
              <a:ext cx="243398" cy="363134"/>
            </a:xfrm>
            <a:custGeom>
              <a:avLst/>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6" name="Freeform 53"/>
            <p:cNvSpPr>
              <a:spLocks/>
            </p:cNvSpPr>
            <p:nvPr/>
          </p:nvSpPr>
          <p:spPr bwMode="auto">
            <a:xfrm flipH="1">
              <a:off x="3843290" y="2273578"/>
              <a:ext cx="730190" cy="912836"/>
            </a:xfrm>
            <a:custGeom>
              <a:avLst/>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7" name="Freeform 54"/>
            <p:cNvSpPr>
              <a:spLocks/>
            </p:cNvSpPr>
            <p:nvPr/>
          </p:nvSpPr>
          <p:spPr bwMode="auto">
            <a:xfrm flipH="1">
              <a:off x="4516800" y="2490128"/>
              <a:ext cx="546810" cy="499728"/>
            </a:xfrm>
            <a:custGeom>
              <a:avLst/>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8" name="Freeform 55"/>
            <p:cNvSpPr>
              <a:spLocks/>
            </p:cNvSpPr>
            <p:nvPr/>
          </p:nvSpPr>
          <p:spPr bwMode="auto">
            <a:xfrm flipH="1">
              <a:off x="4636832" y="2456813"/>
              <a:ext cx="306747" cy="203222"/>
            </a:xfrm>
            <a:custGeom>
              <a:avLst/>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9" name="Freeform 56"/>
            <p:cNvSpPr>
              <a:spLocks/>
            </p:cNvSpPr>
            <p:nvPr/>
          </p:nvSpPr>
          <p:spPr bwMode="auto">
            <a:xfrm flipH="1">
              <a:off x="4843553" y="2683356"/>
              <a:ext cx="143370" cy="343145"/>
            </a:xfrm>
            <a:custGeom>
              <a:avLst/>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0" name="Freeform 57"/>
            <p:cNvSpPr>
              <a:spLocks/>
            </p:cNvSpPr>
            <p:nvPr/>
          </p:nvSpPr>
          <p:spPr bwMode="auto">
            <a:xfrm flipH="1">
              <a:off x="2636307" y="2543432"/>
              <a:ext cx="393437" cy="569688"/>
            </a:xfrm>
            <a:custGeom>
              <a:avLst/>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7">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1" name="Freeform 58"/>
            <p:cNvSpPr>
              <a:spLocks/>
            </p:cNvSpPr>
            <p:nvPr/>
          </p:nvSpPr>
          <p:spPr bwMode="auto">
            <a:xfrm flipH="1">
              <a:off x="3143107" y="1803835"/>
              <a:ext cx="230059" cy="236537"/>
            </a:xfrm>
            <a:custGeom>
              <a:avLst/>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2" name="Freeform 59"/>
            <p:cNvSpPr>
              <a:spLocks/>
            </p:cNvSpPr>
            <p:nvPr/>
          </p:nvSpPr>
          <p:spPr bwMode="auto">
            <a:xfrm flipH="1">
              <a:off x="3293145" y="1887122"/>
              <a:ext cx="526805" cy="279847"/>
            </a:xfrm>
            <a:custGeom>
              <a:avLst/>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3" name="Freeform 60"/>
            <p:cNvSpPr>
              <a:spLocks/>
            </p:cNvSpPr>
            <p:nvPr/>
          </p:nvSpPr>
          <p:spPr bwMode="auto">
            <a:xfrm flipH="1">
              <a:off x="3866629" y="1743868"/>
              <a:ext cx="416777" cy="443091"/>
            </a:xfrm>
            <a:custGeom>
              <a:avLst/>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4" name="Freeform 61"/>
            <p:cNvSpPr>
              <a:spLocks/>
            </p:cNvSpPr>
            <p:nvPr/>
          </p:nvSpPr>
          <p:spPr bwMode="auto">
            <a:xfrm flipH="1">
              <a:off x="5507059" y="2859925"/>
              <a:ext cx="703519" cy="386456"/>
            </a:xfrm>
            <a:custGeom>
              <a:avLst/>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5" name="Freeform 62"/>
            <p:cNvSpPr>
              <a:spLocks/>
            </p:cNvSpPr>
            <p:nvPr/>
          </p:nvSpPr>
          <p:spPr bwMode="auto">
            <a:xfrm flipH="1">
              <a:off x="5650431" y="2849932"/>
              <a:ext cx="490127" cy="276515"/>
            </a:xfrm>
            <a:custGeom>
              <a:avLst/>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1">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6" name="Freeform 63"/>
            <p:cNvSpPr>
              <a:spLocks/>
            </p:cNvSpPr>
            <p:nvPr/>
          </p:nvSpPr>
          <p:spPr bwMode="auto">
            <a:xfrm flipH="1">
              <a:off x="5013596" y="2603399"/>
              <a:ext cx="466789" cy="409776"/>
            </a:xfrm>
            <a:custGeom>
              <a:avLst/>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7" name="Freeform 64"/>
            <p:cNvSpPr>
              <a:spLocks/>
            </p:cNvSpPr>
            <p:nvPr/>
          </p:nvSpPr>
          <p:spPr bwMode="auto">
            <a:xfrm flipH="1">
              <a:off x="2569623" y="1757194"/>
              <a:ext cx="1053610" cy="589677"/>
            </a:xfrm>
            <a:custGeom>
              <a:avLst/>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8" name="任意多边形 62"/>
            <p:cNvSpPr>
              <a:spLocks/>
            </p:cNvSpPr>
            <p:nvPr/>
          </p:nvSpPr>
          <p:spPr bwMode="auto">
            <a:xfrm flipH="1">
              <a:off x="2279546" y="2150313"/>
              <a:ext cx="3967707" cy="603004"/>
            </a:xfrm>
            <a:custGeom>
              <a:avLst/>
              <a:gdLst>
                <a:gd name="connsiteX0" fmla="*/ 3967738 w 3967738"/>
                <a:gd name="connsiteY0" fmla="*/ 521937 h 601386"/>
                <a:gd name="connsiteX1" fmla="*/ 3926548 w 3967738"/>
                <a:gd name="connsiteY1" fmla="*/ 522431 h 601386"/>
                <a:gd name="connsiteX2" fmla="*/ 3936569 w 3967738"/>
                <a:gd name="connsiteY2" fmla="*/ 524836 h 601386"/>
                <a:gd name="connsiteX3" fmla="*/ 2324394 w 3967738"/>
                <a:gd name="connsiteY3" fmla="*/ 597 h 601386"/>
                <a:gd name="connsiteX4" fmla="*/ 2224728 w 3967738"/>
                <a:gd name="connsiteY4" fmla="*/ 1214 h 601386"/>
                <a:gd name="connsiteX5" fmla="*/ 2092403 w 3967738"/>
                <a:gd name="connsiteY5" fmla="*/ 12310 h 601386"/>
                <a:gd name="connsiteX6" fmla="*/ 1640184 w 3967738"/>
                <a:gd name="connsiteY6" fmla="*/ 119657 h 601386"/>
                <a:gd name="connsiteX7" fmla="*/ 1261964 w 3967738"/>
                <a:gd name="connsiteY7" fmla="*/ 290310 h 601386"/>
                <a:gd name="connsiteX8" fmla="*/ 1256483 w 3967738"/>
                <a:gd name="connsiteY8" fmla="*/ 290310 h 601386"/>
                <a:gd name="connsiteX9" fmla="*/ 294490 w 3967738"/>
                <a:gd name="connsiteY9" fmla="*/ 576567 h 601386"/>
                <a:gd name="connsiteX10" fmla="*/ 91890 w 3967738"/>
                <a:gd name="connsiteY10" fmla="*/ 524270 h 601386"/>
                <a:gd name="connsiteX11" fmla="*/ 0 w 3967738"/>
                <a:gd name="connsiteY11" fmla="*/ 486802 h 601386"/>
                <a:gd name="connsiteX12" fmla="*/ 0 w 3967738"/>
                <a:gd name="connsiteY12" fmla="*/ 500852 h 601386"/>
                <a:gd name="connsiteX13" fmla="*/ 77716 w 3967738"/>
                <a:gd name="connsiteY13" fmla="*/ 534635 h 601386"/>
                <a:gd name="connsiteX14" fmla="*/ 554858 w 3967738"/>
                <a:gd name="connsiteY14" fmla="*/ 593082 h 601386"/>
                <a:gd name="connsiteX15" fmla="*/ 1248261 w 3967738"/>
                <a:gd name="connsiteY15" fmla="*/ 306825 h 601386"/>
                <a:gd name="connsiteX16" fmla="*/ 1725146 w 3967738"/>
                <a:gd name="connsiteY16" fmla="*/ 108647 h 601386"/>
                <a:gd name="connsiteX17" fmla="*/ 2265068 w 3967738"/>
                <a:gd name="connsiteY17" fmla="*/ 15063 h 601386"/>
                <a:gd name="connsiteX18" fmla="*/ 2788546 w 3967738"/>
                <a:gd name="connsiteY18" fmla="*/ 125161 h 601386"/>
                <a:gd name="connsiteX19" fmla="*/ 3210617 w 3967738"/>
                <a:gd name="connsiteY19" fmla="*/ 345359 h 601386"/>
                <a:gd name="connsiteX20" fmla="*/ 3396815 w 3967738"/>
                <a:gd name="connsiteY20" fmla="*/ 433438 h 601386"/>
                <a:gd name="connsiteX21" fmla="*/ 3539265 w 3967738"/>
                <a:gd name="connsiteY21" fmla="*/ 481084 h 601386"/>
                <a:gd name="connsiteX22" fmla="*/ 3542119 w 3967738"/>
                <a:gd name="connsiteY22" fmla="*/ 466814 h 601386"/>
                <a:gd name="connsiteX23" fmla="*/ 3484689 w 3967738"/>
                <a:gd name="connsiteY23" fmla="*/ 449953 h 601386"/>
                <a:gd name="connsiteX24" fmla="*/ 3051655 w 3967738"/>
                <a:gd name="connsiteY24" fmla="*/ 240765 h 601386"/>
                <a:gd name="connsiteX25" fmla="*/ 2618621 w 3967738"/>
                <a:gd name="connsiteY25" fmla="*/ 45340 h 601386"/>
                <a:gd name="connsiteX26" fmla="*/ 2324394 w 3967738"/>
                <a:gd name="connsiteY26" fmla="*/ 597 h 6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7738" h="601386">
                  <a:moveTo>
                    <a:pt x="3967738" y="521937"/>
                  </a:moveTo>
                  <a:lnTo>
                    <a:pt x="3926548" y="522431"/>
                  </a:lnTo>
                  <a:lnTo>
                    <a:pt x="3936569" y="524836"/>
                  </a:lnTo>
                  <a:close/>
                  <a:moveTo>
                    <a:pt x="2324394" y="597"/>
                  </a:moveTo>
                  <a:cubicBezTo>
                    <a:pt x="2291196" y="-383"/>
                    <a:pt x="2257938" y="-141"/>
                    <a:pt x="2224728" y="1214"/>
                  </a:cubicBezTo>
                  <a:cubicBezTo>
                    <a:pt x="2180448" y="3021"/>
                    <a:pt x="2136254" y="6805"/>
                    <a:pt x="2092403" y="12310"/>
                  </a:cubicBezTo>
                  <a:cubicBezTo>
                    <a:pt x="1938922" y="31577"/>
                    <a:pt x="1785442" y="70112"/>
                    <a:pt x="1640184" y="119657"/>
                  </a:cubicBezTo>
                  <a:cubicBezTo>
                    <a:pt x="1511370" y="166449"/>
                    <a:pt x="1379815" y="218746"/>
                    <a:pt x="1261964" y="290310"/>
                  </a:cubicBezTo>
                  <a:cubicBezTo>
                    <a:pt x="1261964" y="290310"/>
                    <a:pt x="1259224" y="290310"/>
                    <a:pt x="1256483" y="290310"/>
                  </a:cubicBezTo>
                  <a:cubicBezTo>
                    <a:pt x="960485" y="447201"/>
                    <a:pt x="645302" y="628864"/>
                    <a:pt x="294490" y="576567"/>
                  </a:cubicBezTo>
                  <a:cubicBezTo>
                    <a:pt x="224601" y="566245"/>
                    <a:pt x="157282" y="548010"/>
                    <a:pt x="91890" y="524270"/>
                  </a:cubicBezTo>
                  <a:lnTo>
                    <a:pt x="0" y="486802"/>
                  </a:lnTo>
                  <a:lnTo>
                    <a:pt x="0" y="500852"/>
                  </a:lnTo>
                  <a:lnTo>
                    <a:pt x="77716" y="534635"/>
                  </a:lnTo>
                  <a:cubicBezTo>
                    <a:pt x="230596" y="590501"/>
                    <a:pt x="390414" y="615790"/>
                    <a:pt x="554858" y="593082"/>
                  </a:cubicBezTo>
                  <a:cubicBezTo>
                    <a:pt x="804264" y="557300"/>
                    <a:pt x="1034485" y="433438"/>
                    <a:pt x="1248261" y="306825"/>
                  </a:cubicBezTo>
                  <a:cubicBezTo>
                    <a:pt x="1404482" y="229755"/>
                    <a:pt x="1557962" y="160944"/>
                    <a:pt x="1725146" y="108647"/>
                  </a:cubicBezTo>
                  <a:cubicBezTo>
                    <a:pt x="1900552" y="56350"/>
                    <a:pt x="2081440" y="17815"/>
                    <a:pt x="2265068" y="15063"/>
                  </a:cubicBezTo>
                  <a:cubicBezTo>
                    <a:pt x="2445956" y="12310"/>
                    <a:pt x="2624103" y="53597"/>
                    <a:pt x="2788546" y="125161"/>
                  </a:cubicBezTo>
                  <a:cubicBezTo>
                    <a:pt x="2933804" y="188468"/>
                    <a:pt x="3070840" y="271043"/>
                    <a:pt x="3210617" y="345359"/>
                  </a:cubicBezTo>
                  <a:cubicBezTo>
                    <a:pt x="3270913" y="377701"/>
                    <a:pt x="3333093" y="407462"/>
                    <a:pt x="3396815" y="433438"/>
                  </a:cubicBezTo>
                  <a:lnTo>
                    <a:pt x="3539265" y="481084"/>
                  </a:lnTo>
                  <a:lnTo>
                    <a:pt x="3542119" y="466814"/>
                  </a:lnTo>
                  <a:lnTo>
                    <a:pt x="3484689" y="449953"/>
                  </a:lnTo>
                  <a:cubicBezTo>
                    <a:pt x="3331209" y="400409"/>
                    <a:pt x="3191432" y="317835"/>
                    <a:pt x="3051655" y="240765"/>
                  </a:cubicBezTo>
                  <a:cubicBezTo>
                    <a:pt x="2911878" y="163696"/>
                    <a:pt x="2772102" y="92132"/>
                    <a:pt x="2618621" y="45340"/>
                  </a:cubicBezTo>
                  <a:cubicBezTo>
                    <a:pt x="2523038" y="17472"/>
                    <a:pt x="2423987" y="3537"/>
                    <a:pt x="2324394" y="597"/>
                  </a:cubicBezTo>
                  <a:close/>
                </a:path>
              </a:pathLst>
            </a:custGeom>
            <a:solidFill>
              <a:srgbClr val="B3AE33"/>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9" name="Freeform 68"/>
            <p:cNvSpPr>
              <a:spLocks/>
            </p:cNvSpPr>
            <p:nvPr/>
          </p:nvSpPr>
          <p:spPr bwMode="auto">
            <a:xfrm flipH="1">
              <a:off x="5797136" y="2693349"/>
              <a:ext cx="306747" cy="333152"/>
            </a:xfrm>
            <a:custGeom>
              <a:avLst/>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21">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60" name="Freeform 69"/>
            <p:cNvSpPr>
              <a:spLocks/>
            </p:cNvSpPr>
            <p:nvPr/>
          </p:nvSpPr>
          <p:spPr bwMode="auto">
            <a:xfrm flipH="1">
              <a:off x="4696847" y="1980405"/>
              <a:ext cx="493463" cy="573021"/>
            </a:xfrm>
            <a:custGeom>
              <a:avLst/>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61" name="Freeform 70"/>
            <p:cNvSpPr>
              <a:spLocks/>
            </p:cNvSpPr>
            <p:nvPr/>
          </p:nvSpPr>
          <p:spPr bwMode="auto">
            <a:xfrm flipH="1">
              <a:off x="2582960" y="2063694"/>
              <a:ext cx="140037" cy="343145"/>
            </a:xfrm>
            <a:custGeom>
              <a:avLst/>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62" name="Freeform 71"/>
            <p:cNvSpPr>
              <a:spLocks/>
            </p:cNvSpPr>
            <p:nvPr/>
          </p:nvSpPr>
          <p:spPr bwMode="auto">
            <a:xfrm flipH="1">
              <a:off x="2259540" y="2110335"/>
              <a:ext cx="553478" cy="529710"/>
            </a:xfrm>
            <a:custGeom>
              <a:avLst/>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grpSp>
    </p:spTree>
    <p:extLst>
      <p:ext uri="{BB962C8B-B14F-4D97-AF65-F5344CB8AC3E}">
        <p14:creationId xmlns:p14="http://schemas.microsoft.com/office/powerpoint/2010/main" val="91749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3BF89-9D75-4E98-A09C-3F1F4F8233FB}" type="datetimeFigureOut">
              <a:rPr lang="en-GB" smtClean="0"/>
              <a:t>01/11/2018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859080-4184-4D03-B571-C66C702D93E1}"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13BF89-9D75-4E98-A09C-3F1F4F8233FB}" type="datetimeFigureOut">
              <a:rPr lang="en-GB" smtClean="0"/>
              <a:t>01/11/2018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859080-4184-4D03-B571-C66C702D93E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013BF89-9D75-4E98-A09C-3F1F4F8233FB}" type="datetimeFigureOut">
              <a:rPr lang="en-GB" smtClean="0"/>
              <a:t>01/11/2018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859080-4184-4D03-B571-C66C702D93E1}"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13BF89-9D75-4E98-A09C-3F1F4F8233FB}" type="datetimeFigureOut">
              <a:rPr lang="en-GB" smtClean="0"/>
              <a:t>01/11/2018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859080-4184-4D03-B571-C66C702D93E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13BF89-9D75-4E98-A09C-3F1F4F8233FB}" type="datetimeFigureOut">
              <a:rPr lang="en-GB" smtClean="0"/>
              <a:t>01/11/2018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859080-4184-4D03-B571-C66C702D93E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013BF89-9D75-4E98-A09C-3F1F4F8233FB}" type="datetimeFigureOut">
              <a:rPr lang="en-GB" smtClean="0"/>
              <a:t>01/11/2018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859080-4184-4D03-B571-C66C702D93E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013BF89-9D75-4E98-A09C-3F1F4F8233FB}" type="datetimeFigureOut">
              <a:rPr lang="en-GB" smtClean="0"/>
              <a:t>01/11/2018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859080-4184-4D03-B571-C66C702D93E1}"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3BF89-9D75-4E98-A09C-3F1F4F8233FB}" type="datetimeFigureOut">
              <a:rPr lang="en-GB" smtClean="0"/>
              <a:t>01/11/2018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859080-4184-4D03-B571-C66C702D93E1}"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013BF89-9D75-4E98-A09C-3F1F4F8233FB}" type="datetimeFigureOut">
              <a:rPr lang="en-GB" smtClean="0"/>
              <a:t>01/11/2018</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7859080-4184-4D03-B571-C66C702D93E1}"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Maths Workshop Nov 2018</a:t>
            </a:r>
            <a:endParaRPr lang="en-GB" b="1" dirty="0"/>
          </a:p>
        </p:txBody>
      </p:sp>
      <p:sp>
        <p:nvSpPr>
          <p:cNvPr id="3" name="Subtitle 2"/>
          <p:cNvSpPr>
            <a:spLocks noGrp="1"/>
          </p:cNvSpPr>
          <p:nvPr>
            <p:ph type="subTitle" idx="1"/>
          </p:nvPr>
        </p:nvSpPr>
        <p:spPr/>
        <p:txBody>
          <a:bodyPr/>
          <a:lstStyle/>
          <a:p>
            <a:r>
              <a:rPr lang="en-GB" dirty="0" err="1" smtClean="0"/>
              <a:t>Hawridge</a:t>
            </a:r>
            <a:r>
              <a:rPr lang="en-GB" dirty="0" smtClean="0"/>
              <a:t> and </a:t>
            </a:r>
            <a:r>
              <a:rPr lang="en-GB" dirty="0" err="1" smtClean="0"/>
              <a:t>Cholesbury</a:t>
            </a:r>
            <a:r>
              <a:rPr lang="en-GB" dirty="0" smtClean="0"/>
              <a:t> </a:t>
            </a:r>
          </a:p>
          <a:p>
            <a:r>
              <a:rPr lang="en-GB" dirty="0" smtClean="0"/>
              <a:t>Angela Hughes </a:t>
            </a:r>
            <a:endParaRPr lang="en-GB" dirty="0"/>
          </a:p>
        </p:txBody>
      </p:sp>
      <p:pic>
        <p:nvPicPr>
          <p:cNvPr id="1026" name="Picture 2" descr="C:\Users\angie\AppData\Local\Microsoft\Windows\INetCache\IE\VGY3SCGD\Abacus-symb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5160238"/>
            <a:ext cx="2232248" cy="170617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https://attachment.outlook.office.net/owa/ahughes16@bucksgfl.org.uk/service.svc/s/GetFileAttachment?id=AAMkAGUxMmRjM2JjLWFmZDUtNDMyYi05NzA4LWJmNmRiMzE4OTUyNABGAAAAAADNup1HSdMKSKpAfgG05WTZBwDpufJOeSeXRq4Aw65FtBDlAAAAHKU1AACPjDj57yQuSIMnXaz0fTyaAASKSGafAAABEgAQAK60BOaheJtIk3FC1su%2BxTg%3D&amp;X-OWA-CANARY=c4sAsnCEXka8gJG3UD7UubCwgjyRPdYYUym3ZZDZaQD-jHzBSDYzOC3giIxlv4XoH8oGRl4iKpw.&amp;token=eyJhbGciOiJSUzI1NiIsImtpZCI6IjA2MDBGOUY2NzQ2MjA3MzdFNzM0MDRFMjg3QzQ1QTgxOENCN0NFQjgiLCJ4NXQiOiJCZ0Q1OW5SaUJ6Zm5OQVRpaDhSYWdZeTN6cmciLCJ0eXAiOiJKV1QifQ.eyJ2ZXIiOiJFeGNoYW5nZS5DYWxsYmFjay5WMSIsImFwcGN0eHNlbmRlciI6Ik93YURvd25sb2FkQGFlYTI5OTE5LTU5MTYtNDU0MC04ZGVmLTlhM2QxM2ZmMGFmYyIsImFwcGN0eCI6IntcIm1zZXhjaHByb3RcIjpcIm93YVwiLFwicHJpbWFyeXNpZFwiOlwiUy0xLTUtMjEtMjc0MzE3NTcwNy0zNjkzOTIxODYwLTEwNTQyMjQzMjgtMTkxNjI4N1wiLFwicHVpZFwiOlwiMTE1MzkwNjY2MDY2MTk4NjYwMlwiLFwib2lkXCI6XCJiNzExZjk1Ny04MjE2LTRmNjctYWRmOS02OGQ5MGVmYWI4MmFcIixcInNjb3BlXCI6XCJPd2FEb3dubG9hZFwifSIsIm5iZiI6MTU0MDgxMjEzNiwiZXhwIjoxNTQwODEyNzM2LCJpc3MiOiIwMDAwMDAwMi0wMDAwLTBmZjEtY2UwMC0wMDAwMDAwMDAwMDBAYWVhMjk5MTktNTkxNi00NTQwLThkZWYtOWEzZDEzZmYwYWZjIiwiYXVkIjoiMDAwMDAwMDItMDAwMC0wZmYxLWNlMDAtMDAwMDAwMDAwMDAwL2F0dGFjaG1lbnQub3V0bG9vay5vZmZpY2UubmV0QGFlYTI5OTE5LTU5MTYtNDU0MC04ZGVmLTlhM2QxM2ZmMGFmYyJ9.gKXIBWDr_a9U9wo_C14Dn5sPMVyEqxNTQI-nV1LIswuZU5xXuayPA4Tfls6XA5BWA4hS9h3JtrNaKQlIdxZ4ERCUcp5r6mPTt4NkfYd5DXFdLfmZAhfnWugHZPrgWZ_EqQUBHEFHxSa6DTm_iUQuT6DyvmbejjU1sHVDDFIq1Ut1WdrALWHzSx-Opuya-mu8dMblTA-ho6Mr29xzvH3oTDSnGgJJvwsn4KzZm4zxY3AGSyuW2b-cVPtO148P25U_L4nVJytjlX1Nje2JwOV9cN1sy8uSHTWbDU8GfBX497Qh5ZE3W0nDd7beKfwU2wlLGRKhal6BTGQoFpNkVbhmEA&amp;owa=outlook.office.com&amp;isImagePreview=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271" y="5013176"/>
            <a:ext cx="14763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5338" y="188640"/>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363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try…</a:t>
            </a:r>
            <a:endParaRPr lang="en-GB" dirty="0"/>
          </a:p>
        </p:txBody>
      </p:sp>
      <p:sp>
        <p:nvSpPr>
          <p:cNvPr id="3" name="TextBox 2"/>
          <p:cNvSpPr txBox="1"/>
          <p:nvPr/>
        </p:nvSpPr>
        <p:spPr>
          <a:xfrm>
            <a:off x="683568" y="2852936"/>
            <a:ext cx="4392488" cy="584775"/>
          </a:xfrm>
          <a:prstGeom prst="rect">
            <a:avLst/>
          </a:prstGeom>
          <a:noFill/>
        </p:spPr>
        <p:txBody>
          <a:bodyPr wrap="square" rtlCol="0">
            <a:spAutoFit/>
          </a:bodyPr>
          <a:lstStyle/>
          <a:p>
            <a:r>
              <a:rPr lang="en-GB" sz="3200" dirty="0"/>
              <a:t>1</a:t>
            </a:r>
            <a:r>
              <a:rPr lang="en-GB" sz="3200" dirty="0" smtClean="0"/>
              <a:t>5 + 26 = </a:t>
            </a:r>
            <a:endParaRPr lang="en-GB" sz="3200" dirty="0"/>
          </a:p>
        </p:txBody>
      </p:sp>
      <p:graphicFrame>
        <p:nvGraphicFramePr>
          <p:cNvPr id="6" name="Table 5"/>
          <p:cNvGraphicFramePr>
            <a:graphicFrameLocks noGrp="1"/>
          </p:cNvGraphicFramePr>
          <p:nvPr>
            <p:extLst>
              <p:ext uri="{D42A27DB-BD31-4B8C-83A1-F6EECF244321}">
                <p14:modId xmlns:p14="http://schemas.microsoft.com/office/powerpoint/2010/main" val="2576481612"/>
              </p:ext>
            </p:extLst>
          </p:nvPr>
        </p:nvGraphicFramePr>
        <p:xfrm>
          <a:off x="2411760" y="2963840"/>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59210052"/>
              </p:ext>
            </p:extLst>
          </p:nvPr>
        </p:nvGraphicFramePr>
        <p:xfrm>
          <a:off x="2400638" y="3479616"/>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08849602"/>
              </p:ext>
            </p:extLst>
          </p:nvPr>
        </p:nvGraphicFramePr>
        <p:xfrm>
          <a:off x="2411760" y="4077072"/>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917200379"/>
              </p:ext>
            </p:extLst>
          </p:nvPr>
        </p:nvGraphicFramePr>
        <p:xfrm>
          <a:off x="2411760" y="4797152"/>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078405731"/>
              </p:ext>
            </p:extLst>
          </p:nvPr>
        </p:nvGraphicFramePr>
        <p:xfrm>
          <a:off x="2447746" y="5445224"/>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31163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try…</a:t>
            </a:r>
            <a:endParaRPr lang="en-GB" dirty="0"/>
          </a:p>
        </p:txBody>
      </p:sp>
      <p:sp>
        <p:nvSpPr>
          <p:cNvPr id="3" name="TextBox 2"/>
          <p:cNvSpPr txBox="1"/>
          <p:nvPr/>
        </p:nvSpPr>
        <p:spPr>
          <a:xfrm>
            <a:off x="496144" y="2822492"/>
            <a:ext cx="4392488" cy="584775"/>
          </a:xfrm>
          <a:prstGeom prst="rect">
            <a:avLst/>
          </a:prstGeom>
          <a:noFill/>
        </p:spPr>
        <p:txBody>
          <a:bodyPr wrap="square" rtlCol="0">
            <a:spAutoFit/>
          </a:bodyPr>
          <a:lstStyle/>
          <a:p>
            <a:r>
              <a:rPr lang="en-GB" sz="3200" dirty="0"/>
              <a:t>1</a:t>
            </a:r>
            <a:r>
              <a:rPr lang="en-GB" sz="3200" dirty="0" smtClean="0"/>
              <a:t>5 + 26 = </a:t>
            </a:r>
            <a:endParaRPr lang="en-GB" sz="3200" dirty="0"/>
          </a:p>
        </p:txBody>
      </p:sp>
      <p:graphicFrame>
        <p:nvGraphicFramePr>
          <p:cNvPr id="6" name="Table 5"/>
          <p:cNvGraphicFramePr>
            <a:graphicFrameLocks noGrp="1"/>
          </p:cNvGraphicFramePr>
          <p:nvPr>
            <p:extLst>
              <p:ext uri="{D42A27DB-BD31-4B8C-83A1-F6EECF244321}">
                <p14:modId xmlns:p14="http://schemas.microsoft.com/office/powerpoint/2010/main" val="948720071"/>
              </p:ext>
            </p:extLst>
          </p:nvPr>
        </p:nvGraphicFramePr>
        <p:xfrm>
          <a:off x="2411760" y="2963840"/>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90988426"/>
              </p:ext>
            </p:extLst>
          </p:nvPr>
        </p:nvGraphicFramePr>
        <p:xfrm>
          <a:off x="2425352" y="4869160"/>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52268235"/>
              </p:ext>
            </p:extLst>
          </p:nvPr>
        </p:nvGraphicFramePr>
        <p:xfrm>
          <a:off x="2425352" y="4221088"/>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3740383525"/>
              </p:ext>
            </p:extLst>
          </p:nvPr>
        </p:nvGraphicFramePr>
        <p:xfrm>
          <a:off x="2425352" y="3645024"/>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2" name="Group 21"/>
          <p:cNvGrpSpPr/>
          <p:nvPr/>
        </p:nvGrpSpPr>
        <p:grpSpPr>
          <a:xfrm>
            <a:off x="2195736" y="2751851"/>
            <a:ext cx="6480720" cy="750524"/>
            <a:chOff x="2195736" y="2751851"/>
            <a:chExt cx="6480720" cy="750524"/>
          </a:xfrm>
        </p:grpSpPr>
        <p:grpSp>
          <p:nvGrpSpPr>
            <p:cNvPr id="21" name="Group 20"/>
            <p:cNvGrpSpPr/>
            <p:nvPr/>
          </p:nvGrpSpPr>
          <p:grpSpPr>
            <a:xfrm>
              <a:off x="2879812" y="2966509"/>
              <a:ext cx="4896544" cy="372903"/>
              <a:chOff x="2879812" y="2966509"/>
              <a:chExt cx="4896544" cy="372903"/>
            </a:xfrm>
          </p:grpSpPr>
          <p:sp>
            <p:nvSpPr>
              <p:cNvPr id="7" name="Flowchart: Connector 6"/>
              <p:cNvSpPr/>
              <p:nvPr/>
            </p:nvSpPr>
            <p:spPr>
              <a:xfrm>
                <a:off x="2879812" y="2966509"/>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p:cNvSpPr/>
              <p:nvPr/>
            </p:nvSpPr>
            <p:spPr>
              <a:xfrm>
                <a:off x="4036622" y="2966509"/>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p:cNvSpPr/>
              <p:nvPr/>
            </p:nvSpPr>
            <p:spPr>
              <a:xfrm>
                <a:off x="5267743" y="2966509"/>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p:cNvSpPr/>
              <p:nvPr/>
            </p:nvSpPr>
            <p:spPr>
              <a:xfrm>
                <a:off x="6424553" y="2978742"/>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p:cNvSpPr/>
              <p:nvPr/>
            </p:nvSpPr>
            <p:spPr>
              <a:xfrm>
                <a:off x="7596336" y="2966509"/>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p:cNvSpPr/>
              <p:nvPr/>
            </p:nvSpPr>
            <p:spPr>
              <a:xfrm>
                <a:off x="2884761" y="3151872"/>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Connector 15"/>
              <p:cNvSpPr/>
              <p:nvPr/>
            </p:nvSpPr>
            <p:spPr>
              <a:xfrm>
                <a:off x="4022857" y="3172276"/>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Connector 16"/>
              <p:cNvSpPr/>
              <p:nvPr/>
            </p:nvSpPr>
            <p:spPr>
              <a:xfrm>
                <a:off x="5269677" y="3172276"/>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Connector 17"/>
              <p:cNvSpPr/>
              <p:nvPr/>
            </p:nvSpPr>
            <p:spPr>
              <a:xfrm>
                <a:off x="6424553" y="3191041"/>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Connector 18"/>
              <p:cNvSpPr/>
              <p:nvPr/>
            </p:nvSpPr>
            <p:spPr>
              <a:xfrm>
                <a:off x="7596336" y="3168678"/>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Oval 3"/>
            <p:cNvSpPr/>
            <p:nvPr/>
          </p:nvSpPr>
          <p:spPr>
            <a:xfrm>
              <a:off x="2195736" y="2751851"/>
              <a:ext cx="6480720" cy="7505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p:cNvGrpSpPr/>
          <p:nvPr/>
        </p:nvGrpSpPr>
        <p:grpSpPr>
          <a:xfrm>
            <a:off x="323528" y="3380024"/>
            <a:ext cx="725469" cy="532295"/>
            <a:chOff x="323528" y="3380024"/>
            <a:chExt cx="725469" cy="532295"/>
          </a:xfrm>
        </p:grpSpPr>
        <p:cxnSp>
          <p:nvCxnSpPr>
            <p:cNvPr id="8" name="Straight Connector 7"/>
            <p:cNvCxnSpPr/>
            <p:nvPr/>
          </p:nvCxnSpPr>
          <p:spPr>
            <a:xfrm flipH="1">
              <a:off x="541957" y="3380024"/>
              <a:ext cx="115416" cy="1629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168" name="TextBox 7167"/>
            <p:cNvSpPr txBox="1"/>
            <p:nvPr/>
          </p:nvSpPr>
          <p:spPr>
            <a:xfrm>
              <a:off x="323528" y="3542987"/>
              <a:ext cx="504056" cy="369332"/>
            </a:xfrm>
            <a:prstGeom prst="rect">
              <a:avLst/>
            </a:prstGeom>
            <a:noFill/>
          </p:spPr>
          <p:txBody>
            <a:bodyPr wrap="square" rtlCol="0">
              <a:spAutoFit/>
            </a:bodyPr>
            <a:lstStyle/>
            <a:p>
              <a:r>
                <a:rPr lang="en-GB" dirty="0" smtClean="0"/>
                <a:t>10</a:t>
              </a:r>
              <a:endParaRPr lang="en-GB" dirty="0"/>
            </a:p>
          </p:txBody>
        </p:sp>
        <p:cxnSp>
          <p:nvCxnSpPr>
            <p:cNvPr id="57" name="Straight Connector 56"/>
            <p:cNvCxnSpPr/>
            <p:nvPr/>
          </p:nvCxnSpPr>
          <p:spPr>
            <a:xfrm>
              <a:off x="791619" y="3380024"/>
              <a:ext cx="89819" cy="1629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171" name="TextBox 7170"/>
            <p:cNvSpPr txBox="1"/>
            <p:nvPr/>
          </p:nvSpPr>
          <p:spPr>
            <a:xfrm>
              <a:off x="797008" y="3512453"/>
              <a:ext cx="251989" cy="369332"/>
            </a:xfrm>
            <a:prstGeom prst="rect">
              <a:avLst/>
            </a:prstGeom>
            <a:noFill/>
          </p:spPr>
          <p:txBody>
            <a:bodyPr wrap="square" rtlCol="0">
              <a:spAutoFit/>
            </a:bodyPr>
            <a:lstStyle/>
            <a:p>
              <a:r>
                <a:rPr lang="en-GB" dirty="0" smtClean="0"/>
                <a:t>5</a:t>
              </a:r>
              <a:endParaRPr lang="en-GB" dirty="0"/>
            </a:p>
          </p:txBody>
        </p:sp>
      </p:grpSp>
      <p:grpSp>
        <p:nvGrpSpPr>
          <p:cNvPr id="20" name="Group 19"/>
          <p:cNvGrpSpPr/>
          <p:nvPr/>
        </p:nvGrpSpPr>
        <p:grpSpPr>
          <a:xfrm>
            <a:off x="1052917" y="3325785"/>
            <a:ext cx="761434" cy="532295"/>
            <a:chOff x="1052917" y="3325785"/>
            <a:chExt cx="761434" cy="532295"/>
          </a:xfrm>
        </p:grpSpPr>
        <p:cxnSp>
          <p:nvCxnSpPr>
            <p:cNvPr id="60" name="Straight Connector 59"/>
            <p:cNvCxnSpPr/>
            <p:nvPr/>
          </p:nvCxnSpPr>
          <p:spPr>
            <a:xfrm flipH="1">
              <a:off x="1271346" y="3325785"/>
              <a:ext cx="115416" cy="1629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052917" y="3488748"/>
              <a:ext cx="504056" cy="369332"/>
            </a:xfrm>
            <a:prstGeom prst="rect">
              <a:avLst/>
            </a:prstGeom>
            <a:noFill/>
          </p:spPr>
          <p:txBody>
            <a:bodyPr wrap="square" rtlCol="0">
              <a:spAutoFit/>
            </a:bodyPr>
            <a:lstStyle/>
            <a:p>
              <a:r>
                <a:rPr lang="en-GB" dirty="0"/>
                <a:t>2</a:t>
              </a:r>
              <a:r>
                <a:rPr lang="en-GB" dirty="0" smtClean="0"/>
                <a:t>0</a:t>
              </a:r>
              <a:endParaRPr lang="en-GB" dirty="0"/>
            </a:p>
          </p:txBody>
        </p:sp>
        <p:cxnSp>
          <p:nvCxnSpPr>
            <p:cNvPr id="62" name="Straight Connector 61"/>
            <p:cNvCxnSpPr>
              <a:endCxn id="63" idx="0"/>
            </p:cNvCxnSpPr>
            <p:nvPr/>
          </p:nvCxnSpPr>
          <p:spPr>
            <a:xfrm>
              <a:off x="1556973" y="3339283"/>
              <a:ext cx="131384" cy="1324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562362" y="3471712"/>
              <a:ext cx="251989" cy="369332"/>
            </a:xfrm>
            <a:prstGeom prst="rect">
              <a:avLst/>
            </a:prstGeom>
            <a:noFill/>
          </p:spPr>
          <p:txBody>
            <a:bodyPr wrap="square" rtlCol="0">
              <a:spAutoFit/>
            </a:bodyPr>
            <a:lstStyle/>
            <a:p>
              <a:r>
                <a:rPr lang="en-GB" dirty="0" smtClean="0"/>
                <a:t>6</a:t>
              </a:r>
              <a:endParaRPr lang="en-GB" dirty="0"/>
            </a:p>
          </p:txBody>
        </p:sp>
      </p:grpSp>
    </p:spTree>
    <p:extLst>
      <p:ext uri="{BB962C8B-B14F-4D97-AF65-F5344CB8AC3E}">
        <p14:creationId xmlns:p14="http://schemas.microsoft.com/office/powerpoint/2010/main" val="393192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try…</a:t>
            </a:r>
            <a:endParaRPr lang="en-GB" dirty="0"/>
          </a:p>
        </p:txBody>
      </p:sp>
      <p:sp>
        <p:nvSpPr>
          <p:cNvPr id="3" name="TextBox 2"/>
          <p:cNvSpPr txBox="1"/>
          <p:nvPr/>
        </p:nvSpPr>
        <p:spPr>
          <a:xfrm>
            <a:off x="496144" y="2822492"/>
            <a:ext cx="4392488" cy="584775"/>
          </a:xfrm>
          <a:prstGeom prst="rect">
            <a:avLst/>
          </a:prstGeom>
          <a:noFill/>
        </p:spPr>
        <p:txBody>
          <a:bodyPr wrap="square" rtlCol="0">
            <a:spAutoFit/>
          </a:bodyPr>
          <a:lstStyle/>
          <a:p>
            <a:r>
              <a:rPr lang="en-GB" sz="3200" dirty="0"/>
              <a:t>1</a:t>
            </a:r>
            <a:r>
              <a:rPr lang="en-GB" sz="3200" dirty="0" smtClean="0"/>
              <a:t>5 + 26 = </a:t>
            </a:r>
            <a:endParaRPr lang="en-GB" sz="3200" dirty="0"/>
          </a:p>
        </p:txBody>
      </p:sp>
      <p:graphicFrame>
        <p:nvGraphicFramePr>
          <p:cNvPr id="6" name="Table 5"/>
          <p:cNvGraphicFramePr>
            <a:graphicFrameLocks noGrp="1"/>
          </p:cNvGraphicFramePr>
          <p:nvPr>
            <p:extLst>
              <p:ext uri="{D42A27DB-BD31-4B8C-83A1-F6EECF244321}">
                <p14:modId xmlns:p14="http://schemas.microsoft.com/office/powerpoint/2010/main" val="3646832488"/>
              </p:ext>
            </p:extLst>
          </p:nvPr>
        </p:nvGraphicFramePr>
        <p:xfrm>
          <a:off x="2411760" y="2963840"/>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52384435"/>
              </p:ext>
            </p:extLst>
          </p:nvPr>
        </p:nvGraphicFramePr>
        <p:xfrm>
          <a:off x="2425352" y="4869160"/>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4167322"/>
              </p:ext>
            </p:extLst>
          </p:nvPr>
        </p:nvGraphicFramePr>
        <p:xfrm>
          <a:off x="2515362" y="5661248"/>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Flowchart: Connector 6"/>
          <p:cNvSpPr/>
          <p:nvPr/>
        </p:nvSpPr>
        <p:spPr>
          <a:xfrm>
            <a:off x="2879812" y="2966509"/>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p:cNvSpPr/>
          <p:nvPr/>
        </p:nvSpPr>
        <p:spPr>
          <a:xfrm>
            <a:off x="4036622" y="2966509"/>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p:cNvSpPr/>
          <p:nvPr/>
        </p:nvSpPr>
        <p:spPr>
          <a:xfrm>
            <a:off x="5267743" y="2966509"/>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p:cNvSpPr/>
          <p:nvPr/>
        </p:nvSpPr>
        <p:spPr>
          <a:xfrm>
            <a:off x="6424553" y="2978742"/>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p:cNvSpPr/>
          <p:nvPr/>
        </p:nvSpPr>
        <p:spPr>
          <a:xfrm>
            <a:off x="7596336" y="2966509"/>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p:cNvSpPr/>
          <p:nvPr/>
        </p:nvSpPr>
        <p:spPr>
          <a:xfrm>
            <a:off x="2884761" y="3151872"/>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Connector 15"/>
          <p:cNvSpPr/>
          <p:nvPr/>
        </p:nvSpPr>
        <p:spPr>
          <a:xfrm>
            <a:off x="4022857" y="3172276"/>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Connector 16"/>
          <p:cNvSpPr/>
          <p:nvPr/>
        </p:nvSpPr>
        <p:spPr>
          <a:xfrm>
            <a:off x="5269677" y="3172276"/>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Connector 17"/>
          <p:cNvSpPr/>
          <p:nvPr/>
        </p:nvSpPr>
        <p:spPr>
          <a:xfrm>
            <a:off x="6424553" y="3191041"/>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Connector 18"/>
          <p:cNvSpPr/>
          <p:nvPr/>
        </p:nvSpPr>
        <p:spPr>
          <a:xfrm>
            <a:off x="7596336" y="3168678"/>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flipH="1">
            <a:off x="541957" y="3380024"/>
            <a:ext cx="115416" cy="1629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168" name="TextBox 7167"/>
          <p:cNvSpPr txBox="1"/>
          <p:nvPr/>
        </p:nvSpPr>
        <p:spPr>
          <a:xfrm>
            <a:off x="323528" y="3542987"/>
            <a:ext cx="504056" cy="369332"/>
          </a:xfrm>
          <a:prstGeom prst="rect">
            <a:avLst/>
          </a:prstGeom>
          <a:noFill/>
        </p:spPr>
        <p:txBody>
          <a:bodyPr wrap="square" rtlCol="0">
            <a:spAutoFit/>
          </a:bodyPr>
          <a:lstStyle/>
          <a:p>
            <a:r>
              <a:rPr lang="en-GB" dirty="0" smtClean="0"/>
              <a:t>10</a:t>
            </a:r>
            <a:endParaRPr lang="en-GB" dirty="0"/>
          </a:p>
        </p:txBody>
      </p:sp>
      <p:cxnSp>
        <p:nvCxnSpPr>
          <p:cNvPr id="57" name="Straight Connector 56"/>
          <p:cNvCxnSpPr/>
          <p:nvPr/>
        </p:nvCxnSpPr>
        <p:spPr>
          <a:xfrm>
            <a:off x="791619" y="3380024"/>
            <a:ext cx="89819" cy="1629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171" name="TextBox 7170"/>
          <p:cNvSpPr txBox="1"/>
          <p:nvPr/>
        </p:nvSpPr>
        <p:spPr>
          <a:xfrm>
            <a:off x="797008" y="3512453"/>
            <a:ext cx="251989" cy="369332"/>
          </a:xfrm>
          <a:prstGeom prst="rect">
            <a:avLst/>
          </a:prstGeom>
          <a:noFill/>
        </p:spPr>
        <p:txBody>
          <a:bodyPr wrap="square" rtlCol="0">
            <a:spAutoFit/>
          </a:bodyPr>
          <a:lstStyle/>
          <a:p>
            <a:r>
              <a:rPr lang="en-GB" dirty="0" smtClean="0"/>
              <a:t>5</a:t>
            </a:r>
            <a:endParaRPr lang="en-GB" dirty="0"/>
          </a:p>
        </p:txBody>
      </p:sp>
      <p:cxnSp>
        <p:nvCxnSpPr>
          <p:cNvPr id="60" name="Straight Connector 59"/>
          <p:cNvCxnSpPr/>
          <p:nvPr/>
        </p:nvCxnSpPr>
        <p:spPr>
          <a:xfrm flipH="1">
            <a:off x="1271346" y="3325785"/>
            <a:ext cx="115416" cy="1629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052917" y="3488748"/>
            <a:ext cx="504056" cy="369332"/>
          </a:xfrm>
          <a:prstGeom prst="rect">
            <a:avLst/>
          </a:prstGeom>
          <a:noFill/>
        </p:spPr>
        <p:txBody>
          <a:bodyPr wrap="square" rtlCol="0">
            <a:spAutoFit/>
          </a:bodyPr>
          <a:lstStyle/>
          <a:p>
            <a:r>
              <a:rPr lang="en-GB" dirty="0"/>
              <a:t>2</a:t>
            </a:r>
            <a:r>
              <a:rPr lang="en-GB" dirty="0" smtClean="0"/>
              <a:t>0</a:t>
            </a:r>
            <a:endParaRPr lang="en-GB" dirty="0"/>
          </a:p>
        </p:txBody>
      </p:sp>
      <p:cxnSp>
        <p:nvCxnSpPr>
          <p:cNvPr id="62" name="Straight Connector 61"/>
          <p:cNvCxnSpPr>
            <a:endCxn id="63" idx="0"/>
          </p:cNvCxnSpPr>
          <p:nvPr/>
        </p:nvCxnSpPr>
        <p:spPr>
          <a:xfrm>
            <a:off x="1556973" y="3339283"/>
            <a:ext cx="131384" cy="1324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562362" y="3471712"/>
            <a:ext cx="251989" cy="369332"/>
          </a:xfrm>
          <a:prstGeom prst="rect">
            <a:avLst/>
          </a:prstGeom>
          <a:noFill/>
        </p:spPr>
        <p:txBody>
          <a:bodyPr wrap="square" rtlCol="0">
            <a:spAutoFit/>
          </a:bodyPr>
          <a:lstStyle/>
          <a:p>
            <a:r>
              <a:rPr lang="en-GB" dirty="0" smtClean="0"/>
              <a:t>6</a:t>
            </a:r>
            <a:endParaRPr lang="en-GB" dirty="0"/>
          </a:p>
        </p:txBody>
      </p:sp>
      <p:graphicFrame>
        <p:nvGraphicFramePr>
          <p:cNvPr id="27" name="Table 26"/>
          <p:cNvGraphicFramePr>
            <a:graphicFrameLocks noGrp="1"/>
          </p:cNvGraphicFramePr>
          <p:nvPr>
            <p:extLst>
              <p:ext uri="{D42A27DB-BD31-4B8C-83A1-F6EECF244321}">
                <p14:modId xmlns:p14="http://schemas.microsoft.com/office/powerpoint/2010/main" val="1678345931"/>
              </p:ext>
            </p:extLst>
          </p:nvPr>
        </p:nvGraphicFramePr>
        <p:xfrm>
          <a:off x="2425352" y="3648258"/>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8" name="Flowchart: Connector 27"/>
          <p:cNvSpPr/>
          <p:nvPr/>
        </p:nvSpPr>
        <p:spPr>
          <a:xfrm>
            <a:off x="2893404" y="3650927"/>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a:off x="4050214" y="3650927"/>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a:off x="5281335" y="3650927"/>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Connector 30"/>
          <p:cNvSpPr/>
          <p:nvPr/>
        </p:nvSpPr>
        <p:spPr>
          <a:xfrm>
            <a:off x="6438145" y="3663160"/>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lowchart: Connector 31"/>
          <p:cNvSpPr/>
          <p:nvPr/>
        </p:nvSpPr>
        <p:spPr>
          <a:xfrm>
            <a:off x="7609928" y="3650927"/>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Connector 32"/>
          <p:cNvSpPr/>
          <p:nvPr/>
        </p:nvSpPr>
        <p:spPr>
          <a:xfrm>
            <a:off x="2898353" y="3836290"/>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33"/>
          <p:cNvSpPr/>
          <p:nvPr/>
        </p:nvSpPr>
        <p:spPr>
          <a:xfrm>
            <a:off x="4036449" y="3856694"/>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Connector 34"/>
          <p:cNvSpPr/>
          <p:nvPr/>
        </p:nvSpPr>
        <p:spPr>
          <a:xfrm>
            <a:off x="5283269" y="3856694"/>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Connector 35"/>
          <p:cNvSpPr/>
          <p:nvPr/>
        </p:nvSpPr>
        <p:spPr>
          <a:xfrm>
            <a:off x="6438145" y="3875459"/>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lowchart: Connector 36"/>
          <p:cNvSpPr/>
          <p:nvPr/>
        </p:nvSpPr>
        <p:spPr>
          <a:xfrm>
            <a:off x="7609928" y="3853096"/>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8" name="Table 37"/>
          <p:cNvGraphicFramePr>
            <a:graphicFrameLocks noGrp="1"/>
          </p:cNvGraphicFramePr>
          <p:nvPr>
            <p:extLst>
              <p:ext uri="{D42A27DB-BD31-4B8C-83A1-F6EECF244321}">
                <p14:modId xmlns:p14="http://schemas.microsoft.com/office/powerpoint/2010/main" val="1016353344"/>
              </p:ext>
            </p:extLst>
          </p:nvPr>
        </p:nvGraphicFramePr>
        <p:xfrm>
          <a:off x="2425352" y="4293096"/>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9" name="Flowchart: Connector 38"/>
          <p:cNvSpPr/>
          <p:nvPr/>
        </p:nvSpPr>
        <p:spPr>
          <a:xfrm>
            <a:off x="2893404" y="4295765"/>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lowchart: Connector 39"/>
          <p:cNvSpPr/>
          <p:nvPr/>
        </p:nvSpPr>
        <p:spPr>
          <a:xfrm>
            <a:off x="4050214" y="4295765"/>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lowchart: Connector 40"/>
          <p:cNvSpPr/>
          <p:nvPr/>
        </p:nvSpPr>
        <p:spPr>
          <a:xfrm>
            <a:off x="5281335" y="4295765"/>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Connector 41"/>
          <p:cNvSpPr/>
          <p:nvPr/>
        </p:nvSpPr>
        <p:spPr>
          <a:xfrm>
            <a:off x="6438145" y="4307998"/>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lowchart: Connector 42"/>
          <p:cNvSpPr/>
          <p:nvPr/>
        </p:nvSpPr>
        <p:spPr>
          <a:xfrm>
            <a:off x="7609928" y="4295765"/>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owchart: Connector 44"/>
          <p:cNvSpPr/>
          <p:nvPr/>
        </p:nvSpPr>
        <p:spPr>
          <a:xfrm>
            <a:off x="2898353" y="4481128"/>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lowchart: Connector 45"/>
          <p:cNvSpPr/>
          <p:nvPr/>
        </p:nvSpPr>
        <p:spPr>
          <a:xfrm>
            <a:off x="4036449" y="4501532"/>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lowchart: Connector 46"/>
          <p:cNvSpPr/>
          <p:nvPr/>
        </p:nvSpPr>
        <p:spPr>
          <a:xfrm>
            <a:off x="5283269" y="4501532"/>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lowchart: Connector 47"/>
          <p:cNvSpPr/>
          <p:nvPr/>
        </p:nvSpPr>
        <p:spPr>
          <a:xfrm>
            <a:off x="6438145" y="4520297"/>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lowchart: Connector 48"/>
          <p:cNvSpPr/>
          <p:nvPr/>
        </p:nvSpPr>
        <p:spPr>
          <a:xfrm>
            <a:off x="7609928" y="4497934"/>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2042909" y="3461505"/>
            <a:ext cx="6480720" cy="12198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4421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try…</a:t>
            </a:r>
            <a:endParaRPr lang="en-GB" dirty="0"/>
          </a:p>
        </p:txBody>
      </p:sp>
      <p:sp>
        <p:nvSpPr>
          <p:cNvPr id="3" name="TextBox 2"/>
          <p:cNvSpPr txBox="1"/>
          <p:nvPr/>
        </p:nvSpPr>
        <p:spPr>
          <a:xfrm>
            <a:off x="496144" y="2822492"/>
            <a:ext cx="4392488" cy="584775"/>
          </a:xfrm>
          <a:prstGeom prst="rect">
            <a:avLst/>
          </a:prstGeom>
          <a:noFill/>
        </p:spPr>
        <p:txBody>
          <a:bodyPr wrap="square" rtlCol="0">
            <a:spAutoFit/>
          </a:bodyPr>
          <a:lstStyle/>
          <a:p>
            <a:r>
              <a:rPr lang="en-GB" sz="3200" dirty="0"/>
              <a:t>1</a:t>
            </a:r>
            <a:r>
              <a:rPr lang="en-GB" sz="3200" dirty="0" smtClean="0"/>
              <a:t>5 + 26 = </a:t>
            </a:r>
            <a:endParaRPr lang="en-GB" sz="3200" dirty="0"/>
          </a:p>
        </p:txBody>
      </p:sp>
      <p:graphicFrame>
        <p:nvGraphicFramePr>
          <p:cNvPr id="6" name="Table 5"/>
          <p:cNvGraphicFramePr>
            <a:graphicFrameLocks noGrp="1"/>
          </p:cNvGraphicFramePr>
          <p:nvPr>
            <p:extLst>
              <p:ext uri="{D42A27DB-BD31-4B8C-83A1-F6EECF244321}">
                <p14:modId xmlns:p14="http://schemas.microsoft.com/office/powerpoint/2010/main" val="1335104195"/>
              </p:ext>
            </p:extLst>
          </p:nvPr>
        </p:nvGraphicFramePr>
        <p:xfrm>
          <a:off x="2411760" y="2963840"/>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29009115"/>
              </p:ext>
            </p:extLst>
          </p:nvPr>
        </p:nvGraphicFramePr>
        <p:xfrm>
          <a:off x="2425352" y="4869160"/>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313219124"/>
              </p:ext>
            </p:extLst>
          </p:nvPr>
        </p:nvGraphicFramePr>
        <p:xfrm>
          <a:off x="2515362" y="5661248"/>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Flowchart: Connector 6"/>
          <p:cNvSpPr/>
          <p:nvPr/>
        </p:nvSpPr>
        <p:spPr>
          <a:xfrm>
            <a:off x="2879812" y="2966509"/>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p:cNvSpPr/>
          <p:nvPr/>
        </p:nvSpPr>
        <p:spPr>
          <a:xfrm>
            <a:off x="4036622" y="2966509"/>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p:cNvSpPr/>
          <p:nvPr/>
        </p:nvSpPr>
        <p:spPr>
          <a:xfrm>
            <a:off x="5267743" y="2966509"/>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p:cNvSpPr/>
          <p:nvPr/>
        </p:nvSpPr>
        <p:spPr>
          <a:xfrm>
            <a:off x="6424553" y="2978742"/>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p:cNvSpPr/>
          <p:nvPr/>
        </p:nvSpPr>
        <p:spPr>
          <a:xfrm>
            <a:off x="7596336" y="2966509"/>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p:cNvSpPr/>
          <p:nvPr/>
        </p:nvSpPr>
        <p:spPr>
          <a:xfrm>
            <a:off x="2884761" y="3151872"/>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Connector 15"/>
          <p:cNvSpPr/>
          <p:nvPr/>
        </p:nvSpPr>
        <p:spPr>
          <a:xfrm>
            <a:off x="4022857" y="3172276"/>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Connector 16"/>
          <p:cNvSpPr/>
          <p:nvPr/>
        </p:nvSpPr>
        <p:spPr>
          <a:xfrm>
            <a:off x="5269677" y="3172276"/>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Connector 17"/>
          <p:cNvSpPr/>
          <p:nvPr/>
        </p:nvSpPr>
        <p:spPr>
          <a:xfrm>
            <a:off x="6424553" y="3191041"/>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Connector 18"/>
          <p:cNvSpPr/>
          <p:nvPr/>
        </p:nvSpPr>
        <p:spPr>
          <a:xfrm>
            <a:off x="7596336" y="3168678"/>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flipH="1">
            <a:off x="541957" y="3380024"/>
            <a:ext cx="115416" cy="1629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168" name="TextBox 7167"/>
          <p:cNvSpPr txBox="1"/>
          <p:nvPr/>
        </p:nvSpPr>
        <p:spPr>
          <a:xfrm>
            <a:off x="323528" y="3542987"/>
            <a:ext cx="504056" cy="369332"/>
          </a:xfrm>
          <a:prstGeom prst="rect">
            <a:avLst/>
          </a:prstGeom>
          <a:noFill/>
        </p:spPr>
        <p:txBody>
          <a:bodyPr wrap="square" rtlCol="0">
            <a:spAutoFit/>
          </a:bodyPr>
          <a:lstStyle/>
          <a:p>
            <a:r>
              <a:rPr lang="en-GB" dirty="0" smtClean="0"/>
              <a:t>10</a:t>
            </a:r>
            <a:endParaRPr lang="en-GB" dirty="0"/>
          </a:p>
        </p:txBody>
      </p:sp>
      <p:cxnSp>
        <p:nvCxnSpPr>
          <p:cNvPr id="57" name="Straight Connector 56"/>
          <p:cNvCxnSpPr/>
          <p:nvPr/>
        </p:nvCxnSpPr>
        <p:spPr>
          <a:xfrm>
            <a:off x="791619" y="3380024"/>
            <a:ext cx="89819" cy="1629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171" name="TextBox 7170"/>
          <p:cNvSpPr txBox="1"/>
          <p:nvPr/>
        </p:nvSpPr>
        <p:spPr>
          <a:xfrm>
            <a:off x="797008" y="3512453"/>
            <a:ext cx="251989" cy="369332"/>
          </a:xfrm>
          <a:prstGeom prst="rect">
            <a:avLst/>
          </a:prstGeom>
          <a:noFill/>
        </p:spPr>
        <p:txBody>
          <a:bodyPr wrap="square" rtlCol="0">
            <a:spAutoFit/>
          </a:bodyPr>
          <a:lstStyle/>
          <a:p>
            <a:r>
              <a:rPr lang="en-GB" dirty="0" smtClean="0"/>
              <a:t>5</a:t>
            </a:r>
            <a:endParaRPr lang="en-GB" dirty="0"/>
          </a:p>
        </p:txBody>
      </p:sp>
      <p:cxnSp>
        <p:nvCxnSpPr>
          <p:cNvPr id="60" name="Straight Connector 59"/>
          <p:cNvCxnSpPr/>
          <p:nvPr/>
        </p:nvCxnSpPr>
        <p:spPr>
          <a:xfrm flipH="1">
            <a:off x="1271346" y="3325785"/>
            <a:ext cx="115416" cy="1629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052917" y="3488748"/>
            <a:ext cx="504056" cy="369332"/>
          </a:xfrm>
          <a:prstGeom prst="rect">
            <a:avLst/>
          </a:prstGeom>
          <a:noFill/>
        </p:spPr>
        <p:txBody>
          <a:bodyPr wrap="square" rtlCol="0">
            <a:spAutoFit/>
          </a:bodyPr>
          <a:lstStyle/>
          <a:p>
            <a:r>
              <a:rPr lang="en-GB" dirty="0"/>
              <a:t>2</a:t>
            </a:r>
            <a:r>
              <a:rPr lang="en-GB" dirty="0" smtClean="0"/>
              <a:t>0</a:t>
            </a:r>
            <a:endParaRPr lang="en-GB" dirty="0"/>
          </a:p>
        </p:txBody>
      </p:sp>
      <p:cxnSp>
        <p:nvCxnSpPr>
          <p:cNvPr id="62" name="Straight Connector 61"/>
          <p:cNvCxnSpPr>
            <a:endCxn id="63" idx="0"/>
          </p:cNvCxnSpPr>
          <p:nvPr/>
        </p:nvCxnSpPr>
        <p:spPr>
          <a:xfrm>
            <a:off x="1556973" y="3339283"/>
            <a:ext cx="131384" cy="1324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562362" y="3471712"/>
            <a:ext cx="251989" cy="369332"/>
          </a:xfrm>
          <a:prstGeom prst="rect">
            <a:avLst/>
          </a:prstGeom>
          <a:noFill/>
        </p:spPr>
        <p:txBody>
          <a:bodyPr wrap="square" rtlCol="0">
            <a:spAutoFit/>
          </a:bodyPr>
          <a:lstStyle/>
          <a:p>
            <a:r>
              <a:rPr lang="en-GB" dirty="0" smtClean="0"/>
              <a:t>6</a:t>
            </a:r>
            <a:endParaRPr lang="en-GB" dirty="0"/>
          </a:p>
        </p:txBody>
      </p:sp>
      <p:graphicFrame>
        <p:nvGraphicFramePr>
          <p:cNvPr id="27" name="Table 26"/>
          <p:cNvGraphicFramePr>
            <a:graphicFrameLocks noGrp="1"/>
          </p:cNvGraphicFramePr>
          <p:nvPr>
            <p:extLst>
              <p:ext uri="{D42A27DB-BD31-4B8C-83A1-F6EECF244321}">
                <p14:modId xmlns:p14="http://schemas.microsoft.com/office/powerpoint/2010/main" val="3829738592"/>
              </p:ext>
            </p:extLst>
          </p:nvPr>
        </p:nvGraphicFramePr>
        <p:xfrm>
          <a:off x="2425352" y="3648258"/>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8" name="Flowchart: Connector 27"/>
          <p:cNvSpPr/>
          <p:nvPr/>
        </p:nvSpPr>
        <p:spPr>
          <a:xfrm>
            <a:off x="2893404" y="3650927"/>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a:off x="4050214" y="3650927"/>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a:off x="5281335" y="3650927"/>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Connector 30"/>
          <p:cNvSpPr/>
          <p:nvPr/>
        </p:nvSpPr>
        <p:spPr>
          <a:xfrm>
            <a:off x="6438145" y="3663160"/>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lowchart: Connector 31"/>
          <p:cNvSpPr/>
          <p:nvPr/>
        </p:nvSpPr>
        <p:spPr>
          <a:xfrm>
            <a:off x="7609928" y="3650927"/>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Connector 32"/>
          <p:cNvSpPr/>
          <p:nvPr/>
        </p:nvSpPr>
        <p:spPr>
          <a:xfrm>
            <a:off x="2898353" y="3836290"/>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33"/>
          <p:cNvSpPr/>
          <p:nvPr/>
        </p:nvSpPr>
        <p:spPr>
          <a:xfrm>
            <a:off x="4036449" y="3856694"/>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Connector 34"/>
          <p:cNvSpPr/>
          <p:nvPr/>
        </p:nvSpPr>
        <p:spPr>
          <a:xfrm>
            <a:off x="5283269" y="3856694"/>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Connector 35"/>
          <p:cNvSpPr/>
          <p:nvPr/>
        </p:nvSpPr>
        <p:spPr>
          <a:xfrm>
            <a:off x="6438145" y="3875459"/>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lowchart: Connector 36"/>
          <p:cNvSpPr/>
          <p:nvPr/>
        </p:nvSpPr>
        <p:spPr>
          <a:xfrm>
            <a:off x="7609928" y="3853096"/>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8" name="Table 37"/>
          <p:cNvGraphicFramePr>
            <a:graphicFrameLocks noGrp="1"/>
          </p:cNvGraphicFramePr>
          <p:nvPr>
            <p:extLst>
              <p:ext uri="{D42A27DB-BD31-4B8C-83A1-F6EECF244321}">
                <p14:modId xmlns:p14="http://schemas.microsoft.com/office/powerpoint/2010/main" val="4114513781"/>
              </p:ext>
            </p:extLst>
          </p:nvPr>
        </p:nvGraphicFramePr>
        <p:xfrm>
          <a:off x="2425352" y="4293096"/>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9" name="Flowchart: Connector 38"/>
          <p:cNvSpPr/>
          <p:nvPr/>
        </p:nvSpPr>
        <p:spPr>
          <a:xfrm>
            <a:off x="2893404" y="4295765"/>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lowchart: Connector 39"/>
          <p:cNvSpPr/>
          <p:nvPr/>
        </p:nvSpPr>
        <p:spPr>
          <a:xfrm>
            <a:off x="4050214" y="4295765"/>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lowchart: Connector 40"/>
          <p:cNvSpPr/>
          <p:nvPr/>
        </p:nvSpPr>
        <p:spPr>
          <a:xfrm>
            <a:off x="5281335" y="4295765"/>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Connector 41"/>
          <p:cNvSpPr/>
          <p:nvPr/>
        </p:nvSpPr>
        <p:spPr>
          <a:xfrm>
            <a:off x="6438145" y="4307998"/>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lowchart: Connector 42"/>
          <p:cNvSpPr/>
          <p:nvPr/>
        </p:nvSpPr>
        <p:spPr>
          <a:xfrm>
            <a:off x="7609928" y="4295765"/>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owchart: Connector 44"/>
          <p:cNvSpPr/>
          <p:nvPr/>
        </p:nvSpPr>
        <p:spPr>
          <a:xfrm>
            <a:off x="2898353" y="4481128"/>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lowchart: Connector 45"/>
          <p:cNvSpPr/>
          <p:nvPr/>
        </p:nvSpPr>
        <p:spPr>
          <a:xfrm>
            <a:off x="4036449" y="4501532"/>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lowchart: Connector 46"/>
          <p:cNvSpPr/>
          <p:nvPr/>
        </p:nvSpPr>
        <p:spPr>
          <a:xfrm>
            <a:off x="5283269" y="4501532"/>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lowchart: Connector 47"/>
          <p:cNvSpPr/>
          <p:nvPr/>
        </p:nvSpPr>
        <p:spPr>
          <a:xfrm>
            <a:off x="6438145" y="4520297"/>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lowchart: Connector 48"/>
          <p:cNvSpPr/>
          <p:nvPr/>
        </p:nvSpPr>
        <p:spPr>
          <a:xfrm>
            <a:off x="7609928" y="4497934"/>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2222929" y="4668668"/>
            <a:ext cx="6480720" cy="4323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lowchart: Connector 49"/>
          <p:cNvSpPr/>
          <p:nvPr/>
        </p:nvSpPr>
        <p:spPr>
          <a:xfrm>
            <a:off x="2903302" y="4901702"/>
            <a:ext cx="180020" cy="11147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lowchart: Connector 50"/>
          <p:cNvSpPr/>
          <p:nvPr/>
        </p:nvSpPr>
        <p:spPr>
          <a:xfrm>
            <a:off x="4103699" y="4861074"/>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lowchart: Connector 51"/>
          <p:cNvSpPr/>
          <p:nvPr/>
        </p:nvSpPr>
        <p:spPr>
          <a:xfrm>
            <a:off x="5274101" y="4869160"/>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lowchart: Connector 52"/>
          <p:cNvSpPr/>
          <p:nvPr/>
        </p:nvSpPr>
        <p:spPr>
          <a:xfrm>
            <a:off x="6456686" y="4869160"/>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lowchart: Connector 53"/>
          <p:cNvSpPr/>
          <p:nvPr/>
        </p:nvSpPr>
        <p:spPr>
          <a:xfrm>
            <a:off x="7662056" y="4869160"/>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5324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try…</a:t>
            </a:r>
            <a:endParaRPr lang="en-GB" dirty="0"/>
          </a:p>
        </p:txBody>
      </p:sp>
      <p:sp>
        <p:nvSpPr>
          <p:cNvPr id="3" name="TextBox 2"/>
          <p:cNvSpPr txBox="1"/>
          <p:nvPr/>
        </p:nvSpPr>
        <p:spPr>
          <a:xfrm>
            <a:off x="496144" y="2822492"/>
            <a:ext cx="4392488" cy="584775"/>
          </a:xfrm>
          <a:prstGeom prst="rect">
            <a:avLst/>
          </a:prstGeom>
          <a:noFill/>
        </p:spPr>
        <p:txBody>
          <a:bodyPr wrap="square" rtlCol="0">
            <a:spAutoFit/>
          </a:bodyPr>
          <a:lstStyle/>
          <a:p>
            <a:r>
              <a:rPr lang="en-GB" sz="3200" dirty="0"/>
              <a:t>1</a:t>
            </a:r>
            <a:r>
              <a:rPr lang="en-GB" sz="3200" dirty="0" smtClean="0"/>
              <a:t>5 + 26 = </a:t>
            </a:r>
            <a:endParaRPr lang="en-GB" sz="3200" dirty="0"/>
          </a:p>
        </p:txBody>
      </p:sp>
      <p:graphicFrame>
        <p:nvGraphicFramePr>
          <p:cNvPr id="6" name="Table 5"/>
          <p:cNvGraphicFramePr>
            <a:graphicFrameLocks noGrp="1"/>
          </p:cNvGraphicFramePr>
          <p:nvPr>
            <p:extLst>
              <p:ext uri="{D42A27DB-BD31-4B8C-83A1-F6EECF244321}">
                <p14:modId xmlns:p14="http://schemas.microsoft.com/office/powerpoint/2010/main" val="1118373978"/>
              </p:ext>
            </p:extLst>
          </p:nvPr>
        </p:nvGraphicFramePr>
        <p:xfrm>
          <a:off x="2411760" y="2963840"/>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94533308"/>
              </p:ext>
            </p:extLst>
          </p:nvPr>
        </p:nvGraphicFramePr>
        <p:xfrm>
          <a:off x="2425352" y="4869160"/>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38832947"/>
              </p:ext>
            </p:extLst>
          </p:nvPr>
        </p:nvGraphicFramePr>
        <p:xfrm>
          <a:off x="2423418" y="5542647"/>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Flowchart: Connector 6"/>
          <p:cNvSpPr/>
          <p:nvPr/>
        </p:nvSpPr>
        <p:spPr>
          <a:xfrm>
            <a:off x="2879812" y="2966509"/>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p:cNvSpPr/>
          <p:nvPr/>
        </p:nvSpPr>
        <p:spPr>
          <a:xfrm>
            <a:off x="4036622" y="2966509"/>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p:cNvSpPr/>
          <p:nvPr/>
        </p:nvSpPr>
        <p:spPr>
          <a:xfrm>
            <a:off x="5267743" y="2966509"/>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p:cNvSpPr/>
          <p:nvPr/>
        </p:nvSpPr>
        <p:spPr>
          <a:xfrm>
            <a:off x="6424553" y="2978742"/>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p:cNvSpPr/>
          <p:nvPr/>
        </p:nvSpPr>
        <p:spPr>
          <a:xfrm>
            <a:off x="7596336" y="2966509"/>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p:cNvSpPr/>
          <p:nvPr/>
        </p:nvSpPr>
        <p:spPr>
          <a:xfrm>
            <a:off x="2884761" y="3151872"/>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Connector 15"/>
          <p:cNvSpPr/>
          <p:nvPr/>
        </p:nvSpPr>
        <p:spPr>
          <a:xfrm>
            <a:off x="4022857" y="3172276"/>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Connector 16"/>
          <p:cNvSpPr/>
          <p:nvPr/>
        </p:nvSpPr>
        <p:spPr>
          <a:xfrm>
            <a:off x="5269677" y="3172276"/>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Connector 17"/>
          <p:cNvSpPr/>
          <p:nvPr/>
        </p:nvSpPr>
        <p:spPr>
          <a:xfrm>
            <a:off x="6424553" y="3191041"/>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Connector 18"/>
          <p:cNvSpPr/>
          <p:nvPr/>
        </p:nvSpPr>
        <p:spPr>
          <a:xfrm>
            <a:off x="7596336" y="3168678"/>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flipH="1">
            <a:off x="541957" y="3380024"/>
            <a:ext cx="115416" cy="1629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168" name="TextBox 7167"/>
          <p:cNvSpPr txBox="1"/>
          <p:nvPr/>
        </p:nvSpPr>
        <p:spPr>
          <a:xfrm>
            <a:off x="323528" y="3542987"/>
            <a:ext cx="504056" cy="369332"/>
          </a:xfrm>
          <a:prstGeom prst="rect">
            <a:avLst/>
          </a:prstGeom>
          <a:noFill/>
        </p:spPr>
        <p:txBody>
          <a:bodyPr wrap="square" rtlCol="0">
            <a:spAutoFit/>
          </a:bodyPr>
          <a:lstStyle/>
          <a:p>
            <a:r>
              <a:rPr lang="en-GB" dirty="0" smtClean="0"/>
              <a:t>10</a:t>
            </a:r>
            <a:endParaRPr lang="en-GB" dirty="0"/>
          </a:p>
        </p:txBody>
      </p:sp>
      <p:cxnSp>
        <p:nvCxnSpPr>
          <p:cNvPr id="57" name="Straight Connector 56"/>
          <p:cNvCxnSpPr/>
          <p:nvPr/>
        </p:nvCxnSpPr>
        <p:spPr>
          <a:xfrm>
            <a:off x="791619" y="3380024"/>
            <a:ext cx="89819" cy="1629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171" name="TextBox 7170"/>
          <p:cNvSpPr txBox="1"/>
          <p:nvPr/>
        </p:nvSpPr>
        <p:spPr>
          <a:xfrm>
            <a:off x="797008" y="3512453"/>
            <a:ext cx="251989" cy="369332"/>
          </a:xfrm>
          <a:prstGeom prst="rect">
            <a:avLst/>
          </a:prstGeom>
          <a:noFill/>
        </p:spPr>
        <p:txBody>
          <a:bodyPr wrap="square" rtlCol="0">
            <a:spAutoFit/>
          </a:bodyPr>
          <a:lstStyle/>
          <a:p>
            <a:r>
              <a:rPr lang="en-GB" dirty="0" smtClean="0"/>
              <a:t>5</a:t>
            </a:r>
            <a:endParaRPr lang="en-GB" dirty="0"/>
          </a:p>
        </p:txBody>
      </p:sp>
      <p:cxnSp>
        <p:nvCxnSpPr>
          <p:cNvPr id="60" name="Straight Connector 59"/>
          <p:cNvCxnSpPr/>
          <p:nvPr/>
        </p:nvCxnSpPr>
        <p:spPr>
          <a:xfrm flipH="1">
            <a:off x="1271346" y="3325785"/>
            <a:ext cx="115416" cy="1629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052917" y="3488748"/>
            <a:ext cx="504056" cy="369332"/>
          </a:xfrm>
          <a:prstGeom prst="rect">
            <a:avLst/>
          </a:prstGeom>
          <a:noFill/>
        </p:spPr>
        <p:txBody>
          <a:bodyPr wrap="square" rtlCol="0">
            <a:spAutoFit/>
          </a:bodyPr>
          <a:lstStyle/>
          <a:p>
            <a:r>
              <a:rPr lang="en-GB" dirty="0"/>
              <a:t>2</a:t>
            </a:r>
            <a:r>
              <a:rPr lang="en-GB" dirty="0" smtClean="0"/>
              <a:t>0</a:t>
            </a:r>
            <a:endParaRPr lang="en-GB" dirty="0"/>
          </a:p>
        </p:txBody>
      </p:sp>
      <p:cxnSp>
        <p:nvCxnSpPr>
          <p:cNvPr id="62" name="Straight Connector 61"/>
          <p:cNvCxnSpPr>
            <a:endCxn id="63" idx="0"/>
          </p:cNvCxnSpPr>
          <p:nvPr/>
        </p:nvCxnSpPr>
        <p:spPr>
          <a:xfrm>
            <a:off x="1556973" y="3339283"/>
            <a:ext cx="131384" cy="1324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562362" y="3471712"/>
            <a:ext cx="251989" cy="369332"/>
          </a:xfrm>
          <a:prstGeom prst="rect">
            <a:avLst/>
          </a:prstGeom>
          <a:noFill/>
        </p:spPr>
        <p:txBody>
          <a:bodyPr wrap="square" rtlCol="0">
            <a:spAutoFit/>
          </a:bodyPr>
          <a:lstStyle/>
          <a:p>
            <a:r>
              <a:rPr lang="en-GB" dirty="0" smtClean="0"/>
              <a:t>6</a:t>
            </a:r>
            <a:endParaRPr lang="en-GB" dirty="0"/>
          </a:p>
        </p:txBody>
      </p:sp>
      <p:graphicFrame>
        <p:nvGraphicFramePr>
          <p:cNvPr id="27" name="Table 26"/>
          <p:cNvGraphicFramePr>
            <a:graphicFrameLocks noGrp="1"/>
          </p:cNvGraphicFramePr>
          <p:nvPr>
            <p:extLst>
              <p:ext uri="{D42A27DB-BD31-4B8C-83A1-F6EECF244321}">
                <p14:modId xmlns:p14="http://schemas.microsoft.com/office/powerpoint/2010/main" val="2797342460"/>
              </p:ext>
            </p:extLst>
          </p:nvPr>
        </p:nvGraphicFramePr>
        <p:xfrm>
          <a:off x="2425352" y="3648258"/>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8" name="Flowchart: Connector 27"/>
          <p:cNvSpPr/>
          <p:nvPr/>
        </p:nvSpPr>
        <p:spPr>
          <a:xfrm>
            <a:off x="2893404" y="3650927"/>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a:off x="4050214" y="3650927"/>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a:off x="5281335" y="3650927"/>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Connector 30"/>
          <p:cNvSpPr/>
          <p:nvPr/>
        </p:nvSpPr>
        <p:spPr>
          <a:xfrm>
            <a:off x="6438145" y="3663160"/>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lowchart: Connector 31"/>
          <p:cNvSpPr/>
          <p:nvPr/>
        </p:nvSpPr>
        <p:spPr>
          <a:xfrm>
            <a:off x="7609928" y="3650927"/>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Connector 32"/>
          <p:cNvSpPr/>
          <p:nvPr/>
        </p:nvSpPr>
        <p:spPr>
          <a:xfrm>
            <a:off x="2898353" y="3836290"/>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33"/>
          <p:cNvSpPr/>
          <p:nvPr/>
        </p:nvSpPr>
        <p:spPr>
          <a:xfrm>
            <a:off x="4036449" y="3856694"/>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Connector 34"/>
          <p:cNvSpPr/>
          <p:nvPr/>
        </p:nvSpPr>
        <p:spPr>
          <a:xfrm>
            <a:off x="5283269" y="3856694"/>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Connector 35"/>
          <p:cNvSpPr/>
          <p:nvPr/>
        </p:nvSpPr>
        <p:spPr>
          <a:xfrm>
            <a:off x="6438145" y="3875459"/>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lowchart: Connector 36"/>
          <p:cNvSpPr/>
          <p:nvPr/>
        </p:nvSpPr>
        <p:spPr>
          <a:xfrm>
            <a:off x="7609928" y="3853096"/>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8" name="Table 37"/>
          <p:cNvGraphicFramePr>
            <a:graphicFrameLocks noGrp="1"/>
          </p:cNvGraphicFramePr>
          <p:nvPr>
            <p:extLst>
              <p:ext uri="{D42A27DB-BD31-4B8C-83A1-F6EECF244321}">
                <p14:modId xmlns:p14="http://schemas.microsoft.com/office/powerpoint/2010/main" val="4083172126"/>
              </p:ext>
            </p:extLst>
          </p:nvPr>
        </p:nvGraphicFramePr>
        <p:xfrm>
          <a:off x="2425352" y="4293096"/>
          <a:ext cx="5868670" cy="385572"/>
        </p:xfrm>
        <a:graphic>
          <a:graphicData uri="http://schemas.openxmlformats.org/drawingml/2006/table">
            <a:tbl>
              <a:tblPr>
                <a:tableStyleId>{08FB837D-C827-4EFA-A057-4D05807E0F7C}</a:tableStyleId>
              </a:tblPr>
              <a:tblGrid>
                <a:gridCol w="1173480"/>
                <a:gridCol w="1173480"/>
                <a:gridCol w="1173480"/>
                <a:gridCol w="1174115"/>
                <a:gridCol w="1174115"/>
              </a:tblGrid>
              <a:tr h="0">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a:effectLst/>
                        </a:rPr>
                        <a:t> </a:t>
                      </a:r>
                      <a:endParaRPr lang="en-GB" sz="11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9" name="Flowchart: Connector 38"/>
          <p:cNvSpPr/>
          <p:nvPr/>
        </p:nvSpPr>
        <p:spPr>
          <a:xfrm>
            <a:off x="2893404" y="4295765"/>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lowchart: Connector 39"/>
          <p:cNvSpPr/>
          <p:nvPr/>
        </p:nvSpPr>
        <p:spPr>
          <a:xfrm>
            <a:off x="4050214" y="4295765"/>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lowchart: Connector 40"/>
          <p:cNvSpPr/>
          <p:nvPr/>
        </p:nvSpPr>
        <p:spPr>
          <a:xfrm>
            <a:off x="5281335" y="4295765"/>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Connector 41"/>
          <p:cNvSpPr/>
          <p:nvPr/>
        </p:nvSpPr>
        <p:spPr>
          <a:xfrm>
            <a:off x="6438145" y="4307998"/>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lowchart: Connector 42"/>
          <p:cNvSpPr/>
          <p:nvPr/>
        </p:nvSpPr>
        <p:spPr>
          <a:xfrm>
            <a:off x="7609928" y="4295765"/>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owchart: Connector 44"/>
          <p:cNvSpPr/>
          <p:nvPr/>
        </p:nvSpPr>
        <p:spPr>
          <a:xfrm>
            <a:off x="2898353" y="4481128"/>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lowchart: Connector 45"/>
          <p:cNvSpPr/>
          <p:nvPr/>
        </p:nvSpPr>
        <p:spPr>
          <a:xfrm>
            <a:off x="4036449" y="4501532"/>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lowchart: Connector 46"/>
          <p:cNvSpPr/>
          <p:nvPr/>
        </p:nvSpPr>
        <p:spPr>
          <a:xfrm>
            <a:off x="5283269" y="4501532"/>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lowchart: Connector 47"/>
          <p:cNvSpPr/>
          <p:nvPr/>
        </p:nvSpPr>
        <p:spPr>
          <a:xfrm>
            <a:off x="6438145" y="4520297"/>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lowchart: Connector 48"/>
          <p:cNvSpPr/>
          <p:nvPr/>
        </p:nvSpPr>
        <p:spPr>
          <a:xfrm>
            <a:off x="7609928" y="4497934"/>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lowchart: Connector 49"/>
          <p:cNvSpPr/>
          <p:nvPr/>
        </p:nvSpPr>
        <p:spPr>
          <a:xfrm>
            <a:off x="2903302" y="4901702"/>
            <a:ext cx="180020" cy="11147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lowchart: Connector 50"/>
          <p:cNvSpPr/>
          <p:nvPr/>
        </p:nvSpPr>
        <p:spPr>
          <a:xfrm>
            <a:off x="4103699" y="4861074"/>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lowchart: Connector 51"/>
          <p:cNvSpPr/>
          <p:nvPr/>
        </p:nvSpPr>
        <p:spPr>
          <a:xfrm>
            <a:off x="5274101" y="4869160"/>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lowchart: Connector 52"/>
          <p:cNvSpPr/>
          <p:nvPr/>
        </p:nvSpPr>
        <p:spPr>
          <a:xfrm>
            <a:off x="6456686" y="4869160"/>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lowchart: Connector 53"/>
          <p:cNvSpPr/>
          <p:nvPr/>
        </p:nvSpPr>
        <p:spPr>
          <a:xfrm>
            <a:off x="7662056" y="4869160"/>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Flowchart: Connector 54"/>
          <p:cNvSpPr/>
          <p:nvPr/>
        </p:nvSpPr>
        <p:spPr>
          <a:xfrm>
            <a:off x="2903302" y="5112667"/>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Flowchart: Connector 55"/>
          <p:cNvSpPr/>
          <p:nvPr/>
        </p:nvSpPr>
        <p:spPr>
          <a:xfrm>
            <a:off x="4140224" y="5091716"/>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lowchart: Connector 57"/>
          <p:cNvSpPr/>
          <p:nvPr/>
        </p:nvSpPr>
        <p:spPr>
          <a:xfrm>
            <a:off x="5267743" y="5091715"/>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lowchart: Connector 58"/>
          <p:cNvSpPr/>
          <p:nvPr/>
        </p:nvSpPr>
        <p:spPr>
          <a:xfrm>
            <a:off x="6456686" y="5091716"/>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lowchart: Connector 63"/>
          <p:cNvSpPr/>
          <p:nvPr/>
        </p:nvSpPr>
        <p:spPr>
          <a:xfrm>
            <a:off x="7666743" y="5097826"/>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lowchart: Connector 64"/>
          <p:cNvSpPr/>
          <p:nvPr/>
        </p:nvSpPr>
        <p:spPr>
          <a:xfrm>
            <a:off x="2893404" y="5587062"/>
            <a:ext cx="180020" cy="14837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0159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6144" y="2261591"/>
            <a:ext cx="4392488" cy="584775"/>
          </a:xfrm>
          <a:prstGeom prst="rect">
            <a:avLst/>
          </a:prstGeom>
          <a:noFill/>
        </p:spPr>
        <p:txBody>
          <a:bodyPr wrap="square" rtlCol="0">
            <a:spAutoFit/>
          </a:bodyPr>
          <a:lstStyle/>
          <a:p>
            <a:r>
              <a:rPr lang="en-GB" sz="3200" dirty="0"/>
              <a:t>1</a:t>
            </a:r>
            <a:r>
              <a:rPr lang="en-GB" sz="3200" dirty="0" smtClean="0"/>
              <a:t>5 + 26 = </a:t>
            </a:r>
            <a:endParaRPr lang="en-GB" sz="3200" dirty="0"/>
          </a:p>
        </p:txBody>
      </p:sp>
      <p:cxnSp>
        <p:nvCxnSpPr>
          <p:cNvPr id="5" name="Straight Connector 4"/>
          <p:cNvCxnSpPr/>
          <p:nvPr/>
        </p:nvCxnSpPr>
        <p:spPr>
          <a:xfrm>
            <a:off x="971600" y="3789040"/>
            <a:ext cx="2232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07704" y="3501008"/>
            <a:ext cx="0" cy="1944216"/>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71600" y="3419708"/>
            <a:ext cx="936104" cy="369332"/>
          </a:xfrm>
          <a:prstGeom prst="rect">
            <a:avLst/>
          </a:prstGeom>
          <a:noFill/>
        </p:spPr>
        <p:txBody>
          <a:bodyPr wrap="square" rtlCol="0">
            <a:spAutoFit/>
          </a:bodyPr>
          <a:lstStyle/>
          <a:p>
            <a:r>
              <a:rPr lang="en-GB" dirty="0" smtClean="0"/>
              <a:t>TENS</a:t>
            </a:r>
            <a:endParaRPr lang="en-GB" dirty="0"/>
          </a:p>
        </p:txBody>
      </p:sp>
      <p:sp>
        <p:nvSpPr>
          <p:cNvPr id="9" name="TextBox 8"/>
          <p:cNvSpPr txBox="1"/>
          <p:nvPr/>
        </p:nvSpPr>
        <p:spPr>
          <a:xfrm>
            <a:off x="2000463" y="3431198"/>
            <a:ext cx="936104" cy="369332"/>
          </a:xfrm>
          <a:prstGeom prst="rect">
            <a:avLst/>
          </a:prstGeom>
          <a:noFill/>
        </p:spPr>
        <p:txBody>
          <a:bodyPr wrap="square" rtlCol="0">
            <a:spAutoFit/>
          </a:bodyPr>
          <a:lstStyle/>
          <a:p>
            <a:r>
              <a:rPr lang="en-GB" dirty="0" smtClean="0"/>
              <a:t>ONES</a:t>
            </a:r>
            <a:endParaRPr lang="en-GB" dirty="0"/>
          </a:p>
        </p:txBody>
      </p:sp>
      <p:sp>
        <p:nvSpPr>
          <p:cNvPr id="25" name="Flowchart: Connector 24"/>
          <p:cNvSpPr/>
          <p:nvPr/>
        </p:nvSpPr>
        <p:spPr>
          <a:xfrm>
            <a:off x="2237301" y="5315984"/>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Connector 32"/>
          <p:cNvSpPr/>
          <p:nvPr/>
        </p:nvSpPr>
        <p:spPr>
          <a:xfrm>
            <a:off x="1341348" y="3956158"/>
            <a:ext cx="252028"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33"/>
          <p:cNvSpPr/>
          <p:nvPr/>
        </p:nvSpPr>
        <p:spPr>
          <a:xfrm>
            <a:off x="1341348" y="4300709"/>
            <a:ext cx="252028"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Connector 34"/>
          <p:cNvSpPr/>
          <p:nvPr/>
        </p:nvSpPr>
        <p:spPr>
          <a:xfrm>
            <a:off x="1338387" y="4642760"/>
            <a:ext cx="252028"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Connector 35"/>
          <p:cNvSpPr/>
          <p:nvPr/>
        </p:nvSpPr>
        <p:spPr>
          <a:xfrm>
            <a:off x="1338387" y="4649420"/>
            <a:ext cx="252028"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itle 38"/>
          <p:cNvSpPr>
            <a:spLocks noGrp="1"/>
          </p:cNvSpPr>
          <p:nvPr>
            <p:ph type="title"/>
          </p:nvPr>
        </p:nvSpPr>
        <p:spPr/>
        <p:txBody>
          <a:bodyPr/>
          <a:lstStyle/>
          <a:p>
            <a:endParaRPr lang="en-GB"/>
          </a:p>
        </p:txBody>
      </p:sp>
      <p:grpSp>
        <p:nvGrpSpPr>
          <p:cNvPr id="19" name="Group 18"/>
          <p:cNvGrpSpPr/>
          <p:nvPr/>
        </p:nvGrpSpPr>
        <p:grpSpPr>
          <a:xfrm>
            <a:off x="5508104" y="3419708"/>
            <a:ext cx="2376264" cy="2025516"/>
            <a:chOff x="5508104" y="3419708"/>
            <a:chExt cx="2376264" cy="2025516"/>
          </a:xfrm>
        </p:grpSpPr>
        <p:cxnSp>
          <p:nvCxnSpPr>
            <p:cNvPr id="41" name="Straight Connector 40"/>
            <p:cNvCxnSpPr/>
            <p:nvPr/>
          </p:nvCxnSpPr>
          <p:spPr>
            <a:xfrm>
              <a:off x="5508104" y="4830064"/>
              <a:ext cx="210898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652120" y="3419708"/>
              <a:ext cx="2232248" cy="2025516"/>
              <a:chOff x="5652120" y="3419708"/>
              <a:chExt cx="2232248" cy="2025516"/>
            </a:xfrm>
          </p:grpSpPr>
          <p:grpSp>
            <p:nvGrpSpPr>
              <p:cNvPr id="11" name="Group 10"/>
              <p:cNvGrpSpPr/>
              <p:nvPr/>
            </p:nvGrpSpPr>
            <p:grpSpPr>
              <a:xfrm>
                <a:off x="5652120" y="3419708"/>
                <a:ext cx="2232248" cy="2025516"/>
                <a:chOff x="971600" y="3419708"/>
                <a:chExt cx="2232248" cy="2025516"/>
              </a:xfrm>
            </p:grpSpPr>
            <p:cxnSp>
              <p:nvCxnSpPr>
                <p:cNvPr id="12" name="Straight Connector 11"/>
                <p:cNvCxnSpPr/>
                <p:nvPr/>
              </p:nvCxnSpPr>
              <p:spPr>
                <a:xfrm>
                  <a:off x="971600" y="3789040"/>
                  <a:ext cx="2232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07704" y="3501008"/>
                  <a:ext cx="0" cy="1944216"/>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71600" y="3419708"/>
                  <a:ext cx="936104" cy="369332"/>
                </a:xfrm>
                <a:prstGeom prst="rect">
                  <a:avLst/>
                </a:prstGeom>
                <a:noFill/>
              </p:spPr>
              <p:txBody>
                <a:bodyPr wrap="square" rtlCol="0">
                  <a:spAutoFit/>
                </a:bodyPr>
                <a:lstStyle/>
                <a:p>
                  <a:r>
                    <a:rPr lang="en-GB" dirty="0" smtClean="0"/>
                    <a:t>TENS</a:t>
                  </a:r>
                  <a:endParaRPr lang="en-GB" dirty="0"/>
                </a:p>
              </p:txBody>
            </p:sp>
            <p:sp>
              <p:nvSpPr>
                <p:cNvPr id="15" name="TextBox 14"/>
                <p:cNvSpPr txBox="1"/>
                <p:nvPr/>
              </p:nvSpPr>
              <p:spPr>
                <a:xfrm>
                  <a:off x="2000463" y="3431198"/>
                  <a:ext cx="936104" cy="369332"/>
                </a:xfrm>
                <a:prstGeom prst="rect">
                  <a:avLst/>
                </a:prstGeom>
                <a:noFill/>
              </p:spPr>
              <p:txBody>
                <a:bodyPr wrap="square" rtlCol="0">
                  <a:spAutoFit/>
                </a:bodyPr>
                <a:lstStyle/>
                <a:p>
                  <a:r>
                    <a:rPr lang="en-GB" dirty="0" smtClean="0"/>
                    <a:t>ONES</a:t>
                  </a:r>
                  <a:endParaRPr lang="en-GB" dirty="0"/>
                </a:p>
              </p:txBody>
            </p:sp>
          </p:grpSp>
          <p:sp>
            <p:nvSpPr>
              <p:cNvPr id="37" name="TextBox 36"/>
              <p:cNvSpPr txBox="1"/>
              <p:nvPr/>
            </p:nvSpPr>
            <p:spPr>
              <a:xfrm>
                <a:off x="5834073" y="3865837"/>
                <a:ext cx="576064" cy="707886"/>
              </a:xfrm>
              <a:prstGeom prst="rect">
                <a:avLst/>
              </a:prstGeom>
              <a:noFill/>
            </p:spPr>
            <p:txBody>
              <a:bodyPr wrap="square" rtlCol="0">
                <a:spAutoFit/>
              </a:bodyPr>
              <a:lstStyle/>
              <a:p>
                <a:r>
                  <a:rPr lang="en-GB" sz="2000" b="1" dirty="0" smtClean="0"/>
                  <a:t>1</a:t>
                </a:r>
              </a:p>
              <a:p>
                <a:r>
                  <a:rPr lang="en-GB" sz="2000" b="1" dirty="0"/>
                  <a:t>2</a:t>
                </a:r>
              </a:p>
            </p:txBody>
          </p:sp>
          <p:sp>
            <p:nvSpPr>
              <p:cNvPr id="38" name="TextBox 37"/>
              <p:cNvSpPr txBox="1"/>
              <p:nvPr/>
            </p:nvSpPr>
            <p:spPr>
              <a:xfrm>
                <a:off x="6736669" y="3853945"/>
                <a:ext cx="576064" cy="707886"/>
              </a:xfrm>
              <a:prstGeom prst="rect">
                <a:avLst/>
              </a:prstGeom>
              <a:noFill/>
            </p:spPr>
            <p:txBody>
              <a:bodyPr wrap="square" rtlCol="0">
                <a:spAutoFit/>
              </a:bodyPr>
              <a:lstStyle/>
              <a:p>
                <a:r>
                  <a:rPr lang="en-GB" sz="2000" b="1" dirty="0"/>
                  <a:t>5</a:t>
                </a:r>
                <a:endParaRPr lang="en-GB" sz="2000" b="1" dirty="0" smtClean="0"/>
              </a:p>
              <a:p>
                <a:r>
                  <a:rPr lang="en-GB" sz="2000" b="1" dirty="0" smtClean="0"/>
                  <a:t>6</a:t>
                </a:r>
                <a:endParaRPr lang="en-GB" sz="2000" b="1" dirty="0"/>
              </a:p>
            </p:txBody>
          </p:sp>
          <p:sp>
            <p:nvSpPr>
              <p:cNvPr id="42" name="TextBox 41"/>
              <p:cNvSpPr txBox="1"/>
              <p:nvPr/>
            </p:nvSpPr>
            <p:spPr>
              <a:xfrm>
                <a:off x="6720169" y="4817697"/>
                <a:ext cx="866742" cy="400110"/>
              </a:xfrm>
              <a:prstGeom prst="rect">
                <a:avLst/>
              </a:prstGeom>
              <a:noFill/>
            </p:spPr>
            <p:txBody>
              <a:bodyPr wrap="square" rtlCol="0">
                <a:spAutoFit/>
              </a:bodyPr>
              <a:lstStyle/>
              <a:p>
                <a:r>
                  <a:rPr lang="en-GB" sz="2000" b="1" dirty="0" smtClean="0"/>
                  <a:t>11</a:t>
                </a:r>
                <a:endParaRPr lang="en-GB" sz="2000" b="1" dirty="0"/>
              </a:p>
            </p:txBody>
          </p:sp>
        </p:grpSp>
      </p:grpSp>
      <p:grpSp>
        <p:nvGrpSpPr>
          <p:cNvPr id="2" name="Group 1"/>
          <p:cNvGrpSpPr/>
          <p:nvPr/>
        </p:nvGrpSpPr>
        <p:grpSpPr>
          <a:xfrm>
            <a:off x="2216487" y="3832804"/>
            <a:ext cx="720080" cy="1423392"/>
            <a:chOff x="2216487" y="3832804"/>
            <a:chExt cx="720080" cy="1423392"/>
          </a:xfrm>
        </p:grpSpPr>
        <p:sp>
          <p:nvSpPr>
            <p:cNvPr id="20" name="Flowchart: Connector 19"/>
            <p:cNvSpPr/>
            <p:nvPr/>
          </p:nvSpPr>
          <p:spPr>
            <a:xfrm>
              <a:off x="2216487" y="3832804"/>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Connector 20"/>
            <p:cNvSpPr/>
            <p:nvPr/>
          </p:nvSpPr>
          <p:spPr>
            <a:xfrm>
              <a:off x="2216487" y="4099876"/>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lowchart: Connector 21"/>
            <p:cNvSpPr/>
            <p:nvPr/>
          </p:nvSpPr>
          <p:spPr>
            <a:xfrm>
              <a:off x="2216487" y="4426736"/>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Connector 22"/>
            <p:cNvSpPr/>
            <p:nvPr/>
          </p:nvSpPr>
          <p:spPr>
            <a:xfrm>
              <a:off x="2237301" y="4722052"/>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a:off x="2237301" y="4989124"/>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a:off x="2684539" y="3839464"/>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a:off x="2684539" y="4106536"/>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a:off x="2684539" y="4433396"/>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a:off x="2669464" y="4773100"/>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a:off x="2669464" y="5040172"/>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Flowchart: Connector 39"/>
          <p:cNvSpPr/>
          <p:nvPr/>
        </p:nvSpPr>
        <p:spPr>
          <a:xfrm>
            <a:off x="1331640" y="5009312"/>
            <a:ext cx="229116"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123728" y="3585237"/>
            <a:ext cx="2160240" cy="1569660"/>
          </a:xfrm>
          <a:prstGeom prst="rect">
            <a:avLst/>
          </a:prstGeom>
          <a:noFill/>
        </p:spPr>
        <p:txBody>
          <a:bodyPr wrap="square" rtlCol="0">
            <a:spAutoFit/>
          </a:bodyPr>
          <a:lstStyle/>
          <a:p>
            <a:r>
              <a:rPr lang="en-GB" sz="9600" dirty="0">
                <a:solidFill>
                  <a:srgbClr val="FF0000"/>
                </a:solidFill>
              </a:rPr>
              <a:t>x</a:t>
            </a:r>
          </a:p>
        </p:txBody>
      </p:sp>
      <p:sp>
        <p:nvSpPr>
          <p:cNvPr id="17" name="Oval 16"/>
          <p:cNvSpPr/>
          <p:nvPr/>
        </p:nvSpPr>
        <p:spPr>
          <a:xfrm>
            <a:off x="2054483" y="3740742"/>
            <a:ext cx="966547" cy="15154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494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6"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Reasoning </a:t>
            </a:r>
            <a:endParaRPr lang="en-GB" dirty="0"/>
          </a:p>
        </p:txBody>
      </p:sp>
      <p:sp>
        <p:nvSpPr>
          <p:cNvPr id="3" name="TextBox 2"/>
          <p:cNvSpPr txBox="1"/>
          <p:nvPr/>
        </p:nvSpPr>
        <p:spPr>
          <a:xfrm>
            <a:off x="2987824" y="2636912"/>
            <a:ext cx="648072" cy="923330"/>
          </a:xfrm>
          <a:prstGeom prst="rect">
            <a:avLst/>
          </a:prstGeom>
          <a:noFill/>
        </p:spPr>
        <p:txBody>
          <a:bodyPr wrap="square" rtlCol="0">
            <a:spAutoFit/>
          </a:bodyPr>
          <a:lstStyle/>
          <a:p>
            <a:r>
              <a:rPr lang="en-GB" sz="5400" dirty="0" smtClean="0"/>
              <a:t>1</a:t>
            </a:r>
            <a:endParaRPr lang="en-GB" sz="5400" dirty="0"/>
          </a:p>
        </p:txBody>
      </p:sp>
      <p:sp>
        <p:nvSpPr>
          <p:cNvPr id="4" name="TextBox 3"/>
          <p:cNvSpPr txBox="1"/>
          <p:nvPr/>
        </p:nvSpPr>
        <p:spPr>
          <a:xfrm>
            <a:off x="3647193" y="3429000"/>
            <a:ext cx="648072" cy="923330"/>
          </a:xfrm>
          <a:prstGeom prst="rect">
            <a:avLst/>
          </a:prstGeom>
          <a:noFill/>
        </p:spPr>
        <p:txBody>
          <a:bodyPr wrap="square" rtlCol="0">
            <a:spAutoFit/>
          </a:bodyPr>
          <a:lstStyle/>
          <a:p>
            <a:r>
              <a:rPr lang="en-GB" sz="5400" dirty="0" smtClean="0"/>
              <a:t>6</a:t>
            </a:r>
            <a:endParaRPr lang="en-GB" sz="5400" dirty="0"/>
          </a:p>
        </p:txBody>
      </p:sp>
      <p:sp>
        <p:nvSpPr>
          <p:cNvPr id="5" name="Rectangle 4"/>
          <p:cNvSpPr/>
          <p:nvPr/>
        </p:nvSpPr>
        <p:spPr>
          <a:xfrm>
            <a:off x="2987824" y="3717032"/>
            <a:ext cx="5040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635896" y="2896942"/>
            <a:ext cx="5040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2339752" y="4352330"/>
            <a:ext cx="252028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33606" y="4509120"/>
            <a:ext cx="648072" cy="923330"/>
          </a:xfrm>
          <a:prstGeom prst="rect">
            <a:avLst/>
          </a:prstGeom>
          <a:noFill/>
        </p:spPr>
        <p:txBody>
          <a:bodyPr wrap="square" rtlCol="0">
            <a:spAutoFit/>
          </a:bodyPr>
          <a:lstStyle/>
          <a:p>
            <a:r>
              <a:rPr lang="en-GB" sz="5400" dirty="0" smtClean="0"/>
              <a:t>1</a:t>
            </a:r>
            <a:endParaRPr lang="en-GB" sz="5400" dirty="0"/>
          </a:p>
        </p:txBody>
      </p:sp>
      <p:sp>
        <p:nvSpPr>
          <p:cNvPr id="10" name="TextBox 9"/>
          <p:cNvSpPr txBox="1"/>
          <p:nvPr/>
        </p:nvSpPr>
        <p:spPr>
          <a:xfrm>
            <a:off x="2930472" y="4427997"/>
            <a:ext cx="648072" cy="923330"/>
          </a:xfrm>
          <a:prstGeom prst="rect">
            <a:avLst/>
          </a:prstGeom>
          <a:noFill/>
        </p:spPr>
        <p:txBody>
          <a:bodyPr wrap="square" rtlCol="0">
            <a:spAutoFit/>
          </a:bodyPr>
          <a:lstStyle/>
          <a:p>
            <a:r>
              <a:rPr lang="en-GB" sz="5400" dirty="0"/>
              <a:t>4</a:t>
            </a:r>
          </a:p>
        </p:txBody>
      </p:sp>
      <p:sp>
        <p:nvSpPr>
          <p:cNvPr id="11" name="TextBox 10"/>
          <p:cNvSpPr txBox="1"/>
          <p:nvPr/>
        </p:nvSpPr>
        <p:spPr>
          <a:xfrm>
            <a:off x="5796136" y="3031666"/>
            <a:ext cx="2185214" cy="369332"/>
          </a:xfrm>
          <a:prstGeom prst="rect">
            <a:avLst/>
          </a:prstGeom>
          <a:noFill/>
        </p:spPr>
        <p:txBody>
          <a:bodyPr wrap="none" rtlCol="0">
            <a:spAutoFit/>
          </a:bodyPr>
          <a:lstStyle/>
          <a:p>
            <a:r>
              <a:rPr lang="en-GB" dirty="0" smtClean="0"/>
              <a:t>Complete the blanks</a:t>
            </a:r>
            <a:endParaRPr lang="en-GB" dirty="0"/>
          </a:p>
        </p:txBody>
      </p:sp>
    </p:spTree>
    <p:extLst>
      <p:ext uri="{BB962C8B-B14F-4D97-AF65-F5344CB8AC3E}">
        <p14:creationId xmlns:p14="http://schemas.microsoft.com/office/powerpoint/2010/main" val="3508548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Subtraction </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20888"/>
            <a:ext cx="727710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606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068960"/>
            <a:ext cx="729615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546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92896"/>
            <a:ext cx="721995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355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MASTERY MATHS</a:t>
            </a:r>
            <a:br>
              <a:rPr lang="en-GB" dirty="0" smtClean="0"/>
            </a:br>
            <a:r>
              <a:rPr lang="en-GB" dirty="0" smtClean="0"/>
              <a:t>‘teaching for mastery’ </a:t>
            </a:r>
            <a:endParaRPr lang="en-GB" dirty="0"/>
          </a:p>
        </p:txBody>
      </p:sp>
      <p:sp>
        <p:nvSpPr>
          <p:cNvPr id="3" name="Content Placeholder 2"/>
          <p:cNvSpPr>
            <a:spLocks noGrp="1"/>
          </p:cNvSpPr>
          <p:nvPr>
            <p:ph sz="quarter" idx="13"/>
          </p:nvPr>
        </p:nvSpPr>
        <p:spPr/>
        <p:txBody>
          <a:bodyPr>
            <a:normAutofit fontScale="62500" lnSpcReduction="20000"/>
          </a:bodyPr>
          <a:lstStyle/>
          <a:p>
            <a:pPr>
              <a:buFont typeface="Wingdings" panose="05000000000000000000" pitchFamily="2" charset="2"/>
              <a:buChar char="Ø"/>
            </a:pPr>
            <a:r>
              <a:rPr lang="en-GB" b="1" dirty="0"/>
              <a:t>Longer time </a:t>
            </a:r>
            <a:r>
              <a:rPr lang="en-GB" dirty="0"/>
              <a:t>on each topic – less jumping around</a:t>
            </a:r>
          </a:p>
          <a:p>
            <a:pPr>
              <a:buFont typeface="Wingdings" panose="05000000000000000000" pitchFamily="2" charset="2"/>
              <a:buChar char="Ø"/>
            </a:pPr>
            <a:r>
              <a:rPr lang="en-GB" dirty="0"/>
              <a:t>Fewer topics in the earlier years to allow for </a:t>
            </a:r>
            <a:r>
              <a:rPr lang="en-GB" b="1" dirty="0"/>
              <a:t>learning in depth</a:t>
            </a:r>
          </a:p>
          <a:p>
            <a:pPr>
              <a:buFont typeface="Wingdings" panose="05000000000000000000" pitchFamily="2" charset="2"/>
              <a:buChar char="Ø"/>
            </a:pPr>
            <a:r>
              <a:rPr lang="en-GB" dirty="0"/>
              <a:t>Greater use of </a:t>
            </a:r>
            <a:r>
              <a:rPr lang="en-GB" b="1" dirty="0"/>
              <a:t>practical resources, pictures and images </a:t>
            </a:r>
            <a:r>
              <a:rPr lang="en-GB" dirty="0"/>
              <a:t>to help children make connections and so retain knowledge more easily</a:t>
            </a:r>
          </a:p>
          <a:p>
            <a:pPr>
              <a:buFont typeface="Wingdings" panose="05000000000000000000" pitchFamily="2" charset="2"/>
              <a:buChar char="Ø"/>
            </a:pPr>
            <a:r>
              <a:rPr lang="en-GB" dirty="0"/>
              <a:t>Opportunities for </a:t>
            </a:r>
            <a:r>
              <a:rPr lang="en-GB" b="1" dirty="0"/>
              <a:t>reasoning </a:t>
            </a:r>
            <a:r>
              <a:rPr lang="en-GB" dirty="0"/>
              <a:t>and </a:t>
            </a:r>
            <a:r>
              <a:rPr lang="en-GB" b="1" dirty="0"/>
              <a:t>problem</a:t>
            </a:r>
            <a:r>
              <a:rPr lang="en-GB" dirty="0"/>
              <a:t> solving built in to every lesson</a:t>
            </a:r>
          </a:p>
          <a:p>
            <a:pPr>
              <a:buFont typeface="Wingdings" panose="05000000000000000000" pitchFamily="2" charset="2"/>
              <a:buChar char="Ø"/>
            </a:pPr>
            <a:r>
              <a:rPr lang="en-GB" dirty="0"/>
              <a:t>Lessons carefully planned to address possible misconceptions and to allow children to make links in their learning</a:t>
            </a:r>
          </a:p>
          <a:p>
            <a:pPr>
              <a:buFont typeface="Wingdings" panose="05000000000000000000" pitchFamily="2" charset="2"/>
              <a:buChar char="Ø"/>
            </a:pPr>
            <a:r>
              <a:rPr lang="en-GB" b="1" dirty="0"/>
              <a:t>Flexible groupings </a:t>
            </a:r>
            <a:r>
              <a:rPr lang="en-GB" dirty="0"/>
              <a:t>– all children given access to all tasks</a:t>
            </a:r>
          </a:p>
          <a:p>
            <a:endParaRPr lang="en-GB" dirty="0"/>
          </a:p>
        </p:txBody>
      </p:sp>
      <p:pic>
        <p:nvPicPr>
          <p:cNvPr id="5" name="Picture 2"/>
          <p:cNvPicPr>
            <a:picLocks noGrp="1" noChangeAspect="1" noChangeArrowheads="1"/>
          </p:cNvPicPr>
          <p:nvPr>
            <p:ph sz="quarter" idx="14"/>
          </p:nvPr>
        </p:nvPicPr>
        <p:blipFill>
          <a:blip r:embed="rId2" cstate="print"/>
          <a:srcRect/>
          <a:stretch>
            <a:fillRect/>
          </a:stretch>
        </p:blipFill>
        <p:spPr bwMode="auto">
          <a:xfrm>
            <a:off x="4732337" y="2897981"/>
            <a:ext cx="3648075" cy="3009900"/>
          </a:xfrm>
          <a:prstGeom prst="rect">
            <a:avLst/>
          </a:prstGeom>
          <a:noFill/>
          <a:ln w="9525">
            <a:noFill/>
            <a:miter lim="800000"/>
            <a:headEnd/>
            <a:tailEnd/>
          </a:ln>
        </p:spPr>
      </p:pic>
    </p:spTree>
    <p:extLst>
      <p:ext uri="{BB962C8B-B14F-4D97-AF65-F5344CB8AC3E}">
        <p14:creationId xmlns:p14="http://schemas.microsoft.com/office/powerpoint/2010/main" val="2673317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2780928"/>
            <a:ext cx="725805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179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772816"/>
            <a:ext cx="7562850"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3115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try…</a:t>
            </a:r>
            <a:endParaRPr lang="en-GB" dirty="0"/>
          </a:p>
        </p:txBody>
      </p:sp>
    </p:spTree>
    <p:extLst>
      <p:ext uri="{BB962C8B-B14F-4D97-AF65-F5344CB8AC3E}">
        <p14:creationId xmlns:p14="http://schemas.microsoft.com/office/powerpoint/2010/main" val="1234494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3" name="Group 92"/>
          <p:cNvGrpSpPr>
            <a:grpSpLocks/>
          </p:cNvGrpSpPr>
          <p:nvPr/>
        </p:nvGrpSpPr>
        <p:grpSpPr bwMode="auto">
          <a:xfrm>
            <a:off x="442913" y="2252134"/>
            <a:ext cx="8078787" cy="1960033"/>
            <a:chOff x="975" y="1661"/>
            <a:chExt cx="3492" cy="635"/>
          </a:xfrm>
        </p:grpSpPr>
        <p:sp>
          <p:nvSpPr>
            <p:cNvPr id="10246" name="Oval 93"/>
            <p:cNvSpPr>
              <a:spLocks noChangeArrowheads="1"/>
            </p:cNvSpPr>
            <p:nvPr/>
          </p:nvSpPr>
          <p:spPr bwMode="auto">
            <a:xfrm>
              <a:off x="975" y="1661"/>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0247" name="Oval 94"/>
            <p:cNvSpPr>
              <a:spLocks noChangeArrowheads="1"/>
            </p:cNvSpPr>
            <p:nvPr/>
          </p:nvSpPr>
          <p:spPr bwMode="auto">
            <a:xfrm>
              <a:off x="975" y="2069"/>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0248" name="Oval 95"/>
            <p:cNvSpPr>
              <a:spLocks noChangeArrowheads="1"/>
            </p:cNvSpPr>
            <p:nvPr/>
          </p:nvSpPr>
          <p:spPr bwMode="auto">
            <a:xfrm>
              <a:off x="1292" y="1661"/>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0249" name="Oval 96"/>
            <p:cNvSpPr>
              <a:spLocks noChangeArrowheads="1"/>
            </p:cNvSpPr>
            <p:nvPr/>
          </p:nvSpPr>
          <p:spPr bwMode="auto">
            <a:xfrm>
              <a:off x="1292" y="2069"/>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0250" name="Oval 97"/>
            <p:cNvSpPr>
              <a:spLocks noChangeArrowheads="1"/>
            </p:cNvSpPr>
            <p:nvPr/>
          </p:nvSpPr>
          <p:spPr bwMode="auto">
            <a:xfrm>
              <a:off x="1610" y="2069"/>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0251" name="Oval 98"/>
            <p:cNvSpPr>
              <a:spLocks noChangeArrowheads="1"/>
            </p:cNvSpPr>
            <p:nvPr/>
          </p:nvSpPr>
          <p:spPr bwMode="auto">
            <a:xfrm>
              <a:off x="1610" y="1661"/>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0252" name="Oval 99"/>
            <p:cNvSpPr>
              <a:spLocks noChangeArrowheads="1"/>
            </p:cNvSpPr>
            <p:nvPr/>
          </p:nvSpPr>
          <p:spPr bwMode="auto">
            <a:xfrm>
              <a:off x="1927" y="1661"/>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0253" name="Oval 100"/>
            <p:cNvSpPr>
              <a:spLocks noChangeArrowheads="1"/>
            </p:cNvSpPr>
            <p:nvPr/>
          </p:nvSpPr>
          <p:spPr bwMode="auto">
            <a:xfrm>
              <a:off x="1927" y="2069"/>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0254" name="Oval 101"/>
            <p:cNvSpPr>
              <a:spLocks noChangeArrowheads="1"/>
            </p:cNvSpPr>
            <p:nvPr/>
          </p:nvSpPr>
          <p:spPr bwMode="auto">
            <a:xfrm>
              <a:off x="2245" y="1661"/>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0255" name="Oval 102"/>
            <p:cNvSpPr>
              <a:spLocks noChangeArrowheads="1"/>
            </p:cNvSpPr>
            <p:nvPr/>
          </p:nvSpPr>
          <p:spPr bwMode="auto">
            <a:xfrm>
              <a:off x="2245" y="2069"/>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0256" name="Oval 103"/>
            <p:cNvSpPr>
              <a:spLocks noChangeArrowheads="1"/>
            </p:cNvSpPr>
            <p:nvPr/>
          </p:nvSpPr>
          <p:spPr bwMode="auto">
            <a:xfrm>
              <a:off x="2970" y="1661"/>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0257" name="Oval 104"/>
            <p:cNvSpPr>
              <a:spLocks noChangeArrowheads="1"/>
            </p:cNvSpPr>
            <p:nvPr/>
          </p:nvSpPr>
          <p:spPr bwMode="auto">
            <a:xfrm>
              <a:off x="2970" y="2069"/>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0258" name="Oval 105"/>
            <p:cNvSpPr>
              <a:spLocks noChangeArrowheads="1"/>
            </p:cNvSpPr>
            <p:nvPr/>
          </p:nvSpPr>
          <p:spPr bwMode="auto">
            <a:xfrm>
              <a:off x="3287" y="1661"/>
              <a:ext cx="227" cy="227"/>
            </a:xfrm>
            <a:prstGeom prst="ellipse">
              <a:avLst/>
            </a:prstGeom>
            <a:solidFill>
              <a:schemeClr val="tx1"/>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0259" name="Oval 106"/>
            <p:cNvSpPr>
              <a:spLocks noChangeArrowheads="1"/>
            </p:cNvSpPr>
            <p:nvPr/>
          </p:nvSpPr>
          <p:spPr bwMode="auto">
            <a:xfrm>
              <a:off x="3287" y="2069"/>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0260" name="Oval 107"/>
            <p:cNvSpPr>
              <a:spLocks noChangeArrowheads="1"/>
            </p:cNvSpPr>
            <p:nvPr/>
          </p:nvSpPr>
          <p:spPr bwMode="auto">
            <a:xfrm>
              <a:off x="3605" y="2069"/>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0261" name="Oval 108"/>
            <p:cNvSpPr>
              <a:spLocks noChangeArrowheads="1"/>
            </p:cNvSpPr>
            <p:nvPr/>
          </p:nvSpPr>
          <p:spPr bwMode="auto">
            <a:xfrm>
              <a:off x="3605" y="1661"/>
              <a:ext cx="227" cy="227"/>
            </a:xfrm>
            <a:prstGeom prst="ellipse">
              <a:avLst/>
            </a:prstGeom>
            <a:solidFill>
              <a:schemeClr val="tx1"/>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0262" name="Oval 109"/>
            <p:cNvSpPr>
              <a:spLocks noChangeArrowheads="1"/>
            </p:cNvSpPr>
            <p:nvPr/>
          </p:nvSpPr>
          <p:spPr bwMode="auto">
            <a:xfrm>
              <a:off x="3922" y="1661"/>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0263" name="Oval 110"/>
            <p:cNvSpPr>
              <a:spLocks noChangeArrowheads="1"/>
            </p:cNvSpPr>
            <p:nvPr/>
          </p:nvSpPr>
          <p:spPr bwMode="auto">
            <a:xfrm>
              <a:off x="3922" y="2069"/>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0264" name="Oval 111"/>
            <p:cNvSpPr>
              <a:spLocks noChangeArrowheads="1"/>
            </p:cNvSpPr>
            <p:nvPr/>
          </p:nvSpPr>
          <p:spPr bwMode="auto">
            <a:xfrm>
              <a:off x="4240" y="1661"/>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0265" name="Oval 112"/>
            <p:cNvSpPr>
              <a:spLocks noChangeArrowheads="1"/>
            </p:cNvSpPr>
            <p:nvPr/>
          </p:nvSpPr>
          <p:spPr bwMode="auto">
            <a:xfrm>
              <a:off x="4240" y="2069"/>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grpSp>
      <p:sp>
        <p:nvSpPr>
          <p:cNvPr id="40" name="TextBox 39"/>
          <p:cNvSpPr txBox="1">
            <a:spLocks noChangeArrowheads="1"/>
          </p:cNvSpPr>
          <p:nvPr/>
        </p:nvSpPr>
        <p:spPr bwMode="auto">
          <a:xfrm>
            <a:off x="3949701" y="869951"/>
            <a:ext cx="1108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defTabSz="6858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defTabSz="6858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defTabSz="6858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defTabSz="685800" eaLnBrk="0" fontAlgn="base" hangingPunct="0">
              <a:spcBef>
                <a:spcPct val="0"/>
              </a:spcBef>
              <a:spcAft>
                <a:spcPct val="0"/>
              </a:spcAft>
              <a:defRPr sz="1300">
                <a:solidFill>
                  <a:schemeClr val="tx1"/>
                </a:solidFill>
                <a:latin typeface="Arial" pitchFamily="34" charset="0"/>
                <a:ea typeface="微软雅黑 Light" charset="-122"/>
              </a:defRPr>
            </a:lvl9pPr>
          </a:lstStyle>
          <a:p>
            <a:pPr eaLnBrk="1" hangingPunct="1"/>
            <a:r>
              <a:rPr lang="en-US" altLang="zh-CN" sz="5400" b="1">
                <a:solidFill>
                  <a:srgbClr val="FF0000"/>
                </a:solidFill>
              </a:rPr>
              <a:t>13</a:t>
            </a:r>
            <a:endParaRPr lang="zh-CN" altLang="en-US" sz="5400" b="1">
              <a:solidFill>
                <a:srgbClr val="FF0000"/>
              </a:solidFill>
            </a:endParaRPr>
          </a:p>
        </p:txBody>
      </p:sp>
      <p:sp>
        <p:nvSpPr>
          <p:cNvPr id="41" name="椭圆 40"/>
          <p:cNvSpPr/>
          <p:nvPr/>
        </p:nvSpPr>
        <p:spPr>
          <a:xfrm>
            <a:off x="138113" y="1566334"/>
            <a:ext cx="4154487" cy="342688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1300">
                <a:solidFill>
                  <a:schemeClr val="tx1"/>
                </a:solidFill>
                <a:latin typeface="Arial" pitchFamily="34" charset="0"/>
                <a:ea typeface="微软雅黑 Light" charset="-122"/>
              </a:defRPr>
            </a:lvl1pPr>
            <a:lvl2pPr marL="742950" indent="-285750">
              <a:defRPr kumimoji="1" sz="1300">
                <a:solidFill>
                  <a:schemeClr val="tx1"/>
                </a:solidFill>
                <a:latin typeface="Arial" pitchFamily="34" charset="0"/>
                <a:ea typeface="微软雅黑 Light" charset="-122"/>
              </a:defRPr>
            </a:lvl2pPr>
            <a:lvl3pPr marL="1143000" indent="-228600">
              <a:defRPr kumimoji="1" sz="1300">
                <a:solidFill>
                  <a:schemeClr val="tx1"/>
                </a:solidFill>
                <a:latin typeface="Arial" pitchFamily="34" charset="0"/>
                <a:ea typeface="微软雅黑 Light" charset="-122"/>
              </a:defRPr>
            </a:lvl3pPr>
            <a:lvl4pPr marL="1600200" indent="-228600">
              <a:defRPr kumimoji="1" sz="1300">
                <a:solidFill>
                  <a:schemeClr val="tx1"/>
                </a:solidFill>
                <a:latin typeface="Arial" pitchFamily="34" charset="0"/>
                <a:ea typeface="微软雅黑 Light" charset="-122"/>
              </a:defRPr>
            </a:lvl4pPr>
            <a:lvl5pPr marL="2057400" indent="-228600">
              <a:defRPr kumimoji="1" sz="1300">
                <a:solidFill>
                  <a:schemeClr val="tx1"/>
                </a:solidFill>
                <a:latin typeface="Arial" pitchFamily="34" charset="0"/>
                <a:ea typeface="微软雅黑 Light" charset="-122"/>
              </a:defRPr>
            </a:lvl5pPr>
            <a:lvl6pPr marL="2514600" indent="-228600" defTabSz="685800" fontAlgn="base">
              <a:spcBef>
                <a:spcPct val="0"/>
              </a:spcBef>
              <a:spcAft>
                <a:spcPct val="0"/>
              </a:spcAft>
              <a:defRPr kumimoji="1" sz="1300">
                <a:solidFill>
                  <a:schemeClr val="tx1"/>
                </a:solidFill>
                <a:latin typeface="Arial" pitchFamily="34" charset="0"/>
                <a:ea typeface="微软雅黑 Light" charset="-122"/>
              </a:defRPr>
            </a:lvl6pPr>
            <a:lvl7pPr marL="2971800" indent="-228600" defTabSz="685800" fontAlgn="base">
              <a:spcBef>
                <a:spcPct val="0"/>
              </a:spcBef>
              <a:spcAft>
                <a:spcPct val="0"/>
              </a:spcAft>
              <a:defRPr kumimoji="1" sz="1300">
                <a:solidFill>
                  <a:schemeClr val="tx1"/>
                </a:solidFill>
                <a:latin typeface="Arial" pitchFamily="34" charset="0"/>
                <a:ea typeface="微软雅黑 Light" charset="-122"/>
              </a:defRPr>
            </a:lvl7pPr>
            <a:lvl8pPr marL="3429000" indent="-228600" defTabSz="685800" fontAlgn="base">
              <a:spcBef>
                <a:spcPct val="0"/>
              </a:spcBef>
              <a:spcAft>
                <a:spcPct val="0"/>
              </a:spcAft>
              <a:defRPr kumimoji="1" sz="1300">
                <a:solidFill>
                  <a:schemeClr val="tx1"/>
                </a:solidFill>
                <a:latin typeface="Arial" pitchFamily="34" charset="0"/>
                <a:ea typeface="微软雅黑 Light" charset="-122"/>
              </a:defRPr>
            </a:lvl8pPr>
            <a:lvl9pPr marL="3886200" indent="-228600" defTabSz="685800" fontAlgn="base">
              <a:spcBef>
                <a:spcPct val="0"/>
              </a:spcBef>
              <a:spcAft>
                <a:spcPct val="0"/>
              </a:spcAft>
              <a:defRPr kumimoji="1" sz="1300">
                <a:solidFill>
                  <a:schemeClr val="tx1"/>
                </a:solidFill>
                <a:latin typeface="Arial" pitchFamily="34" charset="0"/>
                <a:ea typeface="微软雅黑 Light" charset="-122"/>
              </a:defRPr>
            </a:lvl9pPr>
          </a:lstStyle>
          <a:p>
            <a:pPr algn="ctr">
              <a:defRPr/>
            </a:pPr>
            <a:endParaRPr kumimoji="0" lang="zh-CN" altLang="en-US" smtClean="0">
              <a:solidFill>
                <a:srgbClr val="FFFFFF"/>
              </a:solidFill>
              <a:latin typeface="微软雅黑 Light" charset="-122"/>
            </a:endParaRPr>
          </a:p>
        </p:txBody>
      </p:sp>
    </p:spTree>
    <p:extLst>
      <p:ext uri="{BB962C8B-B14F-4D97-AF65-F5344CB8AC3E}">
        <p14:creationId xmlns:p14="http://schemas.microsoft.com/office/powerpoint/2010/main" val="3164180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barn(inVertical)">
                                      <p:cBhvr>
                                        <p:cTn id="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5"/>
          <p:cNvSpPr txBox="1">
            <a:spLocks noChangeArrowheads="1"/>
          </p:cNvSpPr>
          <p:nvPr/>
        </p:nvSpPr>
        <p:spPr bwMode="auto">
          <a:xfrm>
            <a:off x="1195419" y="186267"/>
            <a:ext cx="30796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defTabSz="6858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defTabSz="6858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defTabSz="6858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defTabSz="685800" eaLnBrk="0" fontAlgn="base" hangingPunct="0">
              <a:spcBef>
                <a:spcPct val="0"/>
              </a:spcBef>
              <a:spcAft>
                <a:spcPct val="0"/>
              </a:spcAft>
              <a:defRPr sz="1300">
                <a:solidFill>
                  <a:schemeClr val="tx1"/>
                </a:solidFill>
                <a:latin typeface="Arial" pitchFamily="34" charset="0"/>
                <a:ea typeface="微软雅黑 Light" charset="-122"/>
              </a:defRPr>
            </a:lvl9pPr>
          </a:lstStyle>
          <a:p>
            <a:pPr algn="ctr" eaLnBrk="1" hangingPunct="1"/>
            <a:r>
              <a:rPr lang="en-US" altLang="zh-CN" sz="3200" b="1">
                <a:solidFill>
                  <a:srgbClr val="FF7862"/>
                </a:solidFill>
                <a:latin typeface="华文隶书" pitchFamily="2" charset="-122"/>
                <a:ea typeface="华文隶书" pitchFamily="2" charset="-122"/>
              </a:rPr>
              <a:t>Quick Response</a:t>
            </a:r>
            <a:endParaRPr lang="zh-CN" altLang="en-US" sz="3200" b="1">
              <a:solidFill>
                <a:srgbClr val="FF7862"/>
              </a:solidFill>
              <a:latin typeface="华文隶书" pitchFamily="2" charset="-122"/>
              <a:ea typeface="华文隶书" pitchFamily="2" charset="-122"/>
            </a:endParaRPr>
          </a:p>
        </p:txBody>
      </p:sp>
      <p:sp>
        <p:nvSpPr>
          <p:cNvPr id="11267" name="Oval 93"/>
          <p:cNvSpPr>
            <a:spLocks noChangeArrowheads="1"/>
          </p:cNvSpPr>
          <p:nvPr/>
        </p:nvSpPr>
        <p:spPr bwMode="auto">
          <a:xfrm>
            <a:off x="442913" y="2252134"/>
            <a:ext cx="525462" cy="70061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1268" name="Oval 94"/>
          <p:cNvSpPr>
            <a:spLocks noChangeArrowheads="1"/>
          </p:cNvSpPr>
          <p:nvPr/>
        </p:nvSpPr>
        <p:spPr bwMode="auto">
          <a:xfrm>
            <a:off x="442913" y="3511551"/>
            <a:ext cx="525462" cy="700616"/>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1269" name="Oval 95"/>
          <p:cNvSpPr>
            <a:spLocks noChangeArrowheads="1"/>
          </p:cNvSpPr>
          <p:nvPr/>
        </p:nvSpPr>
        <p:spPr bwMode="auto">
          <a:xfrm>
            <a:off x="1176338" y="2252134"/>
            <a:ext cx="525462" cy="70061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1270" name="Oval 96"/>
          <p:cNvSpPr>
            <a:spLocks noChangeArrowheads="1"/>
          </p:cNvSpPr>
          <p:nvPr/>
        </p:nvSpPr>
        <p:spPr bwMode="auto">
          <a:xfrm>
            <a:off x="1176338" y="3511551"/>
            <a:ext cx="525462" cy="700616"/>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1271" name="Oval 97"/>
          <p:cNvSpPr>
            <a:spLocks noChangeArrowheads="1"/>
          </p:cNvSpPr>
          <p:nvPr/>
        </p:nvSpPr>
        <p:spPr bwMode="auto">
          <a:xfrm>
            <a:off x="1911351" y="3511551"/>
            <a:ext cx="525463" cy="700616"/>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1272" name="Oval 98"/>
          <p:cNvSpPr>
            <a:spLocks noChangeArrowheads="1"/>
          </p:cNvSpPr>
          <p:nvPr/>
        </p:nvSpPr>
        <p:spPr bwMode="auto">
          <a:xfrm>
            <a:off x="1911351" y="2252134"/>
            <a:ext cx="525463" cy="70061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1273" name="Oval 99"/>
          <p:cNvSpPr>
            <a:spLocks noChangeArrowheads="1"/>
          </p:cNvSpPr>
          <p:nvPr/>
        </p:nvSpPr>
        <p:spPr bwMode="auto">
          <a:xfrm>
            <a:off x="2644775" y="2252134"/>
            <a:ext cx="525463" cy="70061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1274" name="Oval 100"/>
          <p:cNvSpPr>
            <a:spLocks noChangeArrowheads="1"/>
          </p:cNvSpPr>
          <p:nvPr/>
        </p:nvSpPr>
        <p:spPr bwMode="auto">
          <a:xfrm>
            <a:off x="2644775" y="3511551"/>
            <a:ext cx="525463" cy="700616"/>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1275" name="Oval 101"/>
          <p:cNvSpPr>
            <a:spLocks noChangeArrowheads="1"/>
          </p:cNvSpPr>
          <p:nvPr/>
        </p:nvSpPr>
        <p:spPr bwMode="auto">
          <a:xfrm>
            <a:off x="3381376" y="2252134"/>
            <a:ext cx="525463" cy="70061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1276" name="Oval 102"/>
          <p:cNvSpPr>
            <a:spLocks noChangeArrowheads="1"/>
          </p:cNvSpPr>
          <p:nvPr/>
        </p:nvSpPr>
        <p:spPr bwMode="auto">
          <a:xfrm>
            <a:off x="3381376" y="3511551"/>
            <a:ext cx="525463" cy="700616"/>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1277" name="Oval 103"/>
          <p:cNvSpPr>
            <a:spLocks noChangeArrowheads="1"/>
          </p:cNvSpPr>
          <p:nvPr/>
        </p:nvSpPr>
        <p:spPr bwMode="auto">
          <a:xfrm>
            <a:off x="5057776" y="2252134"/>
            <a:ext cx="525463" cy="70061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1278" name="Oval 104"/>
          <p:cNvSpPr>
            <a:spLocks noChangeArrowheads="1"/>
          </p:cNvSpPr>
          <p:nvPr/>
        </p:nvSpPr>
        <p:spPr bwMode="auto">
          <a:xfrm>
            <a:off x="5057776" y="3511551"/>
            <a:ext cx="525463" cy="700616"/>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1279" name="Oval 105"/>
          <p:cNvSpPr>
            <a:spLocks noChangeArrowheads="1"/>
          </p:cNvSpPr>
          <p:nvPr/>
        </p:nvSpPr>
        <p:spPr bwMode="auto">
          <a:xfrm>
            <a:off x="5791201" y="2252134"/>
            <a:ext cx="525463" cy="70061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1280" name="Oval 106"/>
          <p:cNvSpPr>
            <a:spLocks noChangeArrowheads="1"/>
          </p:cNvSpPr>
          <p:nvPr/>
        </p:nvSpPr>
        <p:spPr bwMode="auto">
          <a:xfrm>
            <a:off x="5791201" y="3511551"/>
            <a:ext cx="525463" cy="700616"/>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1281" name="Oval 107"/>
          <p:cNvSpPr>
            <a:spLocks noChangeArrowheads="1"/>
          </p:cNvSpPr>
          <p:nvPr/>
        </p:nvSpPr>
        <p:spPr bwMode="auto">
          <a:xfrm>
            <a:off x="6527801" y="3511551"/>
            <a:ext cx="525463" cy="700616"/>
          </a:xfrm>
          <a:prstGeom prst="ellipse">
            <a:avLst/>
          </a:prstGeom>
          <a:solidFill>
            <a:schemeClr val="bg1"/>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1282" name="Oval 108"/>
          <p:cNvSpPr>
            <a:spLocks noChangeArrowheads="1"/>
          </p:cNvSpPr>
          <p:nvPr/>
        </p:nvSpPr>
        <p:spPr bwMode="auto">
          <a:xfrm>
            <a:off x="6527801" y="2252134"/>
            <a:ext cx="525463" cy="70061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1283" name="Oval 109"/>
          <p:cNvSpPr>
            <a:spLocks noChangeArrowheads="1"/>
          </p:cNvSpPr>
          <p:nvPr/>
        </p:nvSpPr>
        <p:spPr bwMode="auto">
          <a:xfrm>
            <a:off x="7261226" y="2252134"/>
            <a:ext cx="525463" cy="70061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1284" name="Oval 110"/>
          <p:cNvSpPr>
            <a:spLocks noChangeArrowheads="1"/>
          </p:cNvSpPr>
          <p:nvPr/>
        </p:nvSpPr>
        <p:spPr bwMode="auto">
          <a:xfrm>
            <a:off x="7261226" y="3511551"/>
            <a:ext cx="525463" cy="700616"/>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1285" name="Oval 111"/>
          <p:cNvSpPr>
            <a:spLocks noChangeArrowheads="1"/>
          </p:cNvSpPr>
          <p:nvPr/>
        </p:nvSpPr>
        <p:spPr bwMode="auto">
          <a:xfrm>
            <a:off x="7996238" y="2252134"/>
            <a:ext cx="525462" cy="70061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1286" name="Oval 112"/>
          <p:cNvSpPr>
            <a:spLocks noChangeArrowheads="1"/>
          </p:cNvSpPr>
          <p:nvPr/>
        </p:nvSpPr>
        <p:spPr bwMode="auto">
          <a:xfrm>
            <a:off x="7996238" y="3511551"/>
            <a:ext cx="525462" cy="700616"/>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42" name="Oval 107"/>
          <p:cNvSpPr>
            <a:spLocks noChangeArrowheads="1"/>
          </p:cNvSpPr>
          <p:nvPr/>
        </p:nvSpPr>
        <p:spPr bwMode="auto">
          <a:xfrm>
            <a:off x="6527801" y="3511551"/>
            <a:ext cx="525463" cy="700616"/>
          </a:xfrm>
          <a:prstGeom prst="ellipse">
            <a:avLst/>
          </a:prstGeom>
          <a:solidFill>
            <a:schemeClr val="tx1"/>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40" name="TextBox 39"/>
          <p:cNvSpPr txBox="1">
            <a:spLocks noChangeArrowheads="1"/>
          </p:cNvSpPr>
          <p:nvPr/>
        </p:nvSpPr>
        <p:spPr bwMode="auto">
          <a:xfrm>
            <a:off x="3949701" y="869951"/>
            <a:ext cx="1108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defTabSz="6858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defTabSz="6858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defTabSz="6858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defTabSz="685800" eaLnBrk="0" fontAlgn="base" hangingPunct="0">
              <a:spcBef>
                <a:spcPct val="0"/>
              </a:spcBef>
              <a:spcAft>
                <a:spcPct val="0"/>
              </a:spcAft>
              <a:defRPr sz="1300">
                <a:solidFill>
                  <a:schemeClr val="tx1"/>
                </a:solidFill>
                <a:latin typeface="Arial" pitchFamily="34" charset="0"/>
                <a:ea typeface="微软雅黑 Light" charset="-122"/>
              </a:defRPr>
            </a:lvl9pPr>
          </a:lstStyle>
          <a:p>
            <a:pPr eaLnBrk="1" hangingPunct="1"/>
            <a:r>
              <a:rPr lang="en-US" altLang="zh-CN" sz="5400" b="1"/>
              <a:t> </a:t>
            </a:r>
            <a:r>
              <a:rPr lang="en-US" altLang="zh-CN" sz="5400" b="1">
                <a:solidFill>
                  <a:srgbClr val="FF0000"/>
                </a:solidFill>
              </a:rPr>
              <a:t>11</a:t>
            </a:r>
            <a:endParaRPr lang="zh-CN" altLang="en-US" sz="5400" b="1">
              <a:solidFill>
                <a:srgbClr val="FF0000"/>
              </a:solidFill>
            </a:endParaRPr>
          </a:p>
        </p:txBody>
      </p:sp>
      <p:sp>
        <p:nvSpPr>
          <p:cNvPr id="41" name="椭圆 40"/>
          <p:cNvSpPr/>
          <p:nvPr/>
        </p:nvSpPr>
        <p:spPr>
          <a:xfrm>
            <a:off x="138113" y="1566334"/>
            <a:ext cx="4154487" cy="342688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1300">
                <a:solidFill>
                  <a:schemeClr val="tx1"/>
                </a:solidFill>
                <a:latin typeface="Arial" pitchFamily="34" charset="0"/>
                <a:ea typeface="微软雅黑 Light" charset="-122"/>
              </a:defRPr>
            </a:lvl1pPr>
            <a:lvl2pPr marL="742950" indent="-285750">
              <a:defRPr kumimoji="1" sz="1300">
                <a:solidFill>
                  <a:schemeClr val="tx1"/>
                </a:solidFill>
                <a:latin typeface="Arial" pitchFamily="34" charset="0"/>
                <a:ea typeface="微软雅黑 Light" charset="-122"/>
              </a:defRPr>
            </a:lvl2pPr>
            <a:lvl3pPr marL="1143000" indent="-228600">
              <a:defRPr kumimoji="1" sz="1300">
                <a:solidFill>
                  <a:schemeClr val="tx1"/>
                </a:solidFill>
                <a:latin typeface="Arial" pitchFamily="34" charset="0"/>
                <a:ea typeface="微软雅黑 Light" charset="-122"/>
              </a:defRPr>
            </a:lvl3pPr>
            <a:lvl4pPr marL="1600200" indent="-228600">
              <a:defRPr kumimoji="1" sz="1300">
                <a:solidFill>
                  <a:schemeClr val="tx1"/>
                </a:solidFill>
                <a:latin typeface="Arial" pitchFamily="34" charset="0"/>
                <a:ea typeface="微软雅黑 Light" charset="-122"/>
              </a:defRPr>
            </a:lvl4pPr>
            <a:lvl5pPr marL="2057400" indent="-228600">
              <a:defRPr kumimoji="1" sz="1300">
                <a:solidFill>
                  <a:schemeClr val="tx1"/>
                </a:solidFill>
                <a:latin typeface="Arial" pitchFamily="34" charset="0"/>
                <a:ea typeface="微软雅黑 Light" charset="-122"/>
              </a:defRPr>
            </a:lvl5pPr>
            <a:lvl6pPr marL="2514600" indent="-228600" defTabSz="685800" fontAlgn="base">
              <a:spcBef>
                <a:spcPct val="0"/>
              </a:spcBef>
              <a:spcAft>
                <a:spcPct val="0"/>
              </a:spcAft>
              <a:defRPr kumimoji="1" sz="1300">
                <a:solidFill>
                  <a:schemeClr val="tx1"/>
                </a:solidFill>
                <a:latin typeface="Arial" pitchFamily="34" charset="0"/>
                <a:ea typeface="微软雅黑 Light" charset="-122"/>
              </a:defRPr>
            </a:lvl6pPr>
            <a:lvl7pPr marL="2971800" indent="-228600" defTabSz="685800" fontAlgn="base">
              <a:spcBef>
                <a:spcPct val="0"/>
              </a:spcBef>
              <a:spcAft>
                <a:spcPct val="0"/>
              </a:spcAft>
              <a:defRPr kumimoji="1" sz="1300">
                <a:solidFill>
                  <a:schemeClr val="tx1"/>
                </a:solidFill>
                <a:latin typeface="Arial" pitchFamily="34" charset="0"/>
                <a:ea typeface="微软雅黑 Light" charset="-122"/>
              </a:defRPr>
            </a:lvl7pPr>
            <a:lvl8pPr marL="3429000" indent="-228600" defTabSz="685800" fontAlgn="base">
              <a:spcBef>
                <a:spcPct val="0"/>
              </a:spcBef>
              <a:spcAft>
                <a:spcPct val="0"/>
              </a:spcAft>
              <a:defRPr kumimoji="1" sz="1300">
                <a:solidFill>
                  <a:schemeClr val="tx1"/>
                </a:solidFill>
                <a:latin typeface="Arial" pitchFamily="34" charset="0"/>
                <a:ea typeface="微软雅黑 Light" charset="-122"/>
              </a:defRPr>
            </a:lvl8pPr>
            <a:lvl9pPr marL="3886200" indent="-228600" defTabSz="685800" fontAlgn="base">
              <a:spcBef>
                <a:spcPct val="0"/>
              </a:spcBef>
              <a:spcAft>
                <a:spcPct val="0"/>
              </a:spcAft>
              <a:defRPr kumimoji="1" sz="1300">
                <a:solidFill>
                  <a:schemeClr val="tx1"/>
                </a:solidFill>
                <a:latin typeface="Arial" pitchFamily="34" charset="0"/>
                <a:ea typeface="微软雅黑 Light" charset="-122"/>
              </a:defRPr>
            </a:lvl9pPr>
          </a:lstStyle>
          <a:p>
            <a:pPr algn="ctr">
              <a:defRPr/>
            </a:pPr>
            <a:endParaRPr kumimoji="0" lang="zh-CN" altLang="en-US" smtClean="0">
              <a:solidFill>
                <a:srgbClr val="FFFFFF"/>
              </a:solidFill>
              <a:latin typeface="微软雅黑 Light" charset="-122"/>
            </a:endParaRPr>
          </a:p>
        </p:txBody>
      </p:sp>
    </p:spTree>
    <p:extLst>
      <p:ext uri="{BB962C8B-B14F-4D97-AF65-F5344CB8AC3E}">
        <p14:creationId xmlns:p14="http://schemas.microsoft.com/office/powerpoint/2010/main" val="1184194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path" presetSubtype="0" accel="50000" decel="50000" fill="hold" grpId="0" nodeType="clickEffect">
                                  <p:stCondLst>
                                    <p:cond delay="0"/>
                                  </p:stCondLst>
                                  <p:childTnLst>
                                    <p:animMotion origin="layout" path="M -4.72222E-6 -2.96296E-6 L -0.50659 -0.18148 " pathEditMode="relative" rAng="0" ptsTypes="AA">
                                      <p:cBhvr>
                                        <p:cTn id="13" dur="2000" fill="hold"/>
                                        <p:tgtEl>
                                          <p:spTgt spid="42"/>
                                        </p:tgtEl>
                                        <p:attrNameLst>
                                          <p:attrName>ppt_x</p:attrName>
                                          <p:attrName>ppt_y</p:attrName>
                                        </p:attrNameLst>
                                      </p:cBhvr>
                                      <p:rCtr x="-25330" y="-9074"/>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barn(inVertical)">
                                      <p:cBhvr>
                                        <p:cTn id="1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0"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2"/>
          <p:cNvGrpSpPr>
            <a:grpSpLocks/>
          </p:cNvGrpSpPr>
          <p:nvPr/>
        </p:nvGrpSpPr>
        <p:grpSpPr bwMode="auto">
          <a:xfrm>
            <a:off x="441325" y="2252134"/>
            <a:ext cx="8078788" cy="1960033"/>
            <a:chOff x="975" y="1661"/>
            <a:chExt cx="3492" cy="635"/>
          </a:xfrm>
        </p:grpSpPr>
        <p:sp>
          <p:nvSpPr>
            <p:cNvPr id="14368" name="Oval 93"/>
            <p:cNvSpPr>
              <a:spLocks noChangeArrowheads="1"/>
            </p:cNvSpPr>
            <p:nvPr/>
          </p:nvSpPr>
          <p:spPr bwMode="auto">
            <a:xfrm>
              <a:off x="975" y="1661"/>
              <a:ext cx="227" cy="227"/>
            </a:xfrm>
            <a:prstGeom prst="ellipse">
              <a:avLst/>
            </a:prstGeom>
            <a:solidFill>
              <a:schemeClr val="bg1"/>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69" name="Oval 94"/>
            <p:cNvSpPr>
              <a:spLocks noChangeArrowheads="1"/>
            </p:cNvSpPr>
            <p:nvPr/>
          </p:nvSpPr>
          <p:spPr bwMode="auto">
            <a:xfrm>
              <a:off x="975" y="2069"/>
              <a:ext cx="227" cy="227"/>
            </a:xfrm>
            <a:prstGeom prst="ellipse">
              <a:avLst/>
            </a:prstGeom>
            <a:solidFill>
              <a:schemeClr val="bg1"/>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70" name="Oval 95"/>
            <p:cNvSpPr>
              <a:spLocks noChangeArrowheads="1"/>
            </p:cNvSpPr>
            <p:nvPr/>
          </p:nvSpPr>
          <p:spPr bwMode="auto">
            <a:xfrm>
              <a:off x="1292" y="1661"/>
              <a:ext cx="227" cy="227"/>
            </a:xfrm>
            <a:prstGeom prst="ellipse">
              <a:avLst/>
            </a:prstGeom>
            <a:solidFill>
              <a:schemeClr val="bg1"/>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71" name="Oval 96"/>
            <p:cNvSpPr>
              <a:spLocks noChangeArrowheads="1"/>
            </p:cNvSpPr>
            <p:nvPr/>
          </p:nvSpPr>
          <p:spPr bwMode="auto">
            <a:xfrm>
              <a:off x="1292" y="2069"/>
              <a:ext cx="227" cy="227"/>
            </a:xfrm>
            <a:prstGeom prst="ellipse">
              <a:avLst/>
            </a:prstGeom>
            <a:solidFill>
              <a:schemeClr val="bg1"/>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72" name="Oval 97"/>
            <p:cNvSpPr>
              <a:spLocks noChangeArrowheads="1"/>
            </p:cNvSpPr>
            <p:nvPr/>
          </p:nvSpPr>
          <p:spPr bwMode="auto">
            <a:xfrm>
              <a:off x="1610" y="2069"/>
              <a:ext cx="227" cy="227"/>
            </a:xfrm>
            <a:prstGeom prst="ellipse">
              <a:avLst/>
            </a:prstGeom>
            <a:solidFill>
              <a:schemeClr val="bg1"/>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73" name="Oval 98"/>
            <p:cNvSpPr>
              <a:spLocks noChangeArrowheads="1"/>
            </p:cNvSpPr>
            <p:nvPr/>
          </p:nvSpPr>
          <p:spPr bwMode="auto">
            <a:xfrm>
              <a:off x="1610" y="1661"/>
              <a:ext cx="227" cy="227"/>
            </a:xfrm>
            <a:prstGeom prst="ellipse">
              <a:avLst/>
            </a:prstGeom>
            <a:solidFill>
              <a:schemeClr val="bg1"/>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74" name="Oval 99"/>
            <p:cNvSpPr>
              <a:spLocks noChangeArrowheads="1"/>
            </p:cNvSpPr>
            <p:nvPr/>
          </p:nvSpPr>
          <p:spPr bwMode="auto">
            <a:xfrm>
              <a:off x="1927" y="1661"/>
              <a:ext cx="227" cy="227"/>
            </a:xfrm>
            <a:prstGeom prst="ellipse">
              <a:avLst/>
            </a:prstGeom>
            <a:solidFill>
              <a:schemeClr val="bg1"/>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75" name="Oval 100"/>
            <p:cNvSpPr>
              <a:spLocks noChangeArrowheads="1"/>
            </p:cNvSpPr>
            <p:nvPr/>
          </p:nvSpPr>
          <p:spPr bwMode="auto">
            <a:xfrm>
              <a:off x="1927" y="2069"/>
              <a:ext cx="227" cy="227"/>
            </a:xfrm>
            <a:prstGeom prst="ellipse">
              <a:avLst/>
            </a:prstGeom>
            <a:solidFill>
              <a:schemeClr val="bg1"/>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76" name="Oval 101"/>
            <p:cNvSpPr>
              <a:spLocks noChangeArrowheads="1"/>
            </p:cNvSpPr>
            <p:nvPr/>
          </p:nvSpPr>
          <p:spPr bwMode="auto">
            <a:xfrm>
              <a:off x="2245" y="1661"/>
              <a:ext cx="227" cy="227"/>
            </a:xfrm>
            <a:prstGeom prst="ellipse">
              <a:avLst/>
            </a:prstGeom>
            <a:solidFill>
              <a:schemeClr val="bg1"/>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77" name="Oval 102"/>
            <p:cNvSpPr>
              <a:spLocks noChangeArrowheads="1"/>
            </p:cNvSpPr>
            <p:nvPr/>
          </p:nvSpPr>
          <p:spPr bwMode="auto">
            <a:xfrm>
              <a:off x="2245" y="2069"/>
              <a:ext cx="227" cy="227"/>
            </a:xfrm>
            <a:prstGeom prst="ellipse">
              <a:avLst/>
            </a:prstGeom>
            <a:solidFill>
              <a:schemeClr val="bg1"/>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78" name="Oval 103"/>
            <p:cNvSpPr>
              <a:spLocks noChangeArrowheads="1"/>
            </p:cNvSpPr>
            <p:nvPr/>
          </p:nvSpPr>
          <p:spPr bwMode="auto">
            <a:xfrm>
              <a:off x="2970" y="1661"/>
              <a:ext cx="227" cy="227"/>
            </a:xfrm>
            <a:prstGeom prst="ellipse">
              <a:avLst/>
            </a:prstGeom>
            <a:solidFill>
              <a:schemeClr val="bg1"/>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79" name="Oval 104"/>
            <p:cNvSpPr>
              <a:spLocks noChangeArrowheads="1"/>
            </p:cNvSpPr>
            <p:nvPr/>
          </p:nvSpPr>
          <p:spPr bwMode="auto">
            <a:xfrm>
              <a:off x="2970" y="2069"/>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80" name="Oval 105"/>
            <p:cNvSpPr>
              <a:spLocks noChangeArrowheads="1"/>
            </p:cNvSpPr>
            <p:nvPr/>
          </p:nvSpPr>
          <p:spPr bwMode="auto">
            <a:xfrm>
              <a:off x="3287" y="1661"/>
              <a:ext cx="227" cy="227"/>
            </a:xfrm>
            <a:prstGeom prst="ellipse">
              <a:avLst/>
            </a:prstGeom>
            <a:solidFill>
              <a:schemeClr val="bg1"/>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81" name="Oval 106"/>
            <p:cNvSpPr>
              <a:spLocks noChangeArrowheads="1"/>
            </p:cNvSpPr>
            <p:nvPr/>
          </p:nvSpPr>
          <p:spPr bwMode="auto">
            <a:xfrm>
              <a:off x="3287" y="2069"/>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82" name="Oval 107"/>
            <p:cNvSpPr>
              <a:spLocks noChangeArrowheads="1"/>
            </p:cNvSpPr>
            <p:nvPr/>
          </p:nvSpPr>
          <p:spPr bwMode="auto">
            <a:xfrm>
              <a:off x="3605" y="2069"/>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83" name="Oval 108"/>
            <p:cNvSpPr>
              <a:spLocks noChangeArrowheads="1"/>
            </p:cNvSpPr>
            <p:nvPr/>
          </p:nvSpPr>
          <p:spPr bwMode="auto">
            <a:xfrm>
              <a:off x="3605" y="1661"/>
              <a:ext cx="227" cy="227"/>
            </a:xfrm>
            <a:prstGeom prst="ellipse">
              <a:avLst/>
            </a:prstGeom>
            <a:solidFill>
              <a:schemeClr val="bg1"/>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84" name="Oval 109"/>
            <p:cNvSpPr>
              <a:spLocks noChangeArrowheads="1"/>
            </p:cNvSpPr>
            <p:nvPr/>
          </p:nvSpPr>
          <p:spPr bwMode="auto">
            <a:xfrm>
              <a:off x="3922" y="1661"/>
              <a:ext cx="227" cy="227"/>
            </a:xfrm>
            <a:prstGeom prst="ellipse">
              <a:avLst/>
            </a:prstGeom>
            <a:solidFill>
              <a:schemeClr val="bg1"/>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85" name="Oval 110"/>
            <p:cNvSpPr>
              <a:spLocks noChangeArrowheads="1"/>
            </p:cNvSpPr>
            <p:nvPr/>
          </p:nvSpPr>
          <p:spPr bwMode="auto">
            <a:xfrm>
              <a:off x="3922" y="2069"/>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86" name="Oval 111"/>
            <p:cNvSpPr>
              <a:spLocks noChangeArrowheads="1"/>
            </p:cNvSpPr>
            <p:nvPr/>
          </p:nvSpPr>
          <p:spPr bwMode="auto">
            <a:xfrm>
              <a:off x="4240" y="1661"/>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87" name="Oval 112"/>
            <p:cNvSpPr>
              <a:spLocks noChangeArrowheads="1"/>
            </p:cNvSpPr>
            <p:nvPr/>
          </p:nvSpPr>
          <p:spPr bwMode="auto">
            <a:xfrm>
              <a:off x="4240" y="2069"/>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grpSp>
      <p:sp>
        <p:nvSpPr>
          <p:cNvPr id="14339" name="AutoShape 19" descr="https://timgsa.baidu.com/timg?image&amp;quality=80&amp;size=b9999_10000&amp;sec=1504971572568&amp;di=fee3fe71b21e56a2abfa24e738b463e8&amp;imgtype=0&amp;src=http%3A%2F%2Fs1.sinaimg.cn%2Fmw690%2F002iIv0xzy6VtfU3rtmd0%26690"/>
          <p:cNvSpPr>
            <a:spLocks noChangeAspect="1" noChangeArrowheads="1"/>
          </p:cNvSpPr>
          <p:nvPr/>
        </p:nvSpPr>
        <p:spPr bwMode="auto">
          <a:xfrm>
            <a:off x="138113" y="-192617"/>
            <a:ext cx="304800" cy="40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defTabSz="6858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defTabSz="6858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defTabSz="6858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defTabSz="685800" eaLnBrk="0" fontAlgn="base" hangingPunct="0">
              <a:spcBef>
                <a:spcPct val="0"/>
              </a:spcBef>
              <a:spcAft>
                <a:spcPct val="0"/>
              </a:spcAft>
              <a:defRPr sz="1300">
                <a:solidFill>
                  <a:schemeClr val="tx1"/>
                </a:solidFill>
                <a:latin typeface="Arial" pitchFamily="34" charset="0"/>
                <a:ea typeface="微软雅黑 Light" charset="-122"/>
              </a:defRPr>
            </a:lvl9pPr>
          </a:lstStyle>
          <a:p>
            <a:pPr eaLnBrk="1" hangingPunct="1"/>
            <a:endParaRPr lang="zh-CN" altLang="en-US"/>
          </a:p>
        </p:txBody>
      </p:sp>
      <p:sp>
        <p:nvSpPr>
          <p:cNvPr id="14340" name="AutoShape 21" descr="https://timgsa.baidu.com/timg?image&amp;quality=80&amp;size=b9999_10000&amp;sec=1504971572568&amp;di=fee3fe71b21e56a2abfa24e738b463e8&amp;imgtype=0&amp;src=http%3A%2F%2Fs1.sinaimg.cn%2Fmw690%2F002iIv0xzy6VtfU3rtmd0%26690"/>
          <p:cNvSpPr>
            <a:spLocks noChangeAspect="1" noChangeArrowheads="1"/>
          </p:cNvSpPr>
          <p:nvPr/>
        </p:nvSpPr>
        <p:spPr bwMode="auto">
          <a:xfrm>
            <a:off x="290513" y="10584"/>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defTabSz="6858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defTabSz="6858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defTabSz="6858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defTabSz="685800" eaLnBrk="0" fontAlgn="base" hangingPunct="0">
              <a:spcBef>
                <a:spcPct val="0"/>
              </a:spcBef>
              <a:spcAft>
                <a:spcPct val="0"/>
              </a:spcAft>
              <a:defRPr sz="1300">
                <a:solidFill>
                  <a:schemeClr val="tx1"/>
                </a:solidFill>
                <a:latin typeface="Arial" pitchFamily="34" charset="0"/>
                <a:ea typeface="微软雅黑 Light" charset="-122"/>
              </a:defRPr>
            </a:lvl9pPr>
          </a:lstStyle>
          <a:p>
            <a:pPr eaLnBrk="1" hangingPunct="1"/>
            <a:endParaRPr lang="zh-CN" altLang="en-US"/>
          </a:p>
        </p:txBody>
      </p:sp>
      <p:sp>
        <p:nvSpPr>
          <p:cNvPr id="14341" name="AutoShape 23" descr="https://timgsa.baidu.com/timg?image&amp;quality=80&amp;size=b9999_10000&amp;sec=1504971572568&amp;di=fee3fe71b21e56a2abfa24e738b463e8&amp;imgtype=0&amp;src=http%3A%2F%2Fs1.sinaimg.cn%2Fmw690%2F002iIv0xzy6VtfU3rtmd0%26690"/>
          <p:cNvSpPr>
            <a:spLocks noChangeAspect="1" noChangeArrowheads="1"/>
          </p:cNvSpPr>
          <p:nvPr/>
        </p:nvSpPr>
        <p:spPr bwMode="auto">
          <a:xfrm>
            <a:off x="442913" y="213784"/>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defTabSz="6858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defTabSz="6858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defTabSz="6858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defTabSz="685800" eaLnBrk="0" fontAlgn="base" hangingPunct="0">
              <a:spcBef>
                <a:spcPct val="0"/>
              </a:spcBef>
              <a:spcAft>
                <a:spcPct val="0"/>
              </a:spcAft>
              <a:defRPr sz="1300">
                <a:solidFill>
                  <a:schemeClr val="tx1"/>
                </a:solidFill>
                <a:latin typeface="Arial" pitchFamily="34" charset="0"/>
                <a:ea typeface="微软雅黑 Light" charset="-122"/>
              </a:defRPr>
            </a:lvl9pPr>
          </a:lstStyle>
          <a:p>
            <a:pPr eaLnBrk="1" hangingPunct="1"/>
            <a:endParaRPr lang="zh-CN" altLang="en-US"/>
          </a:p>
        </p:txBody>
      </p:sp>
      <p:sp>
        <p:nvSpPr>
          <p:cNvPr id="14342" name="AutoShape 25" descr="https://timgsa.baidu.com/timg?image&amp;quality=80&amp;size=b9999_10000&amp;sec=1504971572568&amp;di=fee3fe71b21e56a2abfa24e738b463e8&amp;imgtype=0&amp;src=http%3A%2F%2Fs1.sinaimg.cn%2Fmw690%2F002iIv0xzy6VtfU3rtmd0%26690"/>
          <p:cNvSpPr>
            <a:spLocks noChangeAspect="1" noChangeArrowheads="1"/>
          </p:cNvSpPr>
          <p:nvPr/>
        </p:nvSpPr>
        <p:spPr bwMode="auto">
          <a:xfrm>
            <a:off x="595313" y="416984"/>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defTabSz="6858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defTabSz="6858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defTabSz="6858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defTabSz="685800" eaLnBrk="0" fontAlgn="base" hangingPunct="0">
              <a:spcBef>
                <a:spcPct val="0"/>
              </a:spcBef>
              <a:spcAft>
                <a:spcPct val="0"/>
              </a:spcAft>
              <a:defRPr sz="1300">
                <a:solidFill>
                  <a:schemeClr val="tx1"/>
                </a:solidFill>
                <a:latin typeface="Arial" pitchFamily="34" charset="0"/>
                <a:ea typeface="微软雅黑 Light" charset="-122"/>
              </a:defRPr>
            </a:lvl9pPr>
          </a:lstStyle>
          <a:p>
            <a:pPr eaLnBrk="1" hangingPunct="1"/>
            <a:endParaRPr lang="zh-CN" altLang="en-US"/>
          </a:p>
        </p:txBody>
      </p:sp>
      <p:sp>
        <p:nvSpPr>
          <p:cNvPr id="14343" name="AutoShape 27" descr="https://timgsa.baidu.com/timg?image&amp;quality=80&amp;size=b9999_10000&amp;sec=1504971572568&amp;di=fee3fe71b21e56a2abfa24e738b463e8&amp;imgtype=0&amp;src=http%3A%2F%2Fs1.sinaimg.cn%2Fmw690%2F002iIv0xzy6VtfU3rtmd0%26690"/>
          <p:cNvSpPr>
            <a:spLocks noChangeAspect="1" noChangeArrowheads="1"/>
          </p:cNvSpPr>
          <p:nvPr/>
        </p:nvSpPr>
        <p:spPr bwMode="auto">
          <a:xfrm>
            <a:off x="747713" y="620184"/>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defTabSz="6858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defTabSz="6858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defTabSz="6858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defTabSz="685800" eaLnBrk="0" fontAlgn="base" hangingPunct="0">
              <a:spcBef>
                <a:spcPct val="0"/>
              </a:spcBef>
              <a:spcAft>
                <a:spcPct val="0"/>
              </a:spcAft>
              <a:defRPr sz="1300">
                <a:solidFill>
                  <a:schemeClr val="tx1"/>
                </a:solidFill>
                <a:latin typeface="Arial" pitchFamily="34" charset="0"/>
                <a:ea typeface="微软雅黑 Light" charset="-122"/>
              </a:defRPr>
            </a:lvl9pPr>
          </a:lstStyle>
          <a:p>
            <a:pPr eaLnBrk="1" hangingPunct="1"/>
            <a:endParaRPr lang="zh-CN" altLang="en-US"/>
          </a:p>
        </p:txBody>
      </p:sp>
      <p:grpSp>
        <p:nvGrpSpPr>
          <p:cNvPr id="3" name="Group 92"/>
          <p:cNvGrpSpPr>
            <a:grpSpLocks/>
          </p:cNvGrpSpPr>
          <p:nvPr/>
        </p:nvGrpSpPr>
        <p:grpSpPr bwMode="auto">
          <a:xfrm>
            <a:off x="442913" y="2252134"/>
            <a:ext cx="8078787" cy="1960033"/>
            <a:chOff x="975" y="1661"/>
            <a:chExt cx="3492" cy="635"/>
          </a:xfrm>
        </p:grpSpPr>
        <p:sp>
          <p:nvSpPr>
            <p:cNvPr id="14348" name="Oval 93"/>
            <p:cNvSpPr>
              <a:spLocks noChangeArrowheads="1"/>
            </p:cNvSpPr>
            <p:nvPr/>
          </p:nvSpPr>
          <p:spPr bwMode="auto">
            <a:xfrm>
              <a:off x="975" y="1661"/>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49" name="Oval 94"/>
            <p:cNvSpPr>
              <a:spLocks noChangeArrowheads="1"/>
            </p:cNvSpPr>
            <p:nvPr/>
          </p:nvSpPr>
          <p:spPr bwMode="auto">
            <a:xfrm>
              <a:off x="975" y="2069"/>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50" name="Oval 95"/>
            <p:cNvSpPr>
              <a:spLocks noChangeArrowheads="1"/>
            </p:cNvSpPr>
            <p:nvPr/>
          </p:nvSpPr>
          <p:spPr bwMode="auto">
            <a:xfrm>
              <a:off x="1292" y="1661"/>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51" name="Oval 96"/>
            <p:cNvSpPr>
              <a:spLocks noChangeArrowheads="1"/>
            </p:cNvSpPr>
            <p:nvPr/>
          </p:nvSpPr>
          <p:spPr bwMode="auto">
            <a:xfrm>
              <a:off x="1292" y="2069"/>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52" name="Oval 97"/>
            <p:cNvSpPr>
              <a:spLocks noChangeArrowheads="1"/>
            </p:cNvSpPr>
            <p:nvPr/>
          </p:nvSpPr>
          <p:spPr bwMode="auto">
            <a:xfrm>
              <a:off x="1610" y="2069"/>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53" name="Oval 98"/>
            <p:cNvSpPr>
              <a:spLocks noChangeArrowheads="1"/>
            </p:cNvSpPr>
            <p:nvPr/>
          </p:nvSpPr>
          <p:spPr bwMode="auto">
            <a:xfrm>
              <a:off x="1610" y="1661"/>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54" name="Oval 99"/>
            <p:cNvSpPr>
              <a:spLocks noChangeArrowheads="1"/>
            </p:cNvSpPr>
            <p:nvPr/>
          </p:nvSpPr>
          <p:spPr bwMode="auto">
            <a:xfrm>
              <a:off x="1927" y="1661"/>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55" name="Oval 100"/>
            <p:cNvSpPr>
              <a:spLocks noChangeArrowheads="1"/>
            </p:cNvSpPr>
            <p:nvPr/>
          </p:nvSpPr>
          <p:spPr bwMode="auto">
            <a:xfrm>
              <a:off x="1927" y="2069"/>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56" name="Oval 101"/>
            <p:cNvSpPr>
              <a:spLocks noChangeArrowheads="1"/>
            </p:cNvSpPr>
            <p:nvPr/>
          </p:nvSpPr>
          <p:spPr bwMode="auto">
            <a:xfrm>
              <a:off x="2245" y="1661"/>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57" name="Oval 102"/>
            <p:cNvSpPr>
              <a:spLocks noChangeArrowheads="1"/>
            </p:cNvSpPr>
            <p:nvPr/>
          </p:nvSpPr>
          <p:spPr bwMode="auto">
            <a:xfrm>
              <a:off x="2245" y="2069"/>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58" name="Oval 103"/>
            <p:cNvSpPr>
              <a:spLocks noChangeArrowheads="1"/>
            </p:cNvSpPr>
            <p:nvPr/>
          </p:nvSpPr>
          <p:spPr bwMode="auto">
            <a:xfrm>
              <a:off x="2970" y="1661"/>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59" name="Oval 104"/>
            <p:cNvSpPr>
              <a:spLocks noChangeArrowheads="1"/>
            </p:cNvSpPr>
            <p:nvPr/>
          </p:nvSpPr>
          <p:spPr bwMode="auto">
            <a:xfrm>
              <a:off x="2970" y="2069"/>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60" name="Oval 105"/>
            <p:cNvSpPr>
              <a:spLocks noChangeArrowheads="1"/>
            </p:cNvSpPr>
            <p:nvPr/>
          </p:nvSpPr>
          <p:spPr bwMode="auto">
            <a:xfrm>
              <a:off x="3287" y="1661"/>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61" name="Oval 106"/>
            <p:cNvSpPr>
              <a:spLocks noChangeArrowheads="1"/>
            </p:cNvSpPr>
            <p:nvPr/>
          </p:nvSpPr>
          <p:spPr bwMode="auto">
            <a:xfrm>
              <a:off x="3287" y="2069"/>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62" name="Oval 107"/>
            <p:cNvSpPr>
              <a:spLocks noChangeArrowheads="1"/>
            </p:cNvSpPr>
            <p:nvPr/>
          </p:nvSpPr>
          <p:spPr bwMode="auto">
            <a:xfrm>
              <a:off x="3605" y="2069"/>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63" name="Oval 108"/>
            <p:cNvSpPr>
              <a:spLocks noChangeArrowheads="1"/>
            </p:cNvSpPr>
            <p:nvPr/>
          </p:nvSpPr>
          <p:spPr bwMode="auto">
            <a:xfrm>
              <a:off x="3605" y="1661"/>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64" name="Oval 109"/>
            <p:cNvSpPr>
              <a:spLocks noChangeArrowheads="1"/>
            </p:cNvSpPr>
            <p:nvPr/>
          </p:nvSpPr>
          <p:spPr bwMode="auto">
            <a:xfrm>
              <a:off x="3922" y="1661"/>
              <a:ext cx="227" cy="22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65" name="Oval 110"/>
            <p:cNvSpPr>
              <a:spLocks noChangeArrowheads="1"/>
            </p:cNvSpPr>
            <p:nvPr/>
          </p:nvSpPr>
          <p:spPr bwMode="auto">
            <a:xfrm>
              <a:off x="3922" y="2069"/>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66" name="Oval 111"/>
            <p:cNvSpPr>
              <a:spLocks noChangeArrowheads="1"/>
            </p:cNvSpPr>
            <p:nvPr/>
          </p:nvSpPr>
          <p:spPr bwMode="auto">
            <a:xfrm>
              <a:off x="4240" y="1661"/>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4367" name="Oval 112"/>
            <p:cNvSpPr>
              <a:spLocks noChangeArrowheads="1"/>
            </p:cNvSpPr>
            <p:nvPr/>
          </p:nvSpPr>
          <p:spPr bwMode="auto">
            <a:xfrm>
              <a:off x="4240" y="2069"/>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grpSp>
      <p:sp>
        <p:nvSpPr>
          <p:cNvPr id="12" name="椭圆 11"/>
          <p:cNvSpPr/>
          <p:nvPr/>
        </p:nvSpPr>
        <p:spPr>
          <a:xfrm>
            <a:off x="138113" y="1566334"/>
            <a:ext cx="4154487" cy="342688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1300">
                <a:solidFill>
                  <a:schemeClr val="tx1"/>
                </a:solidFill>
                <a:latin typeface="Arial" pitchFamily="34" charset="0"/>
                <a:ea typeface="微软雅黑 Light" charset="-122"/>
              </a:defRPr>
            </a:lvl1pPr>
            <a:lvl2pPr marL="742950" indent="-285750">
              <a:defRPr kumimoji="1" sz="1300">
                <a:solidFill>
                  <a:schemeClr val="tx1"/>
                </a:solidFill>
                <a:latin typeface="Arial" pitchFamily="34" charset="0"/>
                <a:ea typeface="微软雅黑 Light" charset="-122"/>
              </a:defRPr>
            </a:lvl2pPr>
            <a:lvl3pPr marL="1143000" indent="-228600">
              <a:defRPr kumimoji="1" sz="1300">
                <a:solidFill>
                  <a:schemeClr val="tx1"/>
                </a:solidFill>
                <a:latin typeface="Arial" pitchFamily="34" charset="0"/>
                <a:ea typeface="微软雅黑 Light" charset="-122"/>
              </a:defRPr>
            </a:lvl3pPr>
            <a:lvl4pPr marL="1600200" indent="-228600">
              <a:defRPr kumimoji="1" sz="1300">
                <a:solidFill>
                  <a:schemeClr val="tx1"/>
                </a:solidFill>
                <a:latin typeface="Arial" pitchFamily="34" charset="0"/>
                <a:ea typeface="微软雅黑 Light" charset="-122"/>
              </a:defRPr>
            </a:lvl4pPr>
            <a:lvl5pPr marL="2057400" indent="-228600">
              <a:defRPr kumimoji="1" sz="1300">
                <a:solidFill>
                  <a:schemeClr val="tx1"/>
                </a:solidFill>
                <a:latin typeface="Arial" pitchFamily="34" charset="0"/>
                <a:ea typeface="微软雅黑 Light" charset="-122"/>
              </a:defRPr>
            </a:lvl5pPr>
            <a:lvl6pPr marL="2514600" indent="-228600" defTabSz="685800" fontAlgn="base">
              <a:spcBef>
                <a:spcPct val="0"/>
              </a:spcBef>
              <a:spcAft>
                <a:spcPct val="0"/>
              </a:spcAft>
              <a:defRPr kumimoji="1" sz="1300">
                <a:solidFill>
                  <a:schemeClr val="tx1"/>
                </a:solidFill>
                <a:latin typeface="Arial" pitchFamily="34" charset="0"/>
                <a:ea typeface="微软雅黑 Light" charset="-122"/>
              </a:defRPr>
            </a:lvl6pPr>
            <a:lvl7pPr marL="2971800" indent="-228600" defTabSz="685800" fontAlgn="base">
              <a:spcBef>
                <a:spcPct val="0"/>
              </a:spcBef>
              <a:spcAft>
                <a:spcPct val="0"/>
              </a:spcAft>
              <a:defRPr kumimoji="1" sz="1300">
                <a:solidFill>
                  <a:schemeClr val="tx1"/>
                </a:solidFill>
                <a:latin typeface="Arial" pitchFamily="34" charset="0"/>
                <a:ea typeface="微软雅黑 Light" charset="-122"/>
              </a:defRPr>
            </a:lvl7pPr>
            <a:lvl8pPr marL="3429000" indent="-228600" defTabSz="685800" fontAlgn="base">
              <a:spcBef>
                <a:spcPct val="0"/>
              </a:spcBef>
              <a:spcAft>
                <a:spcPct val="0"/>
              </a:spcAft>
              <a:defRPr kumimoji="1" sz="1300">
                <a:solidFill>
                  <a:schemeClr val="tx1"/>
                </a:solidFill>
                <a:latin typeface="Arial" pitchFamily="34" charset="0"/>
                <a:ea typeface="微软雅黑 Light" charset="-122"/>
              </a:defRPr>
            </a:lvl8pPr>
            <a:lvl9pPr marL="3886200" indent="-228600" defTabSz="685800" fontAlgn="base">
              <a:spcBef>
                <a:spcPct val="0"/>
              </a:spcBef>
              <a:spcAft>
                <a:spcPct val="0"/>
              </a:spcAft>
              <a:defRPr kumimoji="1" sz="1300">
                <a:solidFill>
                  <a:schemeClr val="tx1"/>
                </a:solidFill>
                <a:latin typeface="Arial" pitchFamily="34" charset="0"/>
                <a:ea typeface="微软雅黑 Light" charset="-122"/>
              </a:defRPr>
            </a:lvl9pPr>
          </a:lstStyle>
          <a:p>
            <a:pPr algn="ctr">
              <a:defRPr/>
            </a:pPr>
            <a:endParaRPr kumimoji="0" lang="zh-CN" altLang="en-US" smtClean="0">
              <a:solidFill>
                <a:srgbClr val="FFFFFF"/>
              </a:solidFill>
              <a:latin typeface="微软雅黑 Light" charset="-122"/>
            </a:endParaRPr>
          </a:p>
        </p:txBody>
      </p:sp>
      <p:sp>
        <p:nvSpPr>
          <p:cNvPr id="11273" name="Rectangle 1025"/>
          <p:cNvSpPr>
            <a:spLocks noChangeArrowheads="1"/>
          </p:cNvSpPr>
          <p:nvPr/>
        </p:nvSpPr>
        <p:spPr bwMode="auto">
          <a:xfrm>
            <a:off x="3568700" y="641864"/>
            <a:ext cx="8130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defTabSz="6858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defTabSz="6858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defTabSz="6858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defTabSz="685800" eaLnBrk="0" fontAlgn="base" hangingPunct="0">
              <a:spcBef>
                <a:spcPct val="0"/>
              </a:spcBef>
              <a:spcAft>
                <a:spcPct val="0"/>
              </a:spcAft>
              <a:defRPr sz="1300">
                <a:solidFill>
                  <a:schemeClr val="tx1"/>
                </a:solidFill>
                <a:latin typeface="Arial" pitchFamily="34" charset="0"/>
                <a:ea typeface="微软雅黑 Light" charset="-122"/>
              </a:defRPr>
            </a:lvl9pPr>
          </a:lstStyle>
          <a:p>
            <a:pPr eaLnBrk="1" hangingPunct="1"/>
            <a:r>
              <a:rPr lang="en-US" altLang="zh-CN" sz="4400" b="1">
                <a:solidFill>
                  <a:srgbClr val="FF0000"/>
                </a:solidFill>
              </a:rPr>
              <a:t>14</a:t>
            </a:r>
            <a:endParaRPr lang="en-US" altLang="zh-CN" sz="1400" b="1">
              <a:solidFill>
                <a:srgbClr val="FF0000"/>
              </a:solidFill>
            </a:endParaRPr>
          </a:p>
        </p:txBody>
      </p:sp>
      <p:sp>
        <p:nvSpPr>
          <p:cNvPr id="31" name="Rectangle 1025"/>
          <p:cNvSpPr>
            <a:spLocks noChangeArrowheads="1"/>
          </p:cNvSpPr>
          <p:nvPr/>
        </p:nvSpPr>
        <p:spPr bwMode="auto">
          <a:xfrm>
            <a:off x="3567113" y="656680"/>
            <a:ext cx="25574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defTabSz="6858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defTabSz="6858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defTabSz="6858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defTabSz="685800" eaLnBrk="0" fontAlgn="base" hangingPunct="0">
              <a:spcBef>
                <a:spcPct val="0"/>
              </a:spcBef>
              <a:spcAft>
                <a:spcPct val="0"/>
              </a:spcAft>
              <a:defRPr sz="1300">
                <a:solidFill>
                  <a:schemeClr val="tx1"/>
                </a:solidFill>
                <a:latin typeface="Arial" pitchFamily="34" charset="0"/>
                <a:ea typeface="微软雅黑 Light" charset="-122"/>
              </a:defRPr>
            </a:lvl9pPr>
          </a:lstStyle>
          <a:p>
            <a:pPr eaLnBrk="1" hangingPunct="1"/>
            <a:r>
              <a:rPr lang="en-US" altLang="zh-CN" sz="4400" b="1">
                <a:solidFill>
                  <a:srgbClr val="FF0000"/>
                </a:solidFill>
              </a:rPr>
              <a:t>14-5</a:t>
            </a:r>
            <a:endParaRPr lang="en-US" altLang="zh-CN" sz="1400" b="1">
              <a:solidFill>
                <a:srgbClr val="FF0000"/>
              </a:solidFill>
            </a:endParaRPr>
          </a:p>
        </p:txBody>
      </p:sp>
    </p:spTree>
    <p:extLst>
      <p:ext uri="{BB962C8B-B14F-4D97-AF65-F5344CB8AC3E}">
        <p14:creationId xmlns:p14="http://schemas.microsoft.com/office/powerpoint/2010/main" val="1665149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wipe(down)">
                                      <p:cBhvr>
                                        <p:cTn id="7" dur="500"/>
                                        <p:tgtEl>
                                          <p:spTgt spid="112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1"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1273"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103"/>
          <p:cNvSpPr>
            <a:spLocks noChangeArrowheads="1"/>
          </p:cNvSpPr>
          <p:nvPr/>
        </p:nvSpPr>
        <p:spPr bwMode="auto">
          <a:xfrm>
            <a:off x="5057776" y="1811867"/>
            <a:ext cx="525463" cy="70061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5363" name="Oval 105"/>
          <p:cNvSpPr>
            <a:spLocks noChangeArrowheads="1"/>
          </p:cNvSpPr>
          <p:nvPr/>
        </p:nvSpPr>
        <p:spPr bwMode="auto">
          <a:xfrm>
            <a:off x="5791201" y="1811867"/>
            <a:ext cx="525463" cy="70061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5364" name="Oval 108"/>
          <p:cNvSpPr>
            <a:spLocks noChangeArrowheads="1"/>
          </p:cNvSpPr>
          <p:nvPr/>
        </p:nvSpPr>
        <p:spPr bwMode="auto">
          <a:xfrm>
            <a:off x="6527801" y="1811867"/>
            <a:ext cx="525463" cy="70061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5365" name="Oval 109"/>
          <p:cNvSpPr>
            <a:spLocks noChangeArrowheads="1"/>
          </p:cNvSpPr>
          <p:nvPr/>
        </p:nvSpPr>
        <p:spPr bwMode="auto">
          <a:xfrm>
            <a:off x="7261226" y="1811867"/>
            <a:ext cx="525463" cy="70061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5366" name="AutoShape 19" descr="https://timgsa.baidu.com/timg?image&amp;quality=80&amp;size=b9999_10000&amp;sec=1504971572568&amp;di=fee3fe71b21e56a2abfa24e738b463e8&amp;imgtype=0&amp;src=http%3A%2F%2Fs1.sinaimg.cn%2Fmw690%2F002iIv0xzy6VtfU3rtmd0%26690"/>
          <p:cNvSpPr>
            <a:spLocks noChangeAspect="1" noChangeArrowheads="1"/>
          </p:cNvSpPr>
          <p:nvPr/>
        </p:nvSpPr>
        <p:spPr bwMode="auto">
          <a:xfrm>
            <a:off x="138113" y="-192617"/>
            <a:ext cx="304800" cy="40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defTabSz="6858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defTabSz="6858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defTabSz="6858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defTabSz="685800" eaLnBrk="0" fontAlgn="base" hangingPunct="0">
              <a:spcBef>
                <a:spcPct val="0"/>
              </a:spcBef>
              <a:spcAft>
                <a:spcPct val="0"/>
              </a:spcAft>
              <a:defRPr sz="1300">
                <a:solidFill>
                  <a:schemeClr val="tx1"/>
                </a:solidFill>
                <a:latin typeface="Arial" pitchFamily="34" charset="0"/>
                <a:ea typeface="微软雅黑 Light" charset="-122"/>
              </a:defRPr>
            </a:lvl9pPr>
          </a:lstStyle>
          <a:p>
            <a:pPr eaLnBrk="1" hangingPunct="1"/>
            <a:endParaRPr lang="zh-CN" altLang="en-US"/>
          </a:p>
        </p:txBody>
      </p:sp>
      <p:sp>
        <p:nvSpPr>
          <p:cNvPr id="15367" name="AutoShape 21" descr="https://timgsa.baidu.com/timg?image&amp;quality=80&amp;size=b9999_10000&amp;sec=1504971572568&amp;di=fee3fe71b21e56a2abfa24e738b463e8&amp;imgtype=0&amp;src=http%3A%2F%2Fs1.sinaimg.cn%2Fmw690%2F002iIv0xzy6VtfU3rtmd0%26690"/>
          <p:cNvSpPr>
            <a:spLocks noChangeAspect="1" noChangeArrowheads="1"/>
          </p:cNvSpPr>
          <p:nvPr/>
        </p:nvSpPr>
        <p:spPr bwMode="auto">
          <a:xfrm>
            <a:off x="290513" y="10584"/>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defTabSz="6858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defTabSz="6858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defTabSz="6858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defTabSz="685800" eaLnBrk="0" fontAlgn="base" hangingPunct="0">
              <a:spcBef>
                <a:spcPct val="0"/>
              </a:spcBef>
              <a:spcAft>
                <a:spcPct val="0"/>
              </a:spcAft>
              <a:defRPr sz="1300">
                <a:solidFill>
                  <a:schemeClr val="tx1"/>
                </a:solidFill>
                <a:latin typeface="Arial" pitchFamily="34" charset="0"/>
                <a:ea typeface="微软雅黑 Light" charset="-122"/>
              </a:defRPr>
            </a:lvl9pPr>
          </a:lstStyle>
          <a:p>
            <a:pPr eaLnBrk="1" hangingPunct="1"/>
            <a:endParaRPr lang="zh-CN" altLang="en-US"/>
          </a:p>
        </p:txBody>
      </p:sp>
      <p:sp>
        <p:nvSpPr>
          <p:cNvPr id="15368" name="AutoShape 23" descr="https://timgsa.baidu.com/timg?image&amp;quality=80&amp;size=b9999_10000&amp;sec=1504971572568&amp;di=fee3fe71b21e56a2abfa24e738b463e8&amp;imgtype=0&amp;src=http%3A%2F%2Fs1.sinaimg.cn%2Fmw690%2F002iIv0xzy6VtfU3rtmd0%26690"/>
          <p:cNvSpPr>
            <a:spLocks noChangeAspect="1" noChangeArrowheads="1"/>
          </p:cNvSpPr>
          <p:nvPr/>
        </p:nvSpPr>
        <p:spPr bwMode="auto">
          <a:xfrm>
            <a:off x="442913" y="213784"/>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defTabSz="6858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defTabSz="6858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defTabSz="6858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defTabSz="685800" eaLnBrk="0" fontAlgn="base" hangingPunct="0">
              <a:spcBef>
                <a:spcPct val="0"/>
              </a:spcBef>
              <a:spcAft>
                <a:spcPct val="0"/>
              </a:spcAft>
              <a:defRPr sz="1300">
                <a:solidFill>
                  <a:schemeClr val="tx1"/>
                </a:solidFill>
                <a:latin typeface="Arial" pitchFamily="34" charset="0"/>
                <a:ea typeface="微软雅黑 Light" charset="-122"/>
              </a:defRPr>
            </a:lvl9pPr>
          </a:lstStyle>
          <a:p>
            <a:pPr eaLnBrk="1" hangingPunct="1"/>
            <a:endParaRPr lang="zh-CN" altLang="en-US"/>
          </a:p>
        </p:txBody>
      </p:sp>
      <p:sp>
        <p:nvSpPr>
          <p:cNvPr id="15369" name="AutoShape 25" descr="https://timgsa.baidu.com/timg?image&amp;quality=80&amp;size=b9999_10000&amp;sec=1504971572568&amp;di=fee3fe71b21e56a2abfa24e738b463e8&amp;imgtype=0&amp;src=http%3A%2F%2Fs1.sinaimg.cn%2Fmw690%2F002iIv0xzy6VtfU3rtmd0%26690"/>
          <p:cNvSpPr>
            <a:spLocks noChangeAspect="1" noChangeArrowheads="1"/>
          </p:cNvSpPr>
          <p:nvPr/>
        </p:nvSpPr>
        <p:spPr bwMode="auto">
          <a:xfrm>
            <a:off x="595313" y="416984"/>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defTabSz="6858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defTabSz="6858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defTabSz="6858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defTabSz="685800" eaLnBrk="0" fontAlgn="base" hangingPunct="0">
              <a:spcBef>
                <a:spcPct val="0"/>
              </a:spcBef>
              <a:spcAft>
                <a:spcPct val="0"/>
              </a:spcAft>
              <a:defRPr sz="1300">
                <a:solidFill>
                  <a:schemeClr val="tx1"/>
                </a:solidFill>
                <a:latin typeface="Arial" pitchFamily="34" charset="0"/>
                <a:ea typeface="微软雅黑 Light" charset="-122"/>
              </a:defRPr>
            </a:lvl9pPr>
          </a:lstStyle>
          <a:p>
            <a:pPr eaLnBrk="1" hangingPunct="1"/>
            <a:endParaRPr lang="zh-CN" altLang="en-US"/>
          </a:p>
        </p:txBody>
      </p:sp>
      <p:sp>
        <p:nvSpPr>
          <p:cNvPr id="15370" name="AutoShape 27" descr="https://timgsa.baidu.com/timg?image&amp;quality=80&amp;size=b9999_10000&amp;sec=1504971572568&amp;di=fee3fe71b21e56a2abfa24e738b463e8&amp;imgtype=0&amp;src=http%3A%2F%2Fs1.sinaimg.cn%2Fmw690%2F002iIv0xzy6VtfU3rtmd0%26690"/>
          <p:cNvSpPr>
            <a:spLocks noChangeAspect="1" noChangeArrowheads="1"/>
          </p:cNvSpPr>
          <p:nvPr/>
        </p:nvSpPr>
        <p:spPr bwMode="auto">
          <a:xfrm>
            <a:off x="747713" y="620184"/>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defTabSz="6858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defTabSz="6858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defTabSz="6858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defTabSz="685800" eaLnBrk="0" fontAlgn="base" hangingPunct="0">
              <a:spcBef>
                <a:spcPct val="0"/>
              </a:spcBef>
              <a:spcAft>
                <a:spcPct val="0"/>
              </a:spcAft>
              <a:defRPr sz="1300">
                <a:solidFill>
                  <a:schemeClr val="tx1"/>
                </a:solidFill>
                <a:latin typeface="Arial" pitchFamily="34" charset="0"/>
                <a:ea typeface="微软雅黑 Light" charset="-122"/>
              </a:defRPr>
            </a:lvl9pPr>
          </a:lstStyle>
          <a:p>
            <a:pPr eaLnBrk="1" hangingPunct="1"/>
            <a:endParaRPr lang="zh-CN" altLang="en-US"/>
          </a:p>
        </p:txBody>
      </p:sp>
      <p:sp>
        <p:nvSpPr>
          <p:cNvPr id="15371" name="Oval 93"/>
          <p:cNvSpPr>
            <a:spLocks noChangeArrowheads="1"/>
          </p:cNvSpPr>
          <p:nvPr/>
        </p:nvSpPr>
        <p:spPr bwMode="auto">
          <a:xfrm>
            <a:off x="442913" y="1811867"/>
            <a:ext cx="525462" cy="70061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5372" name="Oval 94"/>
          <p:cNvSpPr>
            <a:spLocks noChangeArrowheads="1"/>
          </p:cNvSpPr>
          <p:nvPr/>
        </p:nvSpPr>
        <p:spPr bwMode="auto">
          <a:xfrm>
            <a:off x="442913" y="3071284"/>
            <a:ext cx="525462" cy="700616"/>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5373" name="Oval 95"/>
          <p:cNvSpPr>
            <a:spLocks noChangeArrowheads="1"/>
          </p:cNvSpPr>
          <p:nvPr/>
        </p:nvSpPr>
        <p:spPr bwMode="auto">
          <a:xfrm>
            <a:off x="1176338" y="1811867"/>
            <a:ext cx="525462" cy="70061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5374" name="Oval 96"/>
          <p:cNvSpPr>
            <a:spLocks noChangeArrowheads="1"/>
          </p:cNvSpPr>
          <p:nvPr/>
        </p:nvSpPr>
        <p:spPr bwMode="auto">
          <a:xfrm>
            <a:off x="1176338" y="3071284"/>
            <a:ext cx="525462" cy="700616"/>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5375" name="Oval 97"/>
          <p:cNvSpPr>
            <a:spLocks noChangeArrowheads="1"/>
          </p:cNvSpPr>
          <p:nvPr/>
        </p:nvSpPr>
        <p:spPr bwMode="auto">
          <a:xfrm>
            <a:off x="1911351" y="3071284"/>
            <a:ext cx="525463" cy="700616"/>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5376" name="Oval 98"/>
          <p:cNvSpPr>
            <a:spLocks noChangeArrowheads="1"/>
          </p:cNvSpPr>
          <p:nvPr/>
        </p:nvSpPr>
        <p:spPr bwMode="auto">
          <a:xfrm>
            <a:off x="1911351" y="1811867"/>
            <a:ext cx="525463" cy="70061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5377" name="Oval 99"/>
          <p:cNvSpPr>
            <a:spLocks noChangeArrowheads="1"/>
          </p:cNvSpPr>
          <p:nvPr/>
        </p:nvSpPr>
        <p:spPr bwMode="auto">
          <a:xfrm>
            <a:off x="2644775" y="1811867"/>
            <a:ext cx="525463" cy="70061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5378" name="Oval 100"/>
          <p:cNvSpPr>
            <a:spLocks noChangeArrowheads="1"/>
          </p:cNvSpPr>
          <p:nvPr/>
        </p:nvSpPr>
        <p:spPr bwMode="auto">
          <a:xfrm>
            <a:off x="2644775" y="3071284"/>
            <a:ext cx="525463" cy="700616"/>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5379" name="Oval 101"/>
          <p:cNvSpPr>
            <a:spLocks noChangeArrowheads="1"/>
          </p:cNvSpPr>
          <p:nvPr/>
        </p:nvSpPr>
        <p:spPr bwMode="auto">
          <a:xfrm>
            <a:off x="3381376" y="1811867"/>
            <a:ext cx="525463" cy="70061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5380" name="Oval 102"/>
          <p:cNvSpPr>
            <a:spLocks noChangeArrowheads="1"/>
          </p:cNvSpPr>
          <p:nvPr/>
        </p:nvSpPr>
        <p:spPr bwMode="auto">
          <a:xfrm>
            <a:off x="3381376" y="3071284"/>
            <a:ext cx="525463" cy="700616"/>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5381" name="Oval 104"/>
          <p:cNvSpPr>
            <a:spLocks noChangeArrowheads="1"/>
          </p:cNvSpPr>
          <p:nvPr/>
        </p:nvSpPr>
        <p:spPr bwMode="auto">
          <a:xfrm>
            <a:off x="5057776" y="3071284"/>
            <a:ext cx="525463" cy="700616"/>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5382" name="Oval 106"/>
          <p:cNvSpPr>
            <a:spLocks noChangeArrowheads="1"/>
          </p:cNvSpPr>
          <p:nvPr/>
        </p:nvSpPr>
        <p:spPr bwMode="auto">
          <a:xfrm>
            <a:off x="5791201" y="3071284"/>
            <a:ext cx="525463" cy="700616"/>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5383" name="Oval 107"/>
          <p:cNvSpPr>
            <a:spLocks noChangeArrowheads="1"/>
          </p:cNvSpPr>
          <p:nvPr/>
        </p:nvSpPr>
        <p:spPr bwMode="auto">
          <a:xfrm>
            <a:off x="6527801" y="3071284"/>
            <a:ext cx="525463" cy="700616"/>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5384" name="Oval 110"/>
          <p:cNvSpPr>
            <a:spLocks noChangeArrowheads="1"/>
          </p:cNvSpPr>
          <p:nvPr/>
        </p:nvSpPr>
        <p:spPr bwMode="auto">
          <a:xfrm>
            <a:off x="7261226" y="3071284"/>
            <a:ext cx="525463" cy="700616"/>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5385" name="Oval 111"/>
          <p:cNvSpPr>
            <a:spLocks noChangeArrowheads="1"/>
          </p:cNvSpPr>
          <p:nvPr/>
        </p:nvSpPr>
        <p:spPr bwMode="auto">
          <a:xfrm>
            <a:off x="7996238" y="1811867"/>
            <a:ext cx="525462" cy="70061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5386" name="Oval 112"/>
          <p:cNvSpPr>
            <a:spLocks noChangeArrowheads="1"/>
          </p:cNvSpPr>
          <p:nvPr/>
        </p:nvSpPr>
        <p:spPr bwMode="auto">
          <a:xfrm>
            <a:off x="7996238" y="3071284"/>
            <a:ext cx="525462" cy="700616"/>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15387" name="Rectangle 1025"/>
          <p:cNvSpPr>
            <a:spLocks noChangeArrowheads="1"/>
          </p:cNvSpPr>
          <p:nvPr/>
        </p:nvSpPr>
        <p:spPr bwMode="auto">
          <a:xfrm>
            <a:off x="3440113" y="51313"/>
            <a:ext cx="25574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defTabSz="6858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defTabSz="6858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defTabSz="6858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defTabSz="685800" eaLnBrk="0" fontAlgn="base" hangingPunct="0">
              <a:spcBef>
                <a:spcPct val="0"/>
              </a:spcBef>
              <a:spcAft>
                <a:spcPct val="0"/>
              </a:spcAft>
              <a:defRPr sz="1300">
                <a:solidFill>
                  <a:schemeClr val="tx1"/>
                </a:solidFill>
                <a:latin typeface="Arial" pitchFamily="34" charset="0"/>
                <a:ea typeface="微软雅黑 Light" charset="-122"/>
              </a:defRPr>
            </a:lvl9pPr>
          </a:lstStyle>
          <a:p>
            <a:pPr eaLnBrk="1" hangingPunct="1"/>
            <a:r>
              <a:rPr lang="en-US" altLang="zh-CN" sz="4400" b="1">
                <a:solidFill>
                  <a:srgbClr val="FF0000"/>
                </a:solidFill>
              </a:rPr>
              <a:t>14-5</a:t>
            </a:r>
            <a:endParaRPr lang="en-US" altLang="zh-CN" sz="1400" b="1">
              <a:solidFill>
                <a:srgbClr val="FF0000"/>
              </a:solidFill>
            </a:endParaRPr>
          </a:p>
        </p:txBody>
      </p:sp>
      <p:sp>
        <p:nvSpPr>
          <p:cNvPr id="52" name="Oval 103"/>
          <p:cNvSpPr>
            <a:spLocks noChangeArrowheads="1"/>
          </p:cNvSpPr>
          <p:nvPr/>
        </p:nvSpPr>
        <p:spPr bwMode="auto">
          <a:xfrm>
            <a:off x="5057776" y="1811867"/>
            <a:ext cx="525463" cy="70061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53" name="Oval 105"/>
          <p:cNvSpPr>
            <a:spLocks noChangeArrowheads="1"/>
          </p:cNvSpPr>
          <p:nvPr/>
        </p:nvSpPr>
        <p:spPr bwMode="auto">
          <a:xfrm>
            <a:off x="5791201" y="1811867"/>
            <a:ext cx="525463" cy="70061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54" name="Oval 108"/>
          <p:cNvSpPr>
            <a:spLocks noChangeArrowheads="1"/>
          </p:cNvSpPr>
          <p:nvPr/>
        </p:nvSpPr>
        <p:spPr bwMode="auto">
          <a:xfrm>
            <a:off x="6527801" y="1811867"/>
            <a:ext cx="525463" cy="70061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sp>
        <p:nvSpPr>
          <p:cNvPr id="55" name="Oval 109"/>
          <p:cNvSpPr>
            <a:spLocks noChangeArrowheads="1"/>
          </p:cNvSpPr>
          <p:nvPr/>
        </p:nvSpPr>
        <p:spPr bwMode="auto">
          <a:xfrm>
            <a:off x="7261226" y="1811867"/>
            <a:ext cx="525463" cy="700617"/>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grpSp>
        <p:nvGrpSpPr>
          <p:cNvPr id="2" name="组合 7"/>
          <p:cNvGrpSpPr>
            <a:grpSpLocks/>
          </p:cNvGrpSpPr>
          <p:nvPr/>
        </p:nvGrpSpPr>
        <p:grpSpPr bwMode="auto">
          <a:xfrm>
            <a:off x="4794251" y="772584"/>
            <a:ext cx="3152775" cy="1953683"/>
            <a:chOff x="4793876" y="579345"/>
            <a:chExt cx="3153336" cy="1464608"/>
          </a:xfrm>
        </p:grpSpPr>
        <p:sp>
          <p:nvSpPr>
            <p:cNvPr id="3" name="流程图: 可选过程 2"/>
            <p:cNvSpPr/>
            <p:nvPr/>
          </p:nvSpPr>
          <p:spPr>
            <a:xfrm>
              <a:off x="4793876" y="1080771"/>
              <a:ext cx="3153336" cy="963182"/>
            </a:xfrm>
            <a:prstGeom prst="flowChartAlternateProcess">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1300">
                  <a:solidFill>
                    <a:schemeClr val="tx1"/>
                  </a:solidFill>
                  <a:latin typeface="Arial" pitchFamily="34" charset="0"/>
                  <a:ea typeface="微软雅黑 Light" charset="-122"/>
                </a:defRPr>
              </a:lvl1pPr>
              <a:lvl2pPr marL="742950" indent="-285750">
                <a:defRPr kumimoji="1" sz="1300">
                  <a:solidFill>
                    <a:schemeClr val="tx1"/>
                  </a:solidFill>
                  <a:latin typeface="Arial" pitchFamily="34" charset="0"/>
                  <a:ea typeface="微软雅黑 Light" charset="-122"/>
                </a:defRPr>
              </a:lvl2pPr>
              <a:lvl3pPr marL="1143000" indent="-228600">
                <a:defRPr kumimoji="1" sz="1300">
                  <a:solidFill>
                    <a:schemeClr val="tx1"/>
                  </a:solidFill>
                  <a:latin typeface="Arial" pitchFamily="34" charset="0"/>
                  <a:ea typeface="微软雅黑 Light" charset="-122"/>
                </a:defRPr>
              </a:lvl3pPr>
              <a:lvl4pPr marL="1600200" indent="-228600">
                <a:defRPr kumimoji="1" sz="1300">
                  <a:solidFill>
                    <a:schemeClr val="tx1"/>
                  </a:solidFill>
                  <a:latin typeface="Arial" pitchFamily="34" charset="0"/>
                  <a:ea typeface="微软雅黑 Light" charset="-122"/>
                </a:defRPr>
              </a:lvl4pPr>
              <a:lvl5pPr marL="2057400" indent="-228600">
                <a:defRPr kumimoji="1" sz="1300">
                  <a:solidFill>
                    <a:schemeClr val="tx1"/>
                  </a:solidFill>
                  <a:latin typeface="Arial" pitchFamily="34" charset="0"/>
                  <a:ea typeface="微软雅黑 Light" charset="-122"/>
                </a:defRPr>
              </a:lvl5pPr>
              <a:lvl6pPr marL="2514600" indent="-228600" defTabSz="685800" fontAlgn="base">
                <a:spcBef>
                  <a:spcPct val="0"/>
                </a:spcBef>
                <a:spcAft>
                  <a:spcPct val="0"/>
                </a:spcAft>
                <a:defRPr kumimoji="1" sz="1300">
                  <a:solidFill>
                    <a:schemeClr val="tx1"/>
                  </a:solidFill>
                  <a:latin typeface="Arial" pitchFamily="34" charset="0"/>
                  <a:ea typeface="微软雅黑 Light" charset="-122"/>
                </a:defRPr>
              </a:lvl6pPr>
              <a:lvl7pPr marL="2971800" indent="-228600" defTabSz="685800" fontAlgn="base">
                <a:spcBef>
                  <a:spcPct val="0"/>
                </a:spcBef>
                <a:spcAft>
                  <a:spcPct val="0"/>
                </a:spcAft>
                <a:defRPr kumimoji="1" sz="1300">
                  <a:solidFill>
                    <a:schemeClr val="tx1"/>
                  </a:solidFill>
                  <a:latin typeface="Arial" pitchFamily="34" charset="0"/>
                  <a:ea typeface="微软雅黑 Light" charset="-122"/>
                </a:defRPr>
              </a:lvl7pPr>
              <a:lvl8pPr marL="3429000" indent="-228600" defTabSz="685800" fontAlgn="base">
                <a:spcBef>
                  <a:spcPct val="0"/>
                </a:spcBef>
                <a:spcAft>
                  <a:spcPct val="0"/>
                </a:spcAft>
                <a:defRPr kumimoji="1" sz="1300">
                  <a:solidFill>
                    <a:schemeClr val="tx1"/>
                  </a:solidFill>
                  <a:latin typeface="Arial" pitchFamily="34" charset="0"/>
                  <a:ea typeface="微软雅黑 Light" charset="-122"/>
                </a:defRPr>
              </a:lvl8pPr>
              <a:lvl9pPr marL="3886200" indent="-228600" defTabSz="685800" fontAlgn="base">
                <a:spcBef>
                  <a:spcPct val="0"/>
                </a:spcBef>
                <a:spcAft>
                  <a:spcPct val="0"/>
                </a:spcAft>
                <a:defRPr kumimoji="1" sz="1300">
                  <a:solidFill>
                    <a:schemeClr val="tx1"/>
                  </a:solidFill>
                  <a:latin typeface="Arial" pitchFamily="34" charset="0"/>
                  <a:ea typeface="微软雅黑 Light" charset="-122"/>
                </a:defRPr>
              </a:lvl9pPr>
            </a:lstStyle>
            <a:p>
              <a:pPr algn="ctr">
                <a:defRPr/>
              </a:pPr>
              <a:endParaRPr kumimoji="0" lang="zh-CN" altLang="en-US" smtClean="0">
                <a:solidFill>
                  <a:srgbClr val="FFFFFF"/>
                </a:solidFill>
                <a:latin typeface="微软雅黑 Light" charset="-122"/>
              </a:endParaRPr>
            </a:p>
          </p:txBody>
        </p:sp>
        <p:cxnSp>
          <p:nvCxnSpPr>
            <p:cNvPr id="7" name="直接箭头连接符 6"/>
            <p:cNvCxnSpPr/>
            <p:nvPr/>
          </p:nvCxnSpPr>
          <p:spPr>
            <a:xfrm flipV="1">
              <a:off x="6262575" y="579345"/>
              <a:ext cx="655754" cy="463343"/>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62" name="Oval 102"/>
          <p:cNvSpPr>
            <a:spLocks noChangeArrowheads="1"/>
          </p:cNvSpPr>
          <p:nvPr/>
        </p:nvSpPr>
        <p:spPr bwMode="auto">
          <a:xfrm>
            <a:off x="3381376" y="3071284"/>
            <a:ext cx="525463" cy="700616"/>
          </a:xfrm>
          <a:prstGeom prst="ellipse">
            <a:avLst/>
          </a:prstGeom>
          <a:solidFill>
            <a:srgbClr val="000000"/>
          </a:solidFill>
          <a:ln w="28575">
            <a:solidFill>
              <a:srgbClr val="000000"/>
            </a:solidFill>
            <a:round/>
            <a:headEnd/>
            <a:tailEnd/>
          </a:ln>
        </p:spPr>
        <p:txBody>
          <a:bodyPr wrap="none" anchor="ct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eaLnBrk="0" fontAlgn="base" hangingPunct="0">
              <a:spcBef>
                <a:spcPct val="0"/>
              </a:spcBef>
              <a:spcAft>
                <a:spcPct val="0"/>
              </a:spcAft>
              <a:defRPr sz="1300">
                <a:solidFill>
                  <a:schemeClr val="tx1"/>
                </a:solidFill>
                <a:latin typeface="Arial" pitchFamily="34" charset="0"/>
                <a:ea typeface="微软雅黑 Light" charset="-122"/>
              </a:defRPr>
            </a:lvl9pPr>
          </a:lstStyle>
          <a:p>
            <a:pPr defTabSz="914400" eaLnBrk="1" hangingPunct="1"/>
            <a:endParaRPr lang="zh-CN" altLang="en-US" sz="1800">
              <a:solidFill>
                <a:srgbClr val="000000"/>
              </a:solidFill>
              <a:ea typeface="SimSun" pitchFamily="2" charset="-122"/>
            </a:endParaRPr>
          </a:p>
        </p:txBody>
      </p:sp>
      <p:grpSp>
        <p:nvGrpSpPr>
          <p:cNvPr id="4" name="组合 12"/>
          <p:cNvGrpSpPr>
            <a:grpSpLocks/>
          </p:cNvGrpSpPr>
          <p:nvPr/>
        </p:nvGrpSpPr>
        <p:grpSpPr bwMode="auto">
          <a:xfrm>
            <a:off x="3170239" y="2832100"/>
            <a:ext cx="917575" cy="1676400"/>
            <a:chOff x="3170544" y="2124635"/>
            <a:chExt cx="917362" cy="1257300"/>
          </a:xfrm>
        </p:grpSpPr>
        <p:sp>
          <p:nvSpPr>
            <p:cNvPr id="9" name="流程图: 可选过程 8"/>
            <p:cNvSpPr/>
            <p:nvPr/>
          </p:nvSpPr>
          <p:spPr>
            <a:xfrm>
              <a:off x="3227681" y="2124635"/>
              <a:ext cx="860225" cy="860425"/>
            </a:xfrm>
            <a:prstGeom prst="flowChartAlternateProcess">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1300">
                  <a:solidFill>
                    <a:schemeClr val="tx1"/>
                  </a:solidFill>
                  <a:latin typeface="Arial" pitchFamily="34" charset="0"/>
                  <a:ea typeface="微软雅黑 Light" charset="-122"/>
                </a:defRPr>
              </a:lvl1pPr>
              <a:lvl2pPr marL="742950" indent="-285750">
                <a:defRPr kumimoji="1" sz="1300">
                  <a:solidFill>
                    <a:schemeClr val="tx1"/>
                  </a:solidFill>
                  <a:latin typeface="Arial" pitchFamily="34" charset="0"/>
                  <a:ea typeface="微软雅黑 Light" charset="-122"/>
                </a:defRPr>
              </a:lvl2pPr>
              <a:lvl3pPr marL="1143000" indent="-228600">
                <a:defRPr kumimoji="1" sz="1300">
                  <a:solidFill>
                    <a:schemeClr val="tx1"/>
                  </a:solidFill>
                  <a:latin typeface="Arial" pitchFamily="34" charset="0"/>
                  <a:ea typeface="微软雅黑 Light" charset="-122"/>
                </a:defRPr>
              </a:lvl3pPr>
              <a:lvl4pPr marL="1600200" indent="-228600">
                <a:defRPr kumimoji="1" sz="1300">
                  <a:solidFill>
                    <a:schemeClr val="tx1"/>
                  </a:solidFill>
                  <a:latin typeface="Arial" pitchFamily="34" charset="0"/>
                  <a:ea typeface="微软雅黑 Light" charset="-122"/>
                </a:defRPr>
              </a:lvl4pPr>
              <a:lvl5pPr marL="2057400" indent="-228600">
                <a:defRPr kumimoji="1" sz="1300">
                  <a:solidFill>
                    <a:schemeClr val="tx1"/>
                  </a:solidFill>
                  <a:latin typeface="Arial" pitchFamily="34" charset="0"/>
                  <a:ea typeface="微软雅黑 Light" charset="-122"/>
                </a:defRPr>
              </a:lvl5pPr>
              <a:lvl6pPr marL="2514600" indent="-228600" defTabSz="685800" fontAlgn="base">
                <a:spcBef>
                  <a:spcPct val="0"/>
                </a:spcBef>
                <a:spcAft>
                  <a:spcPct val="0"/>
                </a:spcAft>
                <a:defRPr kumimoji="1" sz="1300">
                  <a:solidFill>
                    <a:schemeClr val="tx1"/>
                  </a:solidFill>
                  <a:latin typeface="Arial" pitchFamily="34" charset="0"/>
                  <a:ea typeface="微软雅黑 Light" charset="-122"/>
                </a:defRPr>
              </a:lvl6pPr>
              <a:lvl7pPr marL="2971800" indent="-228600" defTabSz="685800" fontAlgn="base">
                <a:spcBef>
                  <a:spcPct val="0"/>
                </a:spcBef>
                <a:spcAft>
                  <a:spcPct val="0"/>
                </a:spcAft>
                <a:defRPr kumimoji="1" sz="1300">
                  <a:solidFill>
                    <a:schemeClr val="tx1"/>
                  </a:solidFill>
                  <a:latin typeface="Arial" pitchFamily="34" charset="0"/>
                  <a:ea typeface="微软雅黑 Light" charset="-122"/>
                </a:defRPr>
              </a:lvl7pPr>
              <a:lvl8pPr marL="3429000" indent="-228600" defTabSz="685800" fontAlgn="base">
                <a:spcBef>
                  <a:spcPct val="0"/>
                </a:spcBef>
                <a:spcAft>
                  <a:spcPct val="0"/>
                </a:spcAft>
                <a:defRPr kumimoji="1" sz="1300">
                  <a:solidFill>
                    <a:schemeClr val="tx1"/>
                  </a:solidFill>
                  <a:latin typeface="Arial" pitchFamily="34" charset="0"/>
                  <a:ea typeface="微软雅黑 Light" charset="-122"/>
                </a:defRPr>
              </a:lvl8pPr>
              <a:lvl9pPr marL="3886200" indent="-228600" defTabSz="685800" fontAlgn="base">
                <a:spcBef>
                  <a:spcPct val="0"/>
                </a:spcBef>
                <a:spcAft>
                  <a:spcPct val="0"/>
                </a:spcAft>
                <a:defRPr kumimoji="1" sz="1300">
                  <a:solidFill>
                    <a:schemeClr val="tx1"/>
                  </a:solidFill>
                  <a:latin typeface="Arial" pitchFamily="34" charset="0"/>
                  <a:ea typeface="微软雅黑 Light" charset="-122"/>
                </a:defRPr>
              </a:lvl9pPr>
            </a:lstStyle>
            <a:p>
              <a:pPr algn="ctr">
                <a:defRPr/>
              </a:pPr>
              <a:endParaRPr kumimoji="0" lang="zh-CN" altLang="en-US" smtClean="0">
                <a:solidFill>
                  <a:srgbClr val="FFFFFF"/>
                </a:solidFill>
                <a:latin typeface="微软雅黑 Light" charset="-122"/>
              </a:endParaRPr>
            </a:p>
          </p:txBody>
        </p:sp>
        <p:cxnSp>
          <p:nvCxnSpPr>
            <p:cNvPr id="11" name="直接箭头连接符 10"/>
            <p:cNvCxnSpPr>
              <a:stCxn id="9" idx="2"/>
            </p:cNvCxnSpPr>
            <p:nvPr/>
          </p:nvCxnSpPr>
          <p:spPr>
            <a:xfrm flipH="1">
              <a:off x="3170544" y="2985060"/>
              <a:ext cx="487249" cy="3968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4" name="矩形 13"/>
          <p:cNvSpPr>
            <a:spLocks noChangeArrowheads="1"/>
          </p:cNvSpPr>
          <p:nvPr/>
        </p:nvSpPr>
        <p:spPr bwMode="auto">
          <a:xfrm>
            <a:off x="631825" y="4423833"/>
            <a:ext cx="76501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defTabSz="6858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defTabSz="6858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defTabSz="6858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defTabSz="685800" eaLnBrk="0" fontAlgn="base" hangingPunct="0">
              <a:spcBef>
                <a:spcPct val="0"/>
              </a:spcBef>
              <a:spcAft>
                <a:spcPct val="0"/>
              </a:spcAft>
              <a:defRPr sz="1300">
                <a:solidFill>
                  <a:schemeClr val="tx1"/>
                </a:solidFill>
                <a:latin typeface="Arial" pitchFamily="34" charset="0"/>
                <a:ea typeface="微软雅黑 Light" charset="-122"/>
              </a:defRPr>
            </a:lvl9pPr>
          </a:lstStyle>
          <a:p>
            <a:pPr eaLnBrk="1" hangingPunct="1"/>
            <a:r>
              <a:rPr lang="en-US" altLang="zh-CN" sz="3200" b="1">
                <a:solidFill>
                  <a:srgbClr val="0070C0"/>
                </a:solidFill>
              </a:rPr>
              <a:t>14 is 10 and </a:t>
            </a:r>
            <a:r>
              <a:rPr lang="en-US" altLang="zh-CN" sz="3200" b="1">
                <a:solidFill>
                  <a:srgbClr val="FF0000"/>
                </a:solidFill>
              </a:rPr>
              <a:t>4</a:t>
            </a:r>
            <a:r>
              <a:rPr lang="en-US" altLang="zh-CN" sz="3200" b="1">
                <a:solidFill>
                  <a:srgbClr val="0070C0"/>
                </a:solidFill>
              </a:rPr>
              <a:t>.</a:t>
            </a:r>
          </a:p>
          <a:p>
            <a:pPr eaLnBrk="1" hangingPunct="1"/>
            <a:r>
              <a:rPr lang="en-US" altLang="zh-CN" sz="3200" b="1">
                <a:solidFill>
                  <a:srgbClr val="0070C0"/>
                </a:solidFill>
              </a:rPr>
              <a:t>Partition 5 into </a:t>
            </a:r>
            <a:r>
              <a:rPr lang="en-US" altLang="zh-CN" sz="3200" b="1">
                <a:solidFill>
                  <a:srgbClr val="FF0000"/>
                </a:solidFill>
              </a:rPr>
              <a:t>4</a:t>
            </a:r>
            <a:r>
              <a:rPr lang="en-US" altLang="zh-CN" sz="3200" b="1">
                <a:solidFill>
                  <a:srgbClr val="0070C0"/>
                </a:solidFill>
              </a:rPr>
              <a:t> and </a:t>
            </a:r>
            <a:r>
              <a:rPr lang="en-US" altLang="zh-CN" sz="3200" b="1">
                <a:solidFill>
                  <a:srgbClr val="92951D"/>
                </a:solidFill>
              </a:rPr>
              <a:t>1</a:t>
            </a:r>
            <a:r>
              <a:rPr lang="en-US" altLang="zh-CN" sz="3200" b="1">
                <a:solidFill>
                  <a:srgbClr val="0070C0"/>
                </a:solidFill>
              </a:rPr>
              <a:t>. </a:t>
            </a:r>
          </a:p>
          <a:p>
            <a:pPr eaLnBrk="1" hangingPunct="1"/>
            <a:r>
              <a:rPr lang="en-US" altLang="zh-CN" sz="3200" b="1">
                <a:solidFill>
                  <a:srgbClr val="0070C0"/>
                </a:solidFill>
              </a:rPr>
              <a:t>Take away </a:t>
            </a:r>
            <a:r>
              <a:rPr lang="en-US" altLang="zh-CN" sz="3200" b="1">
                <a:solidFill>
                  <a:srgbClr val="FF0000"/>
                </a:solidFill>
              </a:rPr>
              <a:t>4</a:t>
            </a:r>
            <a:r>
              <a:rPr lang="en-US" altLang="zh-CN" sz="3200" b="1">
                <a:solidFill>
                  <a:srgbClr val="0070C0"/>
                </a:solidFill>
              </a:rPr>
              <a:t> and then take away </a:t>
            </a:r>
            <a:r>
              <a:rPr lang="en-US" altLang="zh-CN" sz="3200" b="1">
                <a:solidFill>
                  <a:srgbClr val="92951D"/>
                </a:solidFill>
              </a:rPr>
              <a:t>1</a:t>
            </a:r>
            <a:r>
              <a:rPr lang="en-US" altLang="zh-CN" sz="3200" b="1">
                <a:solidFill>
                  <a:srgbClr val="0070C0"/>
                </a:solidFill>
              </a:rPr>
              <a:t>.</a:t>
            </a:r>
            <a:endParaRPr lang="zh-CN" altLang="en-US" sz="3200" b="1">
              <a:solidFill>
                <a:srgbClr val="0070C0"/>
              </a:solidFill>
            </a:endParaRPr>
          </a:p>
        </p:txBody>
      </p:sp>
      <p:grpSp>
        <p:nvGrpSpPr>
          <p:cNvPr id="5" name="组合 58"/>
          <p:cNvGrpSpPr>
            <a:grpSpLocks/>
          </p:cNvGrpSpPr>
          <p:nvPr/>
        </p:nvGrpSpPr>
        <p:grpSpPr bwMode="auto">
          <a:xfrm>
            <a:off x="4121151" y="717551"/>
            <a:ext cx="682625" cy="543290"/>
            <a:chOff x="4121062" y="538620"/>
            <a:chExt cx="682668" cy="406846"/>
          </a:xfrm>
        </p:grpSpPr>
        <p:grpSp>
          <p:nvGrpSpPr>
            <p:cNvPr id="15398" name="组合 55"/>
            <p:cNvGrpSpPr>
              <a:grpSpLocks/>
            </p:cNvGrpSpPr>
            <p:nvPr/>
          </p:nvGrpSpPr>
          <p:grpSpPr bwMode="auto">
            <a:xfrm>
              <a:off x="4308953" y="538620"/>
              <a:ext cx="288099" cy="219205"/>
              <a:chOff x="4308953" y="908137"/>
              <a:chExt cx="288099" cy="219205"/>
            </a:xfrm>
          </p:grpSpPr>
          <p:cxnSp>
            <p:nvCxnSpPr>
              <p:cNvPr id="50" name="直接连接符 49"/>
              <p:cNvCxnSpPr/>
              <p:nvPr/>
            </p:nvCxnSpPr>
            <p:spPr>
              <a:xfrm flipH="1">
                <a:off x="4308399" y="908137"/>
                <a:ext cx="144472" cy="2187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452871" y="908137"/>
                <a:ext cx="144471" cy="218741"/>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399" name="TextBox 56"/>
            <p:cNvSpPr txBox="1">
              <a:spLocks noChangeArrowheads="1"/>
            </p:cNvSpPr>
            <p:nvPr/>
          </p:nvSpPr>
          <p:spPr bwMode="auto">
            <a:xfrm>
              <a:off x="4121062" y="726510"/>
              <a:ext cx="363255" cy="21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defTabSz="6858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defTabSz="6858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defTabSz="6858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defTabSz="685800" eaLnBrk="0" fontAlgn="base" hangingPunct="0">
                <a:spcBef>
                  <a:spcPct val="0"/>
                </a:spcBef>
                <a:spcAft>
                  <a:spcPct val="0"/>
                </a:spcAft>
                <a:defRPr sz="1300">
                  <a:solidFill>
                    <a:schemeClr val="tx1"/>
                  </a:solidFill>
                  <a:latin typeface="Arial" pitchFamily="34" charset="0"/>
                  <a:ea typeface="微软雅黑 Light" charset="-122"/>
                </a:defRPr>
              </a:lvl9pPr>
            </a:lstStyle>
            <a:p>
              <a:pPr eaLnBrk="1" hangingPunct="1"/>
              <a:r>
                <a:rPr lang="en-US" altLang="zh-CN">
                  <a:solidFill>
                    <a:srgbClr val="FF0000"/>
                  </a:solidFill>
                </a:rPr>
                <a:t>4</a:t>
              </a:r>
              <a:endParaRPr lang="zh-CN" altLang="en-US">
                <a:solidFill>
                  <a:srgbClr val="FF0000"/>
                </a:solidFill>
              </a:endParaRPr>
            </a:p>
          </p:txBody>
        </p:sp>
        <p:sp>
          <p:nvSpPr>
            <p:cNvPr id="15400" name="TextBox 57"/>
            <p:cNvSpPr txBox="1">
              <a:spLocks noChangeArrowheads="1"/>
            </p:cNvSpPr>
            <p:nvPr/>
          </p:nvSpPr>
          <p:spPr bwMode="auto">
            <a:xfrm>
              <a:off x="4440475" y="726510"/>
              <a:ext cx="363255" cy="21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itchFamily="34" charset="0"/>
                  <a:ea typeface="微软雅黑 Light" charset="-122"/>
                </a:defRPr>
              </a:lvl1pPr>
              <a:lvl2pPr marL="742950" indent="-285750" eaLnBrk="0" hangingPunct="0">
                <a:defRPr sz="1300">
                  <a:solidFill>
                    <a:schemeClr val="tx1"/>
                  </a:solidFill>
                  <a:latin typeface="Arial" pitchFamily="34" charset="0"/>
                  <a:ea typeface="微软雅黑 Light" charset="-122"/>
                </a:defRPr>
              </a:lvl2pPr>
              <a:lvl3pPr marL="1143000" indent="-228600" eaLnBrk="0" hangingPunct="0">
                <a:defRPr sz="1300">
                  <a:solidFill>
                    <a:schemeClr val="tx1"/>
                  </a:solidFill>
                  <a:latin typeface="Arial" pitchFamily="34" charset="0"/>
                  <a:ea typeface="微软雅黑 Light" charset="-122"/>
                </a:defRPr>
              </a:lvl3pPr>
              <a:lvl4pPr marL="1600200" indent="-228600" eaLnBrk="0" hangingPunct="0">
                <a:defRPr sz="1300">
                  <a:solidFill>
                    <a:schemeClr val="tx1"/>
                  </a:solidFill>
                  <a:latin typeface="Arial" pitchFamily="34" charset="0"/>
                  <a:ea typeface="微软雅黑 Light" charset="-122"/>
                </a:defRPr>
              </a:lvl4pPr>
              <a:lvl5pPr marL="2057400" indent="-228600" eaLnBrk="0" hangingPunct="0">
                <a:defRPr sz="1300">
                  <a:solidFill>
                    <a:schemeClr val="tx1"/>
                  </a:solidFill>
                  <a:latin typeface="Arial" pitchFamily="34" charset="0"/>
                  <a:ea typeface="微软雅黑 Light" charset="-122"/>
                </a:defRPr>
              </a:lvl5pPr>
              <a:lvl6pPr marL="2514600" indent="-228600" defTabSz="685800" eaLnBrk="0" fontAlgn="base" hangingPunct="0">
                <a:spcBef>
                  <a:spcPct val="0"/>
                </a:spcBef>
                <a:spcAft>
                  <a:spcPct val="0"/>
                </a:spcAft>
                <a:defRPr sz="1300">
                  <a:solidFill>
                    <a:schemeClr val="tx1"/>
                  </a:solidFill>
                  <a:latin typeface="Arial" pitchFamily="34" charset="0"/>
                  <a:ea typeface="微软雅黑 Light" charset="-122"/>
                </a:defRPr>
              </a:lvl6pPr>
              <a:lvl7pPr marL="2971800" indent="-228600" defTabSz="685800" eaLnBrk="0" fontAlgn="base" hangingPunct="0">
                <a:spcBef>
                  <a:spcPct val="0"/>
                </a:spcBef>
                <a:spcAft>
                  <a:spcPct val="0"/>
                </a:spcAft>
                <a:defRPr sz="1300">
                  <a:solidFill>
                    <a:schemeClr val="tx1"/>
                  </a:solidFill>
                  <a:latin typeface="Arial" pitchFamily="34" charset="0"/>
                  <a:ea typeface="微软雅黑 Light" charset="-122"/>
                </a:defRPr>
              </a:lvl7pPr>
              <a:lvl8pPr marL="3429000" indent="-228600" defTabSz="685800" eaLnBrk="0" fontAlgn="base" hangingPunct="0">
                <a:spcBef>
                  <a:spcPct val="0"/>
                </a:spcBef>
                <a:spcAft>
                  <a:spcPct val="0"/>
                </a:spcAft>
                <a:defRPr sz="1300">
                  <a:solidFill>
                    <a:schemeClr val="tx1"/>
                  </a:solidFill>
                  <a:latin typeface="Arial" pitchFamily="34" charset="0"/>
                  <a:ea typeface="微软雅黑 Light" charset="-122"/>
                </a:defRPr>
              </a:lvl8pPr>
              <a:lvl9pPr marL="3886200" indent="-228600" defTabSz="685800" eaLnBrk="0" fontAlgn="base" hangingPunct="0">
                <a:spcBef>
                  <a:spcPct val="0"/>
                </a:spcBef>
                <a:spcAft>
                  <a:spcPct val="0"/>
                </a:spcAft>
                <a:defRPr sz="1300">
                  <a:solidFill>
                    <a:schemeClr val="tx1"/>
                  </a:solidFill>
                  <a:latin typeface="Arial" pitchFamily="34" charset="0"/>
                  <a:ea typeface="微软雅黑 Light" charset="-122"/>
                </a:defRPr>
              </a:lvl9pPr>
            </a:lstStyle>
            <a:p>
              <a:pPr eaLnBrk="1" hangingPunct="1"/>
              <a:r>
                <a:rPr lang="en-US" altLang="zh-CN">
                  <a:solidFill>
                    <a:srgbClr val="FF0000"/>
                  </a:solidFill>
                </a:rPr>
                <a:t>1</a:t>
              </a:r>
              <a:endParaRPr lang="zh-CN" altLang="en-US">
                <a:solidFill>
                  <a:srgbClr val="FF0000"/>
                </a:solidFill>
              </a:endParaRPr>
            </a:p>
          </p:txBody>
        </p:sp>
      </p:grpSp>
      <p:sp>
        <p:nvSpPr>
          <p:cNvPr id="6" name="TextBox 5"/>
          <p:cNvSpPr txBox="1">
            <a:spLocks noChangeArrowheads="1"/>
          </p:cNvSpPr>
          <p:nvPr/>
        </p:nvSpPr>
        <p:spPr bwMode="auto">
          <a:xfrm>
            <a:off x="4597400" y="-57151"/>
            <a:ext cx="9797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3200" b="1">
                <a:solidFill>
                  <a:srgbClr val="FF0000"/>
                </a:solidFill>
              </a:rPr>
              <a:t> </a:t>
            </a:r>
            <a:r>
              <a:rPr lang="en-GB" altLang="en-US" sz="4400" b="1">
                <a:solidFill>
                  <a:srgbClr val="FF0000"/>
                </a:solidFill>
              </a:rPr>
              <a:t>= 9</a:t>
            </a:r>
          </a:p>
        </p:txBody>
      </p:sp>
    </p:spTree>
    <p:extLst>
      <p:ext uri="{BB962C8B-B14F-4D97-AF65-F5344CB8AC3E}">
        <p14:creationId xmlns:p14="http://schemas.microsoft.com/office/powerpoint/2010/main" val="1417239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7" presetClass="exit" presetSubtype="0" fill="hold" grpId="0" nodeType="clickEffect">
                                  <p:stCondLst>
                                    <p:cond delay="0"/>
                                  </p:stCondLst>
                                  <p:childTnLst>
                                    <p:animEffect transition="out" filter="fade">
                                      <p:cBhvr>
                                        <p:cTn id="10" dur="1000"/>
                                        <p:tgtEl>
                                          <p:spTgt spid="52"/>
                                        </p:tgtEl>
                                      </p:cBhvr>
                                    </p:animEffect>
                                    <p:anim calcmode="lin" valueType="num">
                                      <p:cBhvr>
                                        <p:cTn id="11" dur="1000"/>
                                        <p:tgtEl>
                                          <p:spTgt spid="52"/>
                                        </p:tgtEl>
                                        <p:attrNameLst>
                                          <p:attrName>ppt_x</p:attrName>
                                        </p:attrNameLst>
                                      </p:cBhvr>
                                      <p:tavLst>
                                        <p:tav tm="0">
                                          <p:val>
                                            <p:strVal val="ppt_x"/>
                                          </p:val>
                                        </p:tav>
                                        <p:tav tm="100000">
                                          <p:val>
                                            <p:strVal val="ppt_x"/>
                                          </p:val>
                                        </p:tav>
                                      </p:tavLst>
                                    </p:anim>
                                    <p:anim calcmode="lin" valueType="num">
                                      <p:cBhvr>
                                        <p:cTn id="12" dur="1000"/>
                                        <p:tgtEl>
                                          <p:spTgt spid="52"/>
                                        </p:tgtEl>
                                        <p:attrNameLst>
                                          <p:attrName>ppt_y</p:attrName>
                                        </p:attrNameLst>
                                      </p:cBhvr>
                                      <p:tavLst>
                                        <p:tav tm="0">
                                          <p:val>
                                            <p:strVal val="ppt_y"/>
                                          </p:val>
                                        </p:tav>
                                        <p:tav tm="100000">
                                          <p:val>
                                            <p:strVal val="ppt_y-.1"/>
                                          </p:val>
                                        </p:tav>
                                      </p:tavLst>
                                    </p:anim>
                                    <p:set>
                                      <p:cBhvr>
                                        <p:cTn id="13" dur="1" fill="hold">
                                          <p:stCondLst>
                                            <p:cond delay="999"/>
                                          </p:stCondLst>
                                        </p:cTn>
                                        <p:tgtEl>
                                          <p:spTgt spid="52"/>
                                        </p:tgtEl>
                                        <p:attrNameLst>
                                          <p:attrName>style.visibility</p:attrName>
                                        </p:attrNameLst>
                                      </p:cBhvr>
                                      <p:to>
                                        <p:strVal val="hidden"/>
                                      </p:to>
                                    </p:set>
                                  </p:childTnLst>
                                </p:cTn>
                              </p:par>
                              <p:par>
                                <p:cTn id="14" presetID="47" presetClass="exit" presetSubtype="0" fill="hold" grpId="0" nodeType="withEffect">
                                  <p:stCondLst>
                                    <p:cond delay="0"/>
                                  </p:stCondLst>
                                  <p:childTnLst>
                                    <p:animEffect transition="out" filter="fade">
                                      <p:cBhvr>
                                        <p:cTn id="15" dur="1000"/>
                                        <p:tgtEl>
                                          <p:spTgt spid="53"/>
                                        </p:tgtEl>
                                      </p:cBhvr>
                                    </p:animEffect>
                                    <p:anim calcmode="lin" valueType="num">
                                      <p:cBhvr>
                                        <p:cTn id="16" dur="1000"/>
                                        <p:tgtEl>
                                          <p:spTgt spid="53"/>
                                        </p:tgtEl>
                                        <p:attrNameLst>
                                          <p:attrName>ppt_x</p:attrName>
                                        </p:attrNameLst>
                                      </p:cBhvr>
                                      <p:tavLst>
                                        <p:tav tm="0">
                                          <p:val>
                                            <p:strVal val="ppt_x"/>
                                          </p:val>
                                        </p:tav>
                                        <p:tav tm="100000">
                                          <p:val>
                                            <p:strVal val="ppt_x"/>
                                          </p:val>
                                        </p:tav>
                                      </p:tavLst>
                                    </p:anim>
                                    <p:anim calcmode="lin" valueType="num">
                                      <p:cBhvr>
                                        <p:cTn id="17" dur="1000"/>
                                        <p:tgtEl>
                                          <p:spTgt spid="53"/>
                                        </p:tgtEl>
                                        <p:attrNameLst>
                                          <p:attrName>ppt_y</p:attrName>
                                        </p:attrNameLst>
                                      </p:cBhvr>
                                      <p:tavLst>
                                        <p:tav tm="0">
                                          <p:val>
                                            <p:strVal val="ppt_y"/>
                                          </p:val>
                                        </p:tav>
                                        <p:tav tm="100000">
                                          <p:val>
                                            <p:strVal val="ppt_y-.1"/>
                                          </p:val>
                                        </p:tav>
                                      </p:tavLst>
                                    </p:anim>
                                    <p:set>
                                      <p:cBhvr>
                                        <p:cTn id="18" dur="1" fill="hold">
                                          <p:stCondLst>
                                            <p:cond delay="999"/>
                                          </p:stCondLst>
                                        </p:cTn>
                                        <p:tgtEl>
                                          <p:spTgt spid="53"/>
                                        </p:tgtEl>
                                        <p:attrNameLst>
                                          <p:attrName>style.visibility</p:attrName>
                                        </p:attrNameLst>
                                      </p:cBhvr>
                                      <p:to>
                                        <p:strVal val="hidden"/>
                                      </p:to>
                                    </p:set>
                                  </p:childTnLst>
                                </p:cTn>
                              </p:par>
                              <p:par>
                                <p:cTn id="19" presetID="47" presetClass="exit" presetSubtype="0" fill="hold" grpId="0" nodeType="withEffect">
                                  <p:stCondLst>
                                    <p:cond delay="0"/>
                                  </p:stCondLst>
                                  <p:childTnLst>
                                    <p:animEffect transition="out" filter="fade">
                                      <p:cBhvr>
                                        <p:cTn id="20" dur="1000"/>
                                        <p:tgtEl>
                                          <p:spTgt spid="54"/>
                                        </p:tgtEl>
                                      </p:cBhvr>
                                    </p:animEffect>
                                    <p:anim calcmode="lin" valueType="num">
                                      <p:cBhvr>
                                        <p:cTn id="21" dur="1000"/>
                                        <p:tgtEl>
                                          <p:spTgt spid="54"/>
                                        </p:tgtEl>
                                        <p:attrNameLst>
                                          <p:attrName>ppt_x</p:attrName>
                                        </p:attrNameLst>
                                      </p:cBhvr>
                                      <p:tavLst>
                                        <p:tav tm="0">
                                          <p:val>
                                            <p:strVal val="ppt_x"/>
                                          </p:val>
                                        </p:tav>
                                        <p:tav tm="100000">
                                          <p:val>
                                            <p:strVal val="ppt_x"/>
                                          </p:val>
                                        </p:tav>
                                      </p:tavLst>
                                    </p:anim>
                                    <p:anim calcmode="lin" valueType="num">
                                      <p:cBhvr>
                                        <p:cTn id="22" dur="1000"/>
                                        <p:tgtEl>
                                          <p:spTgt spid="54"/>
                                        </p:tgtEl>
                                        <p:attrNameLst>
                                          <p:attrName>ppt_y</p:attrName>
                                        </p:attrNameLst>
                                      </p:cBhvr>
                                      <p:tavLst>
                                        <p:tav tm="0">
                                          <p:val>
                                            <p:strVal val="ppt_y"/>
                                          </p:val>
                                        </p:tav>
                                        <p:tav tm="100000">
                                          <p:val>
                                            <p:strVal val="ppt_y-.1"/>
                                          </p:val>
                                        </p:tav>
                                      </p:tavLst>
                                    </p:anim>
                                    <p:set>
                                      <p:cBhvr>
                                        <p:cTn id="23" dur="1" fill="hold">
                                          <p:stCondLst>
                                            <p:cond delay="999"/>
                                          </p:stCondLst>
                                        </p:cTn>
                                        <p:tgtEl>
                                          <p:spTgt spid="54"/>
                                        </p:tgtEl>
                                        <p:attrNameLst>
                                          <p:attrName>style.visibility</p:attrName>
                                        </p:attrNameLst>
                                      </p:cBhvr>
                                      <p:to>
                                        <p:strVal val="hidden"/>
                                      </p:to>
                                    </p:set>
                                  </p:childTnLst>
                                </p:cTn>
                              </p:par>
                              <p:par>
                                <p:cTn id="24" presetID="47" presetClass="exit" presetSubtype="0" fill="hold" grpId="0" nodeType="withEffect">
                                  <p:stCondLst>
                                    <p:cond delay="0"/>
                                  </p:stCondLst>
                                  <p:childTnLst>
                                    <p:animEffect transition="out" filter="fade">
                                      <p:cBhvr>
                                        <p:cTn id="25" dur="1000"/>
                                        <p:tgtEl>
                                          <p:spTgt spid="55"/>
                                        </p:tgtEl>
                                      </p:cBhvr>
                                    </p:animEffect>
                                    <p:anim calcmode="lin" valueType="num">
                                      <p:cBhvr>
                                        <p:cTn id="26" dur="1000"/>
                                        <p:tgtEl>
                                          <p:spTgt spid="55"/>
                                        </p:tgtEl>
                                        <p:attrNameLst>
                                          <p:attrName>ppt_x</p:attrName>
                                        </p:attrNameLst>
                                      </p:cBhvr>
                                      <p:tavLst>
                                        <p:tav tm="0">
                                          <p:val>
                                            <p:strVal val="ppt_x"/>
                                          </p:val>
                                        </p:tav>
                                        <p:tav tm="100000">
                                          <p:val>
                                            <p:strVal val="ppt_x"/>
                                          </p:val>
                                        </p:tav>
                                      </p:tavLst>
                                    </p:anim>
                                    <p:anim calcmode="lin" valueType="num">
                                      <p:cBhvr>
                                        <p:cTn id="27" dur="1000"/>
                                        <p:tgtEl>
                                          <p:spTgt spid="55"/>
                                        </p:tgtEl>
                                        <p:attrNameLst>
                                          <p:attrName>ppt_y</p:attrName>
                                        </p:attrNameLst>
                                      </p:cBhvr>
                                      <p:tavLst>
                                        <p:tav tm="0">
                                          <p:val>
                                            <p:strVal val="ppt_y"/>
                                          </p:val>
                                        </p:tav>
                                        <p:tav tm="100000">
                                          <p:val>
                                            <p:strVal val="ppt_y-.1"/>
                                          </p:val>
                                        </p:tav>
                                      </p:tavLst>
                                    </p:anim>
                                    <p:set>
                                      <p:cBhvr>
                                        <p:cTn id="28" dur="1" fill="hold">
                                          <p:stCondLst>
                                            <p:cond delay="999"/>
                                          </p:stCondLst>
                                        </p:cTn>
                                        <p:tgtEl>
                                          <p:spTgt spid="55"/>
                                        </p:tgtEl>
                                        <p:attrNameLst>
                                          <p:attrName>style.visibility</p:attrName>
                                        </p:attrNameLst>
                                      </p:cBhvr>
                                      <p:to>
                                        <p:strVal val="hidden"/>
                                      </p:to>
                                    </p:set>
                                  </p:childTnLst>
                                </p:cTn>
                              </p:par>
                            </p:childTnLst>
                          </p:cTn>
                        </p:par>
                        <p:par>
                          <p:cTn id="29" fill="hold" nodeType="afterGroup">
                            <p:stCondLst>
                              <p:cond delay="100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xit" presetSubtype="0" fill="hold" grpId="0" nodeType="clickEffect">
                                  <p:stCondLst>
                                    <p:cond delay="0"/>
                                  </p:stCondLst>
                                  <p:childTnLst>
                                    <p:animEffect transition="out" filter="fade">
                                      <p:cBhvr>
                                        <p:cTn id="36" dur="1000"/>
                                        <p:tgtEl>
                                          <p:spTgt spid="62"/>
                                        </p:tgtEl>
                                      </p:cBhvr>
                                    </p:animEffect>
                                    <p:anim calcmode="lin" valueType="num">
                                      <p:cBhvr>
                                        <p:cTn id="37" dur="1000"/>
                                        <p:tgtEl>
                                          <p:spTgt spid="62"/>
                                        </p:tgtEl>
                                        <p:attrNameLst>
                                          <p:attrName>ppt_x</p:attrName>
                                        </p:attrNameLst>
                                      </p:cBhvr>
                                      <p:tavLst>
                                        <p:tav tm="0">
                                          <p:val>
                                            <p:strVal val="ppt_x"/>
                                          </p:val>
                                        </p:tav>
                                        <p:tav tm="100000">
                                          <p:val>
                                            <p:strVal val="ppt_x"/>
                                          </p:val>
                                        </p:tav>
                                      </p:tavLst>
                                    </p:anim>
                                    <p:anim calcmode="lin" valueType="num">
                                      <p:cBhvr>
                                        <p:cTn id="38" dur="1000"/>
                                        <p:tgtEl>
                                          <p:spTgt spid="62"/>
                                        </p:tgtEl>
                                        <p:attrNameLst>
                                          <p:attrName>ppt_y</p:attrName>
                                        </p:attrNameLst>
                                      </p:cBhvr>
                                      <p:tavLst>
                                        <p:tav tm="0">
                                          <p:val>
                                            <p:strVal val="ppt_y"/>
                                          </p:val>
                                        </p:tav>
                                        <p:tav tm="100000">
                                          <p:val>
                                            <p:strVal val="ppt_y+.1"/>
                                          </p:val>
                                        </p:tav>
                                      </p:tavLst>
                                    </p:anim>
                                    <p:set>
                                      <p:cBhvr>
                                        <p:cTn id="39" dur="1" fill="hold">
                                          <p:stCondLst>
                                            <p:cond delay="999"/>
                                          </p:stCondLst>
                                        </p:cTn>
                                        <p:tgtEl>
                                          <p:spTgt spid="62"/>
                                        </p:tgtEl>
                                        <p:attrNameLst>
                                          <p:attrName>style.visibility</p:attrName>
                                        </p:attrNameLst>
                                      </p:cBhvr>
                                      <p:to>
                                        <p:strVal val="hidden"/>
                                      </p:to>
                                    </p:set>
                                  </p:childTnLst>
                                </p:cTn>
                              </p:par>
                            </p:childTnLst>
                          </p:cTn>
                        </p:par>
                        <p:par>
                          <p:cTn id="40" fill="hold" nodeType="afterGroup">
                            <p:stCondLst>
                              <p:cond delay="1000"/>
                            </p:stCondLst>
                            <p:childTnLst>
                              <p:par>
                                <p:cTn id="41" presetID="10"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62" grpId="0" animBg="1"/>
      <p:bldP spid="1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8" name="Flowchart: Connector 7"/>
          <p:cNvSpPr/>
          <p:nvPr/>
        </p:nvSpPr>
        <p:spPr>
          <a:xfrm>
            <a:off x="2216487" y="3832804"/>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Connector 8"/>
          <p:cNvSpPr/>
          <p:nvPr/>
        </p:nvSpPr>
        <p:spPr>
          <a:xfrm>
            <a:off x="2216487" y="4099876"/>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p:cNvSpPr/>
          <p:nvPr/>
        </p:nvSpPr>
        <p:spPr>
          <a:xfrm>
            <a:off x="2684539" y="3839464"/>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p:cNvSpPr/>
          <p:nvPr/>
        </p:nvSpPr>
        <p:spPr>
          <a:xfrm>
            <a:off x="2684539" y="4106536"/>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Connector 19"/>
          <p:cNvSpPr/>
          <p:nvPr/>
        </p:nvSpPr>
        <p:spPr>
          <a:xfrm>
            <a:off x="1341348" y="3956158"/>
            <a:ext cx="252028"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Connector 20"/>
          <p:cNvSpPr/>
          <p:nvPr/>
        </p:nvSpPr>
        <p:spPr>
          <a:xfrm>
            <a:off x="1341348" y="4300709"/>
            <a:ext cx="252028"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Connector 22"/>
          <p:cNvSpPr/>
          <p:nvPr/>
        </p:nvSpPr>
        <p:spPr>
          <a:xfrm>
            <a:off x="1338387" y="4698826"/>
            <a:ext cx="252028" cy="21602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996349" y="3376480"/>
            <a:ext cx="936104" cy="369332"/>
          </a:xfrm>
          <a:prstGeom prst="rect">
            <a:avLst/>
          </a:prstGeom>
          <a:noFill/>
        </p:spPr>
        <p:txBody>
          <a:bodyPr wrap="square" rtlCol="0">
            <a:spAutoFit/>
          </a:bodyPr>
          <a:lstStyle/>
          <a:p>
            <a:r>
              <a:rPr lang="en-GB" dirty="0" smtClean="0"/>
              <a:t>TENS</a:t>
            </a:r>
            <a:endParaRPr lang="en-GB" dirty="0"/>
          </a:p>
        </p:txBody>
      </p:sp>
      <p:sp>
        <p:nvSpPr>
          <p:cNvPr id="29" name="TextBox 28"/>
          <p:cNvSpPr txBox="1"/>
          <p:nvPr/>
        </p:nvSpPr>
        <p:spPr>
          <a:xfrm>
            <a:off x="2090473" y="3376480"/>
            <a:ext cx="936104" cy="369332"/>
          </a:xfrm>
          <a:prstGeom prst="rect">
            <a:avLst/>
          </a:prstGeom>
          <a:noFill/>
        </p:spPr>
        <p:txBody>
          <a:bodyPr wrap="square" rtlCol="0">
            <a:spAutoFit/>
          </a:bodyPr>
          <a:lstStyle/>
          <a:p>
            <a:r>
              <a:rPr lang="en-GB" dirty="0" smtClean="0"/>
              <a:t>ONES</a:t>
            </a:r>
            <a:endParaRPr lang="en-GB" dirty="0"/>
          </a:p>
        </p:txBody>
      </p:sp>
      <p:cxnSp>
        <p:nvCxnSpPr>
          <p:cNvPr id="31" name="Straight Connector 30"/>
          <p:cNvCxnSpPr/>
          <p:nvPr/>
        </p:nvCxnSpPr>
        <p:spPr>
          <a:xfrm>
            <a:off x="1932453" y="3376480"/>
            <a:ext cx="0" cy="2644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91965" y="3710997"/>
            <a:ext cx="2216995"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47936" y="2124176"/>
            <a:ext cx="3175979" cy="707886"/>
          </a:xfrm>
          <a:prstGeom prst="rect">
            <a:avLst/>
          </a:prstGeom>
          <a:noFill/>
        </p:spPr>
        <p:txBody>
          <a:bodyPr wrap="square" rtlCol="0">
            <a:spAutoFit/>
          </a:bodyPr>
          <a:lstStyle/>
          <a:p>
            <a:r>
              <a:rPr lang="en-GB" sz="4000" dirty="0" smtClean="0"/>
              <a:t>34 - 18 = </a:t>
            </a:r>
            <a:endParaRPr lang="en-GB" sz="4000" dirty="0"/>
          </a:p>
        </p:txBody>
      </p:sp>
      <p:grpSp>
        <p:nvGrpSpPr>
          <p:cNvPr id="39" name="Group 38"/>
          <p:cNvGrpSpPr/>
          <p:nvPr/>
        </p:nvGrpSpPr>
        <p:grpSpPr>
          <a:xfrm>
            <a:off x="2265496" y="4457453"/>
            <a:ext cx="584789" cy="1153853"/>
            <a:chOff x="2255419" y="4584963"/>
            <a:chExt cx="584789" cy="1153853"/>
          </a:xfrm>
        </p:grpSpPr>
        <p:sp>
          <p:nvSpPr>
            <p:cNvPr id="10" name="Flowchart: Connector 9"/>
            <p:cNvSpPr/>
            <p:nvPr/>
          </p:nvSpPr>
          <p:spPr>
            <a:xfrm>
              <a:off x="2255419" y="5270376"/>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Connector 17"/>
            <p:cNvSpPr/>
            <p:nvPr/>
          </p:nvSpPr>
          <p:spPr>
            <a:xfrm>
              <a:off x="2276842" y="4817876"/>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p:cNvGrpSpPr/>
            <p:nvPr/>
          </p:nvGrpSpPr>
          <p:grpSpPr>
            <a:xfrm>
              <a:off x="2276842" y="4584963"/>
              <a:ext cx="563366" cy="1153853"/>
              <a:chOff x="109987" y="5335875"/>
              <a:chExt cx="563366" cy="1153853"/>
            </a:xfrm>
          </p:grpSpPr>
          <p:sp>
            <p:nvSpPr>
              <p:cNvPr id="11" name="Flowchart: Connector 10"/>
              <p:cNvSpPr/>
              <p:nvPr/>
            </p:nvSpPr>
            <p:spPr>
              <a:xfrm>
                <a:off x="109987" y="5778953"/>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p:cNvSpPr/>
              <p:nvPr/>
            </p:nvSpPr>
            <p:spPr>
              <a:xfrm>
                <a:off x="109987" y="5335875"/>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p:cNvSpPr/>
              <p:nvPr/>
            </p:nvSpPr>
            <p:spPr>
              <a:xfrm>
                <a:off x="395536" y="5337212"/>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Connector 15"/>
              <p:cNvSpPr/>
              <p:nvPr/>
            </p:nvSpPr>
            <p:spPr>
              <a:xfrm>
                <a:off x="421325" y="5805264"/>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Connector 16"/>
              <p:cNvSpPr/>
              <p:nvPr/>
            </p:nvSpPr>
            <p:spPr>
              <a:xfrm>
                <a:off x="395536" y="5553236"/>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Connector 34"/>
              <p:cNvSpPr/>
              <p:nvPr/>
            </p:nvSpPr>
            <p:spPr>
              <a:xfrm>
                <a:off x="395536" y="6024974"/>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Connector 35"/>
              <p:cNvSpPr/>
              <p:nvPr/>
            </p:nvSpPr>
            <p:spPr>
              <a:xfrm>
                <a:off x="109987" y="6273704"/>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lowchart: Connector 36"/>
              <p:cNvSpPr/>
              <p:nvPr/>
            </p:nvSpPr>
            <p:spPr>
              <a:xfrm>
                <a:off x="421325" y="6273704"/>
                <a:ext cx="252028"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2" name="Group 31"/>
          <p:cNvGrpSpPr/>
          <p:nvPr/>
        </p:nvGrpSpPr>
        <p:grpSpPr>
          <a:xfrm>
            <a:off x="5508104" y="3419708"/>
            <a:ext cx="2376264" cy="2025516"/>
            <a:chOff x="5508104" y="3419708"/>
            <a:chExt cx="2376264" cy="2025516"/>
          </a:xfrm>
        </p:grpSpPr>
        <p:grpSp>
          <p:nvGrpSpPr>
            <p:cNvPr id="3" name="Group 2"/>
            <p:cNvGrpSpPr/>
            <p:nvPr/>
          </p:nvGrpSpPr>
          <p:grpSpPr>
            <a:xfrm>
              <a:off x="5652120" y="3419708"/>
              <a:ext cx="2232248" cy="2025516"/>
              <a:chOff x="971600" y="3419708"/>
              <a:chExt cx="2232248" cy="2025516"/>
            </a:xfrm>
          </p:grpSpPr>
          <p:cxnSp>
            <p:nvCxnSpPr>
              <p:cNvPr id="4" name="Straight Connector 3"/>
              <p:cNvCxnSpPr/>
              <p:nvPr/>
            </p:nvCxnSpPr>
            <p:spPr>
              <a:xfrm>
                <a:off x="971600" y="3789040"/>
                <a:ext cx="2232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907704" y="3501008"/>
                <a:ext cx="0" cy="1944216"/>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71600" y="3419708"/>
                <a:ext cx="936104" cy="369332"/>
              </a:xfrm>
              <a:prstGeom prst="rect">
                <a:avLst/>
              </a:prstGeom>
              <a:noFill/>
            </p:spPr>
            <p:txBody>
              <a:bodyPr wrap="square" rtlCol="0">
                <a:spAutoFit/>
              </a:bodyPr>
              <a:lstStyle/>
              <a:p>
                <a:r>
                  <a:rPr lang="en-GB" dirty="0" smtClean="0"/>
                  <a:t>TENS</a:t>
                </a:r>
                <a:endParaRPr lang="en-GB" dirty="0"/>
              </a:p>
            </p:txBody>
          </p:sp>
          <p:sp>
            <p:nvSpPr>
              <p:cNvPr id="7" name="TextBox 6"/>
              <p:cNvSpPr txBox="1"/>
              <p:nvPr/>
            </p:nvSpPr>
            <p:spPr>
              <a:xfrm>
                <a:off x="2000463" y="3431198"/>
                <a:ext cx="936104" cy="369332"/>
              </a:xfrm>
              <a:prstGeom prst="rect">
                <a:avLst/>
              </a:prstGeom>
              <a:noFill/>
            </p:spPr>
            <p:txBody>
              <a:bodyPr wrap="square" rtlCol="0">
                <a:spAutoFit/>
              </a:bodyPr>
              <a:lstStyle/>
              <a:p>
                <a:r>
                  <a:rPr lang="en-GB" dirty="0" smtClean="0"/>
                  <a:t>ONES</a:t>
                </a:r>
                <a:endParaRPr lang="en-GB" dirty="0"/>
              </a:p>
            </p:txBody>
          </p:sp>
        </p:grpSp>
        <p:sp>
          <p:nvSpPr>
            <p:cNvPr id="24" name="TextBox 23"/>
            <p:cNvSpPr txBox="1"/>
            <p:nvPr/>
          </p:nvSpPr>
          <p:spPr>
            <a:xfrm>
              <a:off x="5834073" y="3865837"/>
              <a:ext cx="576064" cy="707886"/>
            </a:xfrm>
            <a:prstGeom prst="rect">
              <a:avLst/>
            </a:prstGeom>
            <a:noFill/>
          </p:spPr>
          <p:txBody>
            <a:bodyPr wrap="square" rtlCol="0">
              <a:spAutoFit/>
            </a:bodyPr>
            <a:lstStyle/>
            <a:p>
              <a:r>
                <a:rPr lang="en-GB" sz="2000" b="1" dirty="0" smtClean="0"/>
                <a:t>3</a:t>
              </a:r>
            </a:p>
            <a:p>
              <a:r>
                <a:rPr lang="en-GB" sz="2000" b="1" dirty="0" smtClean="0"/>
                <a:t>1</a:t>
              </a:r>
              <a:endParaRPr lang="en-GB" sz="2000" b="1" dirty="0"/>
            </a:p>
          </p:txBody>
        </p:sp>
        <p:sp>
          <p:nvSpPr>
            <p:cNvPr id="25" name="TextBox 24"/>
            <p:cNvSpPr txBox="1"/>
            <p:nvPr/>
          </p:nvSpPr>
          <p:spPr>
            <a:xfrm>
              <a:off x="6736669" y="3853945"/>
              <a:ext cx="576064" cy="707886"/>
            </a:xfrm>
            <a:prstGeom prst="rect">
              <a:avLst/>
            </a:prstGeom>
            <a:noFill/>
          </p:spPr>
          <p:txBody>
            <a:bodyPr wrap="square" rtlCol="0">
              <a:spAutoFit/>
            </a:bodyPr>
            <a:lstStyle/>
            <a:p>
              <a:r>
                <a:rPr lang="en-GB" sz="2000" b="1" dirty="0" smtClean="0"/>
                <a:t>4</a:t>
              </a:r>
            </a:p>
            <a:p>
              <a:r>
                <a:rPr lang="en-GB" sz="2000" b="1" dirty="0"/>
                <a:t>8</a:t>
              </a:r>
            </a:p>
          </p:txBody>
        </p:sp>
        <p:cxnSp>
          <p:nvCxnSpPr>
            <p:cNvPr id="26" name="Straight Connector 25"/>
            <p:cNvCxnSpPr/>
            <p:nvPr/>
          </p:nvCxnSpPr>
          <p:spPr>
            <a:xfrm>
              <a:off x="5508104" y="4830064"/>
              <a:ext cx="2108983"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04261" y="3808975"/>
              <a:ext cx="264816" cy="369332"/>
            </a:xfrm>
            <a:prstGeom prst="rect">
              <a:avLst/>
            </a:prstGeom>
            <a:noFill/>
          </p:spPr>
          <p:txBody>
            <a:bodyPr wrap="none" rtlCol="0">
              <a:spAutoFit/>
            </a:bodyPr>
            <a:lstStyle/>
            <a:p>
              <a:r>
                <a:rPr lang="en-GB" dirty="0" smtClean="0"/>
                <a:t>1</a:t>
              </a:r>
              <a:endParaRPr lang="en-GB" dirty="0"/>
            </a:p>
          </p:txBody>
        </p:sp>
        <p:cxnSp>
          <p:nvCxnSpPr>
            <p:cNvPr id="42" name="Straight Connector 41"/>
            <p:cNvCxnSpPr>
              <a:stCxn id="24" idx="1"/>
            </p:cNvCxnSpPr>
            <p:nvPr/>
          </p:nvCxnSpPr>
          <p:spPr>
            <a:xfrm flipV="1">
              <a:off x="5834073" y="3993641"/>
              <a:ext cx="288032" cy="226139"/>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659795" y="3808975"/>
              <a:ext cx="292068" cy="369332"/>
            </a:xfrm>
            <a:prstGeom prst="rect">
              <a:avLst/>
            </a:prstGeom>
            <a:noFill/>
          </p:spPr>
          <p:txBody>
            <a:bodyPr wrap="none" rtlCol="0">
              <a:spAutoFit/>
            </a:bodyPr>
            <a:lstStyle/>
            <a:p>
              <a:r>
                <a:rPr lang="en-GB" dirty="0"/>
                <a:t>2</a:t>
              </a:r>
            </a:p>
          </p:txBody>
        </p:sp>
      </p:grpSp>
      <p:grpSp>
        <p:nvGrpSpPr>
          <p:cNvPr id="27" name="Group 26"/>
          <p:cNvGrpSpPr/>
          <p:nvPr/>
        </p:nvGrpSpPr>
        <p:grpSpPr>
          <a:xfrm>
            <a:off x="2090473" y="3501008"/>
            <a:ext cx="1018487" cy="1569660"/>
            <a:chOff x="2090473" y="3501008"/>
            <a:chExt cx="1018487" cy="1569660"/>
          </a:xfrm>
        </p:grpSpPr>
        <p:sp>
          <p:nvSpPr>
            <p:cNvPr id="19" name="Oval 18"/>
            <p:cNvSpPr/>
            <p:nvPr/>
          </p:nvSpPr>
          <p:spPr>
            <a:xfrm>
              <a:off x="2090473" y="3745812"/>
              <a:ext cx="1018487" cy="1181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2139482" y="3501008"/>
              <a:ext cx="504056" cy="1569660"/>
            </a:xfrm>
            <a:prstGeom prst="rect">
              <a:avLst/>
            </a:prstGeom>
            <a:noFill/>
          </p:spPr>
          <p:txBody>
            <a:bodyPr wrap="square" rtlCol="0">
              <a:spAutoFit/>
            </a:bodyPr>
            <a:lstStyle/>
            <a:p>
              <a:r>
                <a:rPr lang="en-GB" sz="9600" dirty="0" smtClean="0">
                  <a:solidFill>
                    <a:srgbClr val="FF0000"/>
                  </a:solidFill>
                </a:rPr>
                <a:t>X</a:t>
              </a:r>
              <a:endParaRPr lang="en-GB" sz="9600" dirty="0">
                <a:solidFill>
                  <a:srgbClr val="FF0000"/>
                </a:solidFill>
              </a:endParaRPr>
            </a:p>
          </p:txBody>
        </p:sp>
      </p:grpSp>
      <p:sp>
        <p:nvSpPr>
          <p:cNvPr id="30" name="TextBox 29"/>
          <p:cNvSpPr txBox="1"/>
          <p:nvPr/>
        </p:nvSpPr>
        <p:spPr>
          <a:xfrm>
            <a:off x="1291489" y="4111493"/>
            <a:ext cx="351746" cy="646331"/>
          </a:xfrm>
          <a:prstGeom prst="rect">
            <a:avLst/>
          </a:prstGeom>
          <a:noFill/>
        </p:spPr>
        <p:txBody>
          <a:bodyPr wrap="square" rtlCol="0">
            <a:spAutoFit/>
          </a:bodyPr>
          <a:lstStyle/>
          <a:p>
            <a:r>
              <a:rPr lang="en-GB" sz="3600" dirty="0" smtClean="0">
                <a:solidFill>
                  <a:srgbClr val="FF0000"/>
                </a:solidFill>
              </a:rPr>
              <a:t>X</a:t>
            </a:r>
            <a:endParaRPr lang="en-GB" sz="3600" dirty="0">
              <a:solidFill>
                <a:srgbClr val="FF0000"/>
              </a:solidFill>
            </a:endParaRPr>
          </a:p>
        </p:txBody>
      </p:sp>
    </p:spTree>
    <p:extLst>
      <p:ext uri="{BB962C8B-B14F-4D97-AF65-F5344CB8AC3E}">
        <p14:creationId xmlns:p14="http://schemas.microsoft.com/office/powerpoint/2010/main" val="354146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10" presetClass="exit" presetSubtype="0" fill="hold" grpId="0" nodeType="withEffect">
                                  <p:stCondLst>
                                    <p:cond delay="0"/>
                                  </p:stCondLst>
                                  <p:childTnLst>
                                    <p:animEffect transition="out" filter="fade">
                                      <p:cBhvr>
                                        <p:cTn id="10" dur="500"/>
                                        <p:tgtEl>
                                          <p:spTgt spid="23"/>
                                        </p:tgtEl>
                                      </p:cBhvr>
                                    </p:animEffect>
                                    <p:set>
                                      <p:cBhvr>
                                        <p:cTn id="11" dur="1" fill="hold">
                                          <p:stCondLst>
                                            <p:cond delay="499"/>
                                          </p:stCondLst>
                                        </p:cTn>
                                        <p:tgtEl>
                                          <p:spTgt spid="2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Multiplication </a:t>
            </a:r>
            <a:endParaRPr lang="en-GB"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2" y="2780928"/>
            <a:ext cx="730567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730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38" y="2481263"/>
            <a:ext cx="732472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104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5007475"/>
              </p:ext>
            </p:extLst>
          </p:nvPr>
        </p:nvGraphicFramePr>
        <p:xfrm>
          <a:off x="871538" y="2674938"/>
          <a:ext cx="7408862" cy="345122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GB" dirty="0" smtClean="0"/>
              <a:t>End of Key Stage results</a:t>
            </a:r>
            <a:endParaRPr lang="en-GB" dirty="0"/>
          </a:p>
        </p:txBody>
      </p:sp>
      <p:sp>
        <p:nvSpPr>
          <p:cNvPr id="5" name="Rectangular Callout 4"/>
          <p:cNvSpPr/>
          <p:nvPr/>
        </p:nvSpPr>
        <p:spPr>
          <a:xfrm>
            <a:off x="2339752" y="3573016"/>
            <a:ext cx="792088" cy="936104"/>
          </a:xfrm>
          <a:prstGeom prst="wedgeRectCallout">
            <a:avLst>
              <a:gd name="adj1" fmla="val -45845"/>
              <a:gd name="adj2" fmla="val 7138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Arial" panose="020B0604020202020204" pitchFamily="34" charset="0"/>
                <a:cs typeface="Arial" panose="020B0604020202020204" pitchFamily="34" charset="0"/>
              </a:rPr>
              <a:t>GD 7% </a:t>
            </a:r>
            <a:r>
              <a:rPr lang="en-GB" sz="1400" dirty="0" smtClean="0">
                <a:solidFill>
                  <a:schemeClr val="tx1"/>
                </a:solidFill>
                <a:latin typeface="Arial" panose="020B0604020202020204" pitchFamily="34" charset="0"/>
                <a:cs typeface="Arial" panose="020B0604020202020204" pitchFamily="34" charset="0"/>
              </a:rPr>
              <a:t>higher than Bucks </a:t>
            </a:r>
            <a:endParaRPr lang="en-GB"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024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733" y="2204864"/>
            <a:ext cx="7191375"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556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291" y="1700808"/>
            <a:ext cx="7305675"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315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1916832"/>
            <a:ext cx="6972300"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2290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try … </a:t>
            </a:r>
            <a:endParaRPr lang="en-GB" dirty="0"/>
          </a:p>
        </p:txBody>
      </p:sp>
      <p:sp>
        <p:nvSpPr>
          <p:cNvPr id="3" name="TextBox 2"/>
          <p:cNvSpPr txBox="1"/>
          <p:nvPr/>
        </p:nvSpPr>
        <p:spPr>
          <a:xfrm>
            <a:off x="827584" y="2132856"/>
            <a:ext cx="2016224" cy="369332"/>
          </a:xfrm>
          <a:prstGeom prst="rect">
            <a:avLst/>
          </a:prstGeom>
          <a:noFill/>
        </p:spPr>
        <p:txBody>
          <a:bodyPr wrap="square" rtlCol="0">
            <a:spAutoFit/>
          </a:bodyPr>
          <a:lstStyle/>
          <a:p>
            <a:r>
              <a:rPr lang="en-GB" dirty="0" smtClean="0"/>
              <a:t>67 x 23 =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506607408"/>
              </p:ext>
            </p:extLst>
          </p:nvPr>
        </p:nvGraphicFramePr>
        <p:xfrm>
          <a:off x="899592" y="2636912"/>
          <a:ext cx="6096000" cy="1112520"/>
        </p:xfrm>
        <a:graphic>
          <a:graphicData uri="http://schemas.openxmlformats.org/drawingml/2006/table">
            <a:tbl>
              <a:tblPr>
                <a:tableStyleId>{2A488322-F2BA-4B5B-9748-0D474271808F}</a:tableStyleId>
              </a:tblPr>
              <a:tblGrid>
                <a:gridCol w="2032000"/>
                <a:gridCol w="2032000"/>
                <a:gridCol w="2032000"/>
              </a:tblGrid>
              <a:tr h="370840">
                <a:tc>
                  <a:txBody>
                    <a:bodyPr/>
                    <a:lstStyle/>
                    <a:p>
                      <a:r>
                        <a:rPr lang="en-GB" dirty="0" smtClean="0"/>
                        <a:t>                x</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60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7</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20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1200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GB" dirty="0" smtClean="0"/>
                        <a:t>140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180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GB" dirty="0" smtClean="0"/>
                        <a:t>21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
        <p:nvSpPr>
          <p:cNvPr id="9" name="Rectangular Callout 8"/>
          <p:cNvSpPr/>
          <p:nvPr/>
        </p:nvSpPr>
        <p:spPr>
          <a:xfrm>
            <a:off x="6695728" y="4103287"/>
            <a:ext cx="2448272" cy="1296144"/>
          </a:xfrm>
          <a:prstGeom prst="wedgeRectCallout">
            <a:avLst>
              <a:gd name="adj1" fmla="val -107414"/>
              <a:gd name="adj2" fmla="val 571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DON’T SAY ADD ‘0’</a:t>
            </a:r>
          </a:p>
          <a:p>
            <a:pPr algn="ctr"/>
            <a:endParaRPr lang="en-GB" dirty="0"/>
          </a:p>
        </p:txBody>
      </p:sp>
      <p:sp>
        <p:nvSpPr>
          <p:cNvPr id="14" name="TextBox 13"/>
          <p:cNvSpPr txBox="1"/>
          <p:nvPr/>
        </p:nvSpPr>
        <p:spPr>
          <a:xfrm>
            <a:off x="395536" y="2150523"/>
            <a:ext cx="327334" cy="369332"/>
          </a:xfrm>
          <a:prstGeom prst="rect">
            <a:avLst/>
          </a:prstGeom>
          <a:noFill/>
        </p:spPr>
        <p:txBody>
          <a:bodyPr wrap="none" rtlCol="0">
            <a:spAutoFit/>
          </a:bodyPr>
          <a:lstStyle/>
          <a:p>
            <a:r>
              <a:rPr lang="en-GB" dirty="0" smtClean="0"/>
              <a:t>A</a:t>
            </a:r>
            <a:endParaRPr lang="en-GB" dirty="0"/>
          </a:p>
        </p:txBody>
      </p:sp>
      <p:grpSp>
        <p:nvGrpSpPr>
          <p:cNvPr id="17" name="Group 16"/>
          <p:cNvGrpSpPr/>
          <p:nvPr/>
        </p:nvGrpSpPr>
        <p:grpSpPr>
          <a:xfrm>
            <a:off x="275553" y="4273026"/>
            <a:ext cx="2442261" cy="2389956"/>
            <a:chOff x="275553" y="4273026"/>
            <a:chExt cx="2442261" cy="2389956"/>
          </a:xfrm>
        </p:grpSpPr>
        <p:sp>
          <p:nvSpPr>
            <p:cNvPr id="5" name="TextBox 4"/>
            <p:cNvSpPr txBox="1"/>
            <p:nvPr/>
          </p:nvSpPr>
          <p:spPr>
            <a:xfrm>
              <a:off x="701590" y="4354658"/>
              <a:ext cx="2016224" cy="2308324"/>
            </a:xfrm>
            <a:prstGeom prst="rect">
              <a:avLst/>
            </a:prstGeom>
            <a:noFill/>
          </p:spPr>
          <p:txBody>
            <a:bodyPr wrap="square" rtlCol="0">
              <a:spAutoFit/>
            </a:bodyPr>
            <a:lstStyle/>
            <a:p>
              <a:r>
                <a:rPr lang="en-GB" dirty="0" smtClean="0"/>
                <a:t>   67</a:t>
              </a:r>
            </a:p>
            <a:p>
              <a:r>
                <a:rPr lang="en-GB" dirty="0"/>
                <a:t>x</a:t>
              </a:r>
              <a:r>
                <a:rPr lang="en-GB" dirty="0" smtClean="0"/>
                <a:t> 23</a:t>
              </a:r>
            </a:p>
            <a:p>
              <a:r>
                <a:rPr lang="en-GB" dirty="0" smtClean="0"/>
                <a:t>    21    (3 x 7)</a:t>
              </a:r>
              <a:endParaRPr lang="en-GB" dirty="0"/>
            </a:p>
            <a:p>
              <a:r>
                <a:rPr lang="en-GB" dirty="0" smtClean="0"/>
                <a:t>  180    (3 x 60)</a:t>
              </a:r>
            </a:p>
            <a:p>
              <a:r>
                <a:rPr lang="en-GB" dirty="0" smtClean="0"/>
                <a:t>  140    (20 x 7)</a:t>
              </a:r>
            </a:p>
            <a:p>
              <a:pPr marL="342900" indent="-342900">
                <a:buAutoNum type="arabicPlain" startAt="1200"/>
              </a:pPr>
              <a:r>
                <a:rPr lang="en-GB" dirty="0" smtClean="0"/>
                <a:t>   (20 x 60)</a:t>
              </a:r>
            </a:p>
            <a:p>
              <a:r>
                <a:rPr lang="en-GB" dirty="0" smtClean="0"/>
                <a:t>1541</a:t>
              </a:r>
            </a:p>
            <a:p>
              <a:pPr marL="342900" indent="-342900">
                <a:buAutoNum type="arabicPlain" startAt="1200"/>
              </a:pPr>
              <a:endParaRPr lang="en-GB" dirty="0"/>
            </a:p>
          </p:txBody>
        </p:sp>
        <p:cxnSp>
          <p:nvCxnSpPr>
            <p:cNvPr id="7" name="Straight Connector 6"/>
            <p:cNvCxnSpPr/>
            <p:nvPr/>
          </p:nvCxnSpPr>
          <p:spPr>
            <a:xfrm>
              <a:off x="443885" y="4941168"/>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739" y="6056303"/>
              <a:ext cx="936104"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5553" y="4273026"/>
              <a:ext cx="319318" cy="369332"/>
            </a:xfrm>
            <a:prstGeom prst="rect">
              <a:avLst/>
            </a:prstGeom>
            <a:noFill/>
          </p:spPr>
          <p:txBody>
            <a:bodyPr wrap="none" rtlCol="0">
              <a:spAutoFit/>
            </a:bodyPr>
            <a:lstStyle/>
            <a:p>
              <a:r>
                <a:rPr lang="en-GB" dirty="0"/>
                <a:t>B</a:t>
              </a:r>
            </a:p>
          </p:txBody>
        </p:sp>
      </p:grpSp>
      <p:grpSp>
        <p:nvGrpSpPr>
          <p:cNvPr id="11" name="Group 10"/>
          <p:cNvGrpSpPr/>
          <p:nvPr/>
        </p:nvGrpSpPr>
        <p:grpSpPr>
          <a:xfrm>
            <a:off x="4211960" y="4312009"/>
            <a:ext cx="2295153" cy="2141327"/>
            <a:chOff x="4211960" y="4312009"/>
            <a:chExt cx="2295153" cy="2141327"/>
          </a:xfrm>
        </p:grpSpPr>
        <p:sp>
          <p:nvSpPr>
            <p:cNvPr id="10" name="TextBox 9"/>
            <p:cNvSpPr txBox="1"/>
            <p:nvPr/>
          </p:nvSpPr>
          <p:spPr>
            <a:xfrm>
              <a:off x="4401222" y="4422011"/>
              <a:ext cx="2105891" cy="2031325"/>
            </a:xfrm>
            <a:prstGeom prst="rect">
              <a:avLst/>
            </a:prstGeom>
            <a:noFill/>
          </p:spPr>
          <p:txBody>
            <a:bodyPr wrap="square" rtlCol="0">
              <a:spAutoFit/>
            </a:bodyPr>
            <a:lstStyle/>
            <a:p>
              <a:r>
                <a:rPr lang="en-GB" dirty="0" smtClean="0"/>
                <a:t>   67</a:t>
              </a:r>
            </a:p>
            <a:p>
              <a:r>
                <a:rPr lang="en-GB" dirty="0"/>
                <a:t>x</a:t>
              </a:r>
              <a:r>
                <a:rPr lang="en-GB" dirty="0" smtClean="0"/>
                <a:t> 23</a:t>
              </a:r>
            </a:p>
            <a:p>
              <a:r>
                <a:rPr lang="en-GB" dirty="0" smtClean="0"/>
                <a:t>  201</a:t>
              </a:r>
            </a:p>
            <a:p>
              <a:r>
                <a:rPr lang="en-GB" dirty="0" smtClean="0"/>
                <a:t>1340</a:t>
              </a:r>
            </a:p>
            <a:p>
              <a:endParaRPr lang="en-GB" dirty="0"/>
            </a:p>
            <a:p>
              <a:r>
                <a:rPr lang="en-GB" dirty="0" smtClean="0"/>
                <a:t>1541</a:t>
              </a:r>
            </a:p>
            <a:p>
              <a:pPr marL="342900" indent="-342900">
                <a:buAutoNum type="arabicPlain" startAt="1200"/>
              </a:pPr>
              <a:endParaRPr lang="en-GB" dirty="0"/>
            </a:p>
          </p:txBody>
        </p:sp>
        <p:cxnSp>
          <p:nvCxnSpPr>
            <p:cNvPr id="12" name="Straight Connector 11"/>
            <p:cNvCxnSpPr/>
            <p:nvPr/>
          </p:nvCxnSpPr>
          <p:spPr>
            <a:xfrm>
              <a:off x="4395278" y="5048191"/>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95278" y="5696263"/>
              <a:ext cx="86409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11960" y="4312009"/>
              <a:ext cx="311304" cy="369332"/>
            </a:xfrm>
            <a:prstGeom prst="rect">
              <a:avLst/>
            </a:prstGeom>
            <a:noFill/>
          </p:spPr>
          <p:txBody>
            <a:bodyPr wrap="none" rtlCol="0">
              <a:spAutoFit/>
            </a:bodyPr>
            <a:lstStyle/>
            <a:p>
              <a:r>
                <a:rPr lang="en-GB" dirty="0" smtClean="0"/>
                <a:t>C</a:t>
              </a:r>
              <a:endParaRPr lang="en-GB" dirty="0"/>
            </a:p>
          </p:txBody>
        </p:sp>
      </p:grpSp>
    </p:spTree>
    <p:extLst>
      <p:ext uri="{BB962C8B-B14F-4D97-AF65-F5344CB8AC3E}">
        <p14:creationId xmlns:p14="http://schemas.microsoft.com/office/powerpoint/2010/main" val="331500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Reasoning </a:t>
            </a:r>
            <a:endParaRPr lang="en-GB" dirty="0"/>
          </a:p>
        </p:txBody>
      </p:sp>
      <p:sp>
        <p:nvSpPr>
          <p:cNvPr id="3" name="TextBox 2"/>
          <p:cNvSpPr txBox="1"/>
          <p:nvPr/>
        </p:nvSpPr>
        <p:spPr>
          <a:xfrm>
            <a:off x="1043608" y="3356992"/>
            <a:ext cx="1080120" cy="923330"/>
          </a:xfrm>
          <a:prstGeom prst="rect">
            <a:avLst/>
          </a:prstGeom>
          <a:noFill/>
        </p:spPr>
        <p:txBody>
          <a:bodyPr wrap="square" rtlCol="0">
            <a:spAutoFit/>
          </a:bodyPr>
          <a:lstStyle/>
          <a:p>
            <a:r>
              <a:rPr lang="en-GB" dirty="0" smtClean="0"/>
              <a:t>       678 </a:t>
            </a:r>
          </a:p>
          <a:p>
            <a:r>
              <a:rPr lang="en-GB" dirty="0" smtClean="0"/>
              <a:t>      x 88</a:t>
            </a:r>
          </a:p>
          <a:p>
            <a:r>
              <a:rPr lang="en-GB" dirty="0" smtClean="0"/>
              <a:t>59, 664 </a:t>
            </a:r>
            <a:endParaRPr lang="en-GB" dirty="0"/>
          </a:p>
        </p:txBody>
      </p:sp>
      <p:cxnSp>
        <p:nvCxnSpPr>
          <p:cNvPr id="5" name="Straight Connector 4"/>
          <p:cNvCxnSpPr/>
          <p:nvPr/>
        </p:nvCxnSpPr>
        <p:spPr>
          <a:xfrm flipH="1">
            <a:off x="899592" y="3933056"/>
            <a:ext cx="122413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26756" y="4095656"/>
            <a:ext cx="5461667" cy="923330"/>
          </a:xfrm>
          <a:prstGeom prst="rect">
            <a:avLst/>
          </a:prstGeom>
          <a:noFill/>
        </p:spPr>
        <p:txBody>
          <a:bodyPr wrap="square" rtlCol="0">
            <a:spAutoFit/>
          </a:bodyPr>
          <a:lstStyle/>
          <a:p>
            <a:r>
              <a:rPr lang="en-GB" dirty="0" smtClean="0"/>
              <a:t>then explain how you could work out 678 x 89 =    </a:t>
            </a:r>
          </a:p>
          <a:p>
            <a:endParaRPr lang="en-GB" dirty="0"/>
          </a:p>
          <a:p>
            <a:r>
              <a:rPr lang="en-GB" dirty="0" smtClean="0"/>
              <a:t> </a:t>
            </a:r>
            <a:endParaRPr lang="en-GB" dirty="0"/>
          </a:p>
        </p:txBody>
      </p:sp>
      <p:sp>
        <p:nvSpPr>
          <p:cNvPr id="7" name="TextBox 6"/>
          <p:cNvSpPr txBox="1"/>
          <p:nvPr/>
        </p:nvSpPr>
        <p:spPr>
          <a:xfrm>
            <a:off x="269522" y="3342037"/>
            <a:ext cx="828092" cy="369332"/>
          </a:xfrm>
          <a:prstGeom prst="rect">
            <a:avLst/>
          </a:prstGeom>
          <a:noFill/>
        </p:spPr>
        <p:txBody>
          <a:bodyPr wrap="square" rtlCol="0">
            <a:spAutoFit/>
          </a:bodyPr>
          <a:lstStyle/>
          <a:p>
            <a:r>
              <a:rPr lang="en-GB" dirty="0" smtClean="0"/>
              <a:t>if </a:t>
            </a:r>
            <a:endParaRPr lang="en-GB" dirty="0"/>
          </a:p>
        </p:txBody>
      </p:sp>
      <p:sp>
        <p:nvSpPr>
          <p:cNvPr id="8" name="Rectangle 7"/>
          <p:cNvSpPr/>
          <p:nvPr/>
        </p:nvSpPr>
        <p:spPr>
          <a:xfrm>
            <a:off x="2915816" y="4557321"/>
            <a:ext cx="5184576" cy="1535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59664+ 678 = 60</a:t>
            </a:r>
            <a:r>
              <a:rPr lang="en-GB" smtClean="0"/>
              <a:t>, 342</a:t>
            </a:r>
            <a:endParaRPr lang="en-GB" dirty="0" smtClean="0"/>
          </a:p>
        </p:txBody>
      </p:sp>
    </p:spTree>
    <p:extLst>
      <p:ext uri="{BB962C8B-B14F-4D97-AF65-F5344CB8AC3E}">
        <p14:creationId xmlns:p14="http://schemas.microsoft.com/office/powerpoint/2010/main" val="1823868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Division</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2780928"/>
            <a:ext cx="728662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40995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2200275"/>
            <a:ext cx="721995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93851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046" y="2132856"/>
            <a:ext cx="7400925"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237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132856"/>
            <a:ext cx="6934200"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4813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try…</a:t>
            </a:r>
            <a:endParaRPr lang="en-GB" dirty="0"/>
          </a:p>
        </p:txBody>
      </p:sp>
      <p:sp>
        <p:nvSpPr>
          <p:cNvPr id="3" name="TextBox 2"/>
          <p:cNvSpPr txBox="1"/>
          <p:nvPr/>
        </p:nvSpPr>
        <p:spPr>
          <a:xfrm>
            <a:off x="487938" y="2043525"/>
            <a:ext cx="2952328" cy="369332"/>
          </a:xfrm>
          <a:prstGeom prst="rect">
            <a:avLst/>
          </a:prstGeom>
          <a:noFill/>
        </p:spPr>
        <p:txBody>
          <a:bodyPr wrap="square" rtlCol="0">
            <a:spAutoFit/>
          </a:bodyPr>
          <a:lstStyle/>
          <a:p>
            <a:r>
              <a:rPr lang="en-GB" dirty="0" smtClean="0"/>
              <a:t>342  ÷  13 = </a:t>
            </a:r>
            <a:endParaRPr lang="en-GB" dirty="0"/>
          </a:p>
        </p:txBody>
      </p:sp>
      <p:cxnSp>
        <p:nvCxnSpPr>
          <p:cNvPr id="6" name="Straight Connector 5"/>
          <p:cNvCxnSpPr/>
          <p:nvPr/>
        </p:nvCxnSpPr>
        <p:spPr>
          <a:xfrm flipV="1">
            <a:off x="4355976" y="2412857"/>
            <a:ext cx="1" cy="369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51678" y="2428878"/>
            <a:ext cx="1003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33995" y="3098085"/>
            <a:ext cx="8690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00731" y="4542730"/>
            <a:ext cx="86902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6628796" y="2412857"/>
            <a:ext cx="2839748" cy="1754326"/>
            <a:chOff x="6628796" y="2412857"/>
            <a:chExt cx="2839748" cy="1754326"/>
          </a:xfrm>
        </p:grpSpPr>
        <p:grpSp>
          <p:nvGrpSpPr>
            <p:cNvPr id="33" name="Group 32"/>
            <p:cNvGrpSpPr/>
            <p:nvPr/>
          </p:nvGrpSpPr>
          <p:grpSpPr>
            <a:xfrm>
              <a:off x="6628796" y="2412857"/>
              <a:ext cx="2767740" cy="1754326"/>
              <a:chOff x="6628796" y="2412857"/>
              <a:chExt cx="2767740" cy="1754326"/>
            </a:xfrm>
          </p:grpSpPr>
          <p:cxnSp>
            <p:nvCxnSpPr>
              <p:cNvPr id="17" name="Straight Connector 16"/>
              <p:cNvCxnSpPr/>
              <p:nvPr/>
            </p:nvCxnSpPr>
            <p:spPr>
              <a:xfrm>
                <a:off x="6948264" y="2433211"/>
                <a:ext cx="1003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972933" y="2429645"/>
                <a:ext cx="1" cy="335756"/>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628796" y="2412857"/>
                <a:ext cx="954107" cy="1754326"/>
              </a:xfrm>
              <a:prstGeom prst="rect">
                <a:avLst/>
              </a:prstGeom>
              <a:noFill/>
            </p:spPr>
            <p:txBody>
              <a:bodyPr wrap="none" rtlCol="0">
                <a:spAutoFit/>
              </a:bodyPr>
              <a:lstStyle/>
              <a:p>
                <a:pPr marL="342900" indent="-342900">
                  <a:buAutoNum type="arabicPlain" startAt="13"/>
                </a:pPr>
                <a:r>
                  <a:rPr lang="en-GB" dirty="0" smtClean="0"/>
                  <a:t>342</a:t>
                </a:r>
              </a:p>
              <a:p>
                <a:r>
                  <a:rPr lang="en-GB" dirty="0" smtClean="0"/>
                  <a:t>       26</a:t>
                </a:r>
              </a:p>
              <a:p>
                <a:r>
                  <a:rPr lang="en-GB" dirty="0"/>
                  <a:t> </a:t>
                </a:r>
                <a:r>
                  <a:rPr lang="en-GB" dirty="0" smtClean="0"/>
                  <a:t>        8 2</a:t>
                </a:r>
              </a:p>
              <a:p>
                <a:r>
                  <a:rPr lang="en-GB" dirty="0" smtClean="0"/>
                  <a:t>         78</a:t>
                </a:r>
              </a:p>
              <a:p>
                <a:endParaRPr lang="en-GB" dirty="0"/>
              </a:p>
              <a:p>
                <a:r>
                  <a:rPr lang="en-GB" dirty="0" smtClean="0"/>
                  <a:t>            4 </a:t>
                </a:r>
              </a:p>
            </p:txBody>
          </p:sp>
          <p:cxnSp>
            <p:nvCxnSpPr>
              <p:cNvPr id="21" name="Straight Connector 20"/>
              <p:cNvCxnSpPr/>
              <p:nvPr/>
            </p:nvCxnSpPr>
            <p:spPr>
              <a:xfrm>
                <a:off x="6948264" y="3013021"/>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380312" y="2689856"/>
                <a:ext cx="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740352" y="3180712"/>
                <a:ext cx="1656184" cy="369332"/>
              </a:xfrm>
              <a:prstGeom prst="rect">
                <a:avLst/>
              </a:prstGeom>
              <a:noFill/>
            </p:spPr>
            <p:txBody>
              <a:bodyPr wrap="square" rtlCol="0">
                <a:spAutoFit/>
              </a:bodyPr>
              <a:lstStyle/>
              <a:p>
                <a:endParaRPr lang="en-GB" dirty="0"/>
              </a:p>
            </p:txBody>
          </p:sp>
          <p:cxnSp>
            <p:nvCxnSpPr>
              <p:cNvPr id="25" name="Straight Connector 24"/>
              <p:cNvCxnSpPr/>
              <p:nvPr/>
            </p:nvCxnSpPr>
            <p:spPr>
              <a:xfrm>
                <a:off x="7017806" y="3613186"/>
                <a:ext cx="8640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7812360" y="2583306"/>
              <a:ext cx="1656184" cy="369332"/>
            </a:xfrm>
            <a:prstGeom prst="rect">
              <a:avLst/>
            </a:prstGeom>
            <a:noFill/>
          </p:spPr>
          <p:txBody>
            <a:bodyPr wrap="square" rtlCol="0">
              <a:spAutoFit/>
            </a:bodyPr>
            <a:lstStyle/>
            <a:p>
              <a:endParaRPr lang="en-GB" dirty="0"/>
            </a:p>
          </p:txBody>
        </p:sp>
      </p:grpSp>
      <p:sp>
        <p:nvSpPr>
          <p:cNvPr id="27" name="TextBox 26"/>
          <p:cNvSpPr txBox="1"/>
          <p:nvPr/>
        </p:nvSpPr>
        <p:spPr>
          <a:xfrm>
            <a:off x="4508686" y="2043525"/>
            <a:ext cx="1431465" cy="369332"/>
          </a:xfrm>
          <a:prstGeom prst="rect">
            <a:avLst/>
          </a:prstGeom>
          <a:noFill/>
        </p:spPr>
        <p:txBody>
          <a:bodyPr wrap="square" rtlCol="0">
            <a:spAutoFit/>
          </a:bodyPr>
          <a:lstStyle/>
          <a:p>
            <a:r>
              <a:rPr lang="en-GB" dirty="0" smtClean="0"/>
              <a:t>26  r 4</a:t>
            </a:r>
            <a:endParaRPr lang="en-GB" dirty="0"/>
          </a:p>
        </p:txBody>
      </p:sp>
      <p:sp>
        <p:nvSpPr>
          <p:cNvPr id="22" name="TextBox 21"/>
          <p:cNvSpPr txBox="1"/>
          <p:nvPr/>
        </p:nvSpPr>
        <p:spPr>
          <a:xfrm>
            <a:off x="4038502" y="2444807"/>
            <a:ext cx="873957" cy="646331"/>
          </a:xfrm>
          <a:prstGeom prst="rect">
            <a:avLst/>
          </a:prstGeom>
          <a:noFill/>
        </p:spPr>
        <p:txBody>
          <a:bodyPr wrap="none" rtlCol="0">
            <a:spAutoFit/>
          </a:bodyPr>
          <a:lstStyle/>
          <a:p>
            <a:pPr marL="342900" indent="-342900">
              <a:buAutoNum type="arabicPlain" startAt="13"/>
            </a:pPr>
            <a:r>
              <a:rPr lang="en-GB" dirty="0" smtClean="0"/>
              <a:t>342</a:t>
            </a:r>
          </a:p>
          <a:p>
            <a:r>
              <a:rPr lang="en-GB" dirty="0" smtClean="0"/>
              <a:t>       </a:t>
            </a:r>
          </a:p>
        </p:txBody>
      </p:sp>
      <p:grpSp>
        <p:nvGrpSpPr>
          <p:cNvPr id="10" name="Group 9"/>
          <p:cNvGrpSpPr/>
          <p:nvPr/>
        </p:nvGrpSpPr>
        <p:grpSpPr>
          <a:xfrm>
            <a:off x="4469197" y="3290020"/>
            <a:ext cx="2187216" cy="431554"/>
            <a:chOff x="4469197" y="3290020"/>
            <a:chExt cx="2187216" cy="431554"/>
          </a:xfrm>
        </p:grpSpPr>
        <p:cxnSp>
          <p:nvCxnSpPr>
            <p:cNvPr id="14" name="Straight Connector 13"/>
            <p:cNvCxnSpPr/>
            <p:nvPr/>
          </p:nvCxnSpPr>
          <p:spPr>
            <a:xfrm>
              <a:off x="4512400" y="3721574"/>
              <a:ext cx="86902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469197" y="3290020"/>
              <a:ext cx="2187216" cy="370038"/>
              <a:chOff x="4408679" y="2689856"/>
              <a:chExt cx="2187216" cy="370038"/>
            </a:xfrm>
          </p:grpSpPr>
          <p:sp>
            <p:nvSpPr>
              <p:cNvPr id="9" name="TextBox 8"/>
              <p:cNvSpPr txBox="1"/>
              <p:nvPr/>
            </p:nvSpPr>
            <p:spPr>
              <a:xfrm>
                <a:off x="4939711" y="2689856"/>
                <a:ext cx="1656184" cy="369332"/>
              </a:xfrm>
              <a:prstGeom prst="rect">
                <a:avLst/>
              </a:prstGeom>
              <a:noFill/>
            </p:spPr>
            <p:txBody>
              <a:bodyPr wrap="square" rtlCol="0">
                <a:spAutoFit/>
              </a:bodyPr>
              <a:lstStyle/>
              <a:p>
                <a:r>
                  <a:rPr lang="en-GB" dirty="0" smtClean="0"/>
                  <a:t>(13 x 10)</a:t>
                </a:r>
                <a:endParaRPr lang="en-GB" dirty="0"/>
              </a:p>
            </p:txBody>
          </p:sp>
          <p:sp>
            <p:nvSpPr>
              <p:cNvPr id="5" name="TextBox 4"/>
              <p:cNvSpPr txBox="1"/>
              <p:nvPr/>
            </p:nvSpPr>
            <p:spPr>
              <a:xfrm>
                <a:off x="4408679" y="2690562"/>
                <a:ext cx="872740" cy="369332"/>
              </a:xfrm>
              <a:prstGeom prst="rect">
                <a:avLst/>
              </a:prstGeom>
              <a:noFill/>
            </p:spPr>
            <p:txBody>
              <a:bodyPr wrap="square" rtlCol="0">
                <a:spAutoFit/>
              </a:bodyPr>
              <a:lstStyle/>
              <a:p>
                <a:r>
                  <a:rPr lang="en-GB" dirty="0" smtClean="0"/>
                  <a:t>130</a:t>
                </a:r>
                <a:endParaRPr lang="en-GB" dirty="0"/>
              </a:p>
            </p:txBody>
          </p:sp>
        </p:grpSp>
      </p:grpSp>
      <p:sp>
        <p:nvSpPr>
          <p:cNvPr id="28" name="TextBox 27"/>
          <p:cNvSpPr txBox="1"/>
          <p:nvPr/>
        </p:nvSpPr>
        <p:spPr>
          <a:xfrm>
            <a:off x="4058081" y="2782189"/>
            <a:ext cx="877163" cy="923330"/>
          </a:xfrm>
          <a:prstGeom prst="rect">
            <a:avLst/>
          </a:prstGeom>
          <a:noFill/>
        </p:spPr>
        <p:txBody>
          <a:bodyPr wrap="none" rtlCol="0">
            <a:spAutoFit/>
          </a:bodyPr>
          <a:lstStyle/>
          <a:p>
            <a:r>
              <a:rPr lang="en-GB" dirty="0" smtClean="0"/>
              <a:t>       </a:t>
            </a:r>
          </a:p>
          <a:p>
            <a:r>
              <a:rPr lang="en-GB" dirty="0"/>
              <a:t> </a:t>
            </a:r>
            <a:r>
              <a:rPr lang="en-GB" dirty="0" smtClean="0"/>
              <a:t>       212</a:t>
            </a:r>
          </a:p>
          <a:p>
            <a:r>
              <a:rPr lang="en-GB" dirty="0"/>
              <a:t> </a:t>
            </a:r>
            <a:r>
              <a:rPr lang="en-GB" dirty="0" smtClean="0"/>
              <a:t>       </a:t>
            </a:r>
          </a:p>
        </p:txBody>
      </p:sp>
      <p:grpSp>
        <p:nvGrpSpPr>
          <p:cNvPr id="29" name="Group 28"/>
          <p:cNvGrpSpPr/>
          <p:nvPr/>
        </p:nvGrpSpPr>
        <p:grpSpPr>
          <a:xfrm>
            <a:off x="4508686" y="2767972"/>
            <a:ext cx="2187216" cy="370038"/>
            <a:chOff x="4408679" y="2689856"/>
            <a:chExt cx="2187216" cy="370038"/>
          </a:xfrm>
        </p:grpSpPr>
        <p:sp>
          <p:nvSpPr>
            <p:cNvPr id="30" name="TextBox 29"/>
            <p:cNvSpPr txBox="1"/>
            <p:nvPr/>
          </p:nvSpPr>
          <p:spPr>
            <a:xfrm>
              <a:off x="4939711" y="2689856"/>
              <a:ext cx="1656184" cy="369332"/>
            </a:xfrm>
            <a:prstGeom prst="rect">
              <a:avLst/>
            </a:prstGeom>
            <a:noFill/>
          </p:spPr>
          <p:txBody>
            <a:bodyPr wrap="square" rtlCol="0">
              <a:spAutoFit/>
            </a:bodyPr>
            <a:lstStyle/>
            <a:p>
              <a:r>
                <a:rPr lang="en-GB" dirty="0" smtClean="0"/>
                <a:t>(13 x 10)</a:t>
              </a:r>
              <a:endParaRPr lang="en-GB" dirty="0"/>
            </a:p>
          </p:txBody>
        </p:sp>
        <p:sp>
          <p:nvSpPr>
            <p:cNvPr id="31" name="TextBox 30"/>
            <p:cNvSpPr txBox="1"/>
            <p:nvPr/>
          </p:nvSpPr>
          <p:spPr>
            <a:xfrm>
              <a:off x="4408679" y="2690562"/>
              <a:ext cx="872740" cy="369332"/>
            </a:xfrm>
            <a:prstGeom prst="rect">
              <a:avLst/>
            </a:prstGeom>
            <a:noFill/>
          </p:spPr>
          <p:txBody>
            <a:bodyPr wrap="square" rtlCol="0">
              <a:spAutoFit/>
            </a:bodyPr>
            <a:lstStyle/>
            <a:p>
              <a:r>
                <a:rPr lang="en-GB" dirty="0" smtClean="0"/>
                <a:t>130</a:t>
              </a:r>
              <a:endParaRPr lang="en-GB" dirty="0"/>
            </a:p>
          </p:txBody>
        </p:sp>
      </p:grpSp>
      <p:sp>
        <p:nvSpPr>
          <p:cNvPr id="11" name="TextBox 10"/>
          <p:cNvSpPr txBox="1"/>
          <p:nvPr/>
        </p:nvSpPr>
        <p:spPr>
          <a:xfrm>
            <a:off x="4427984" y="3789040"/>
            <a:ext cx="975053" cy="369332"/>
          </a:xfrm>
          <a:prstGeom prst="rect">
            <a:avLst/>
          </a:prstGeom>
          <a:noFill/>
        </p:spPr>
        <p:txBody>
          <a:bodyPr wrap="square" rtlCol="0">
            <a:spAutoFit/>
          </a:bodyPr>
          <a:lstStyle/>
          <a:p>
            <a:r>
              <a:rPr lang="en-GB" dirty="0" smtClean="0"/>
              <a:t> 82    </a:t>
            </a:r>
            <a:endParaRPr lang="en-GB" dirty="0"/>
          </a:p>
        </p:txBody>
      </p:sp>
      <p:sp>
        <p:nvSpPr>
          <p:cNvPr id="20" name="TextBox 19"/>
          <p:cNvSpPr txBox="1"/>
          <p:nvPr/>
        </p:nvSpPr>
        <p:spPr>
          <a:xfrm>
            <a:off x="4469197" y="4167183"/>
            <a:ext cx="1606327" cy="369332"/>
          </a:xfrm>
          <a:prstGeom prst="rect">
            <a:avLst/>
          </a:prstGeom>
          <a:noFill/>
        </p:spPr>
        <p:txBody>
          <a:bodyPr wrap="square" rtlCol="0">
            <a:spAutoFit/>
          </a:bodyPr>
          <a:lstStyle/>
          <a:p>
            <a:r>
              <a:rPr lang="en-GB" dirty="0" smtClean="0"/>
              <a:t>78    (13 x6)</a:t>
            </a:r>
            <a:endParaRPr lang="en-GB" dirty="0"/>
          </a:p>
        </p:txBody>
      </p:sp>
      <p:sp>
        <p:nvSpPr>
          <p:cNvPr id="32" name="TextBox 31"/>
          <p:cNvSpPr txBox="1"/>
          <p:nvPr/>
        </p:nvSpPr>
        <p:spPr>
          <a:xfrm>
            <a:off x="4546228" y="4612486"/>
            <a:ext cx="508402" cy="369332"/>
          </a:xfrm>
          <a:prstGeom prst="rect">
            <a:avLst/>
          </a:prstGeom>
          <a:noFill/>
        </p:spPr>
        <p:txBody>
          <a:bodyPr wrap="square" rtlCol="0">
            <a:spAutoFit/>
          </a:bodyPr>
          <a:lstStyle/>
          <a:p>
            <a:r>
              <a:rPr lang="en-GB" dirty="0" smtClean="0"/>
              <a:t>4</a:t>
            </a:r>
            <a:endParaRPr lang="en-GB" dirty="0"/>
          </a:p>
        </p:txBody>
      </p:sp>
      <p:sp>
        <p:nvSpPr>
          <p:cNvPr id="35" name="TextBox 34"/>
          <p:cNvSpPr txBox="1"/>
          <p:nvPr/>
        </p:nvSpPr>
        <p:spPr>
          <a:xfrm>
            <a:off x="6948264" y="2043525"/>
            <a:ext cx="1003181" cy="369332"/>
          </a:xfrm>
          <a:prstGeom prst="rect">
            <a:avLst/>
          </a:prstGeom>
          <a:noFill/>
        </p:spPr>
        <p:txBody>
          <a:bodyPr wrap="square" rtlCol="0">
            <a:spAutoFit/>
          </a:bodyPr>
          <a:lstStyle/>
          <a:p>
            <a:r>
              <a:rPr lang="en-GB" dirty="0" smtClean="0"/>
              <a:t>026 r4</a:t>
            </a:r>
            <a:endParaRPr lang="en-GB" dirty="0"/>
          </a:p>
        </p:txBody>
      </p:sp>
    </p:spTree>
    <p:extLst>
      <p:ext uri="{BB962C8B-B14F-4D97-AF65-F5344CB8AC3E}">
        <p14:creationId xmlns:p14="http://schemas.microsoft.com/office/powerpoint/2010/main" val="161957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barn(inVertical)">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1" grpId="0"/>
      <p:bldP spid="20"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Progression of the operations</a:t>
            </a:r>
            <a:endParaRPr lang="en-GB" dirty="0"/>
          </a:p>
        </p:txBody>
      </p:sp>
      <p:pic>
        <p:nvPicPr>
          <p:cNvPr id="2050" name="Picture 2" descr="Image result for maths ope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843" y="1844824"/>
            <a:ext cx="5619750" cy="521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795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Reasoning </a:t>
            </a:r>
            <a:endParaRPr lang="en-GB"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4222251" cy="2574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861048"/>
            <a:ext cx="5160730" cy="263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549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Oral and mental </a:t>
            </a:r>
            <a:endParaRPr lang="en-GB" dirty="0"/>
          </a:p>
        </p:txBody>
      </p:sp>
      <p:sp>
        <p:nvSpPr>
          <p:cNvPr id="3" name="Rectangle 2"/>
          <p:cNvSpPr/>
          <p:nvPr/>
        </p:nvSpPr>
        <p:spPr>
          <a:xfrm>
            <a:off x="683568" y="2444940"/>
            <a:ext cx="7920880" cy="3293209"/>
          </a:xfrm>
          <a:prstGeom prst="rect">
            <a:avLst/>
          </a:prstGeom>
        </p:spPr>
        <p:txBody>
          <a:bodyPr wrap="square">
            <a:spAutoFit/>
          </a:bodyPr>
          <a:lstStyle/>
          <a:p>
            <a:r>
              <a:rPr lang="en-GB" sz="2000" dirty="0" smtClean="0"/>
              <a:t>Year </a:t>
            </a:r>
            <a:r>
              <a:rPr lang="en-GB" sz="2000" dirty="0"/>
              <a:t>1</a:t>
            </a:r>
            <a:r>
              <a:rPr lang="en-GB" dirty="0"/>
              <a:t>	Counting in multiples of 2,10 and 5.  </a:t>
            </a:r>
            <a:endParaRPr lang="en-GB" dirty="0" smtClean="0"/>
          </a:p>
          <a:p>
            <a:r>
              <a:rPr lang="en-GB" dirty="0" smtClean="0"/>
              <a:t>By </a:t>
            </a:r>
            <a:r>
              <a:rPr lang="en-GB" dirty="0"/>
              <a:t>the end of the year 1, children can start learning the 2,10 and 5 times tables.</a:t>
            </a:r>
          </a:p>
          <a:p>
            <a:r>
              <a:rPr lang="en-GB" dirty="0" smtClean="0"/>
              <a:t>Count </a:t>
            </a:r>
            <a:r>
              <a:rPr lang="en-GB" dirty="0"/>
              <a:t>and read, to and across 100 forwards and backwards beginning with any given number (0-100).</a:t>
            </a:r>
          </a:p>
          <a:p>
            <a:r>
              <a:rPr lang="en-GB" sz="2000" dirty="0"/>
              <a:t>Year 2 </a:t>
            </a:r>
            <a:r>
              <a:rPr lang="en-GB" dirty="0"/>
              <a:t>	</a:t>
            </a:r>
            <a:r>
              <a:rPr lang="en-GB" dirty="0" smtClean="0"/>
              <a:t>	Recall </a:t>
            </a:r>
            <a:r>
              <a:rPr lang="en-GB" dirty="0"/>
              <a:t>2,10 and 5 times table.  Learn 3 times tables.</a:t>
            </a:r>
          </a:p>
          <a:p>
            <a:r>
              <a:rPr lang="en-GB" sz="2000" dirty="0"/>
              <a:t>Year 3</a:t>
            </a:r>
            <a:r>
              <a:rPr lang="en-GB" dirty="0"/>
              <a:t>	</a:t>
            </a:r>
            <a:r>
              <a:rPr lang="en-GB" dirty="0" smtClean="0"/>
              <a:t>	Recall </a:t>
            </a:r>
            <a:r>
              <a:rPr lang="en-GB" dirty="0"/>
              <a:t>2,10,5 and 3 times table. Learn 4 and 8 times tables.</a:t>
            </a:r>
          </a:p>
          <a:p>
            <a:r>
              <a:rPr lang="en-GB" sz="2000" dirty="0"/>
              <a:t>Year 4</a:t>
            </a:r>
            <a:r>
              <a:rPr lang="en-GB" dirty="0"/>
              <a:t>	</a:t>
            </a:r>
            <a:r>
              <a:rPr lang="en-GB" dirty="0" smtClean="0"/>
              <a:t>	Recall </a:t>
            </a:r>
            <a:r>
              <a:rPr lang="en-GB" dirty="0"/>
              <a:t>2,10,5,3, 4 and 8 times table.  Learn 6,7,9,11 and 12 </a:t>
            </a:r>
            <a:r>
              <a:rPr lang="en-GB" dirty="0" smtClean="0"/>
              <a:t/>
            </a:r>
            <a:br>
              <a:rPr lang="en-GB" dirty="0" smtClean="0"/>
            </a:br>
            <a:r>
              <a:rPr lang="en-GB" dirty="0" smtClean="0"/>
              <a:t>                                     times </a:t>
            </a:r>
            <a:r>
              <a:rPr lang="en-GB" dirty="0"/>
              <a:t>table</a:t>
            </a:r>
          </a:p>
          <a:p>
            <a:r>
              <a:rPr lang="en-GB" sz="2000" dirty="0"/>
              <a:t>Year 5/6</a:t>
            </a:r>
            <a:r>
              <a:rPr lang="en-GB" dirty="0"/>
              <a:t>	</a:t>
            </a:r>
            <a:r>
              <a:rPr lang="en-GB" dirty="0" smtClean="0"/>
              <a:t>	Continue </a:t>
            </a:r>
            <a:r>
              <a:rPr lang="en-GB" dirty="0"/>
              <a:t>to practise of all times table up to 12 x 12.</a:t>
            </a:r>
          </a:p>
          <a:p>
            <a:r>
              <a:rPr lang="en-GB" dirty="0"/>
              <a:t> </a:t>
            </a:r>
          </a:p>
          <a:p>
            <a:r>
              <a:rPr lang="en-GB" dirty="0"/>
              <a:t>Each class will carry out a Terrific Times Table test weekly.  </a:t>
            </a:r>
          </a:p>
        </p:txBody>
      </p:sp>
    </p:spTree>
    <p:extLst>
      <p:ext uri="{BB962C8B-B14F-4D97-AF65-F5344CB8AC3E}">
        <p14:creationId xmlns:p14="http://schemas.microsoft.com/office/powerpoint/2010/main" val="15024393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PARENTS ROLE</a:t>
            </a:r>
            <a:endParaRPr lang="en-GB" dirty="0"/>
          </a:p>
        </p:txBody>
      </p:sp>
      <p:sp>
        <p:nvSpPr>
          <p:cNvPr id="3" name="Rectangle 2"/>
          <p:cNvSpPr/>
          <p:nvPr/>
        </p:nvSpPr>
        <p:spPr>
          <a:xfrm>
            <a:off x="683568" y="1988840"/>
            <a:ext cx="7704856" cy="3416320"/>
          </a:xfrm>
          <a:prstGeom prst="rect">
            <a:avLst/>
          </a:prstGeom>
        </p:spPr>
        <p:txBody>
          <a:bodyPr wrap="square">
            <a:spAutoFit/>
          </a:bodyPr>
          <a:lstStyle/>
          <a:p>
            <a:r>
              <a:rPr lang="en-GB" b="1" dirty="0"/>
              <a:t>Why parents find it hard to engage in Maths</a:t>
            </a:r>
          </a:p>
          <a:p>
            <a:r>
              <a:rPr lang="en-GB" dirty="0"/>
              <a:t>It can be particularly hard for parents to know how to help support their children with Maths at home. Often they complain that they themselves are “bad” at Maths or that they “never learned anything useful in Maths at school”. Unfortunately some are also willing to say these negative comments in front of their child, which then passes a negative attitude towards Maths or their ability in Maths onto the child.</a:t>
            </a:r>
          </a:p>
          <a:p>
            <a:r>
              <a:rPr lang="en-GB" dirty="0"/>
              <a:t>Parents sometimes also complain that the mathematics curriculum doesn’t teach their children any life skills which again can quickly influence a child’s own attitude to Maths.</a:t>
            </a:r>
          </a:p>
          <a:p>
            <a:r>
              <a:rPr lang="en-GB" dirty="0"/>
              <a:t>The final most common reason is that parents are scared of Maths or of teaching their child the wrong method or getting the wrong answer.</a:t>
            </a:r>
          </a:p>
        </p:txBody>
      </p:sp>
      <p:sp>
        <p:nvSpPr>
          <p:cNvPr id="4" name="TextBox 3"/>
          <p:cNvSpPr txBox="1"/>
          <p:nvPr/>
        </p:nvSpPr>
        <p:spPr>
          <a:xfrm>
            <a:off x="2627784" y="5877272"/>
            <a:ext cx="5400600" cy="369332"/>
          </a:xfrm>
          <a:prstGeom prst="rect">
            <a:avLst/>
          </a:prstGeom>
          <a:noFill/>
        </p:spPr>
        <p:txBody>
          <a:bodyPr wrap="square" rtlCol="0">
            <a:spAutoFit/>
          </a:bodyPr>
          <a:lstStyle/>
          <a:p>
            <a:r>
              <a:rPr lang="en-GB" dirty="0" smtClean="0"/>
              <a:t>THIRD SPACE LEARNING</a:t>
            </a:r>
            <a:endParaRPr lang="en-GB" dirty="0"/>
          </a:p>
        </p:txBody>
      </p:sp>
    </p:spTree>
    <p:extLst>
      <p:ext uri="{BB962C8B-B14F-4D97-AF65-F5344CB8AC3E}">
        <p14:creationId xmlns:p14="http://schemas.microsoft.com/office/powerpoint/2010/main" val="3023811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EYFS – Early Learning Goals</a:t>
            </a:r>
            <a:endParaRPr lang="en-GB" dirty="0"/>
          </a:p>
        </p:txBody>
      </p:sp>
      <p:sp>
        <p:nvSpPr>
          <p:cNvPr id="3" name="Rectangle 2"/>
          <p:cNvSpPr/>
          <p:nvPr/>
        </p:nvSpPr>
        <p:spPr>
          <a:xfrm>
            <a:off x="467544" y="2492896"/>
            <a:ext cx="8424936" cy="3693319"/>
          </a:xfrm>
          <a:prstGeom prst="rect">
            <a:avLst/>
          </a:prstGeom>
        </p:spPr>
        <p:txBody>
          <a:bodyPr wrap="square">
            <a:spAutoFit/>
          </a:bodyPr>
          <a:lstStyle/>
          <a:p>
            <a:r>
              <a:rPr lang="en-GB" dirty="0" smtClean="0"/>
              <a:t>NUMBER </a:t>
            </a:r>
          </a:p>
          <a:p>
            <a:r>
              <a:rPr lang="en-GB" dirty="0" smtClean="0"/>
              <a:t>•Children count reliably with numbers </a:t>
            </a:r>
            <a:r>
              <a:rPr lang="en-GB" b="1" dirty="0" smtClean="0"/>
              <a:t>from one to 20</a:t>
            </a:r>
            <a:r>
              <a:rPr lang="en-GB" dirty="0" smtClean="0"/>
              <a:t>, place them in order and say which number is one more or one less than a given number. </a:t>
            </a:r>
          </a:p>
          <a:p>
            <a:r>
              <a:rPr lang="en-GB" dirty="0" smtClean="0"/>
              <a:t>•Using quantities and objects, they </a:t>
            </a:r>
            <a:r>
              <a:rPr lang="en-GB" b="1" dirty="0" smtClean="0"/>
              <a:t>add and subtract two single-digit numbers </a:t>
            </a:r>
            <a:r>
              <a:rPr lang="en-GB" dirty="0" smtClean="0"/>
              <a:t>and </a:t>
            </a:r>
            <a:r>
              <a:rPr lang="en-GB" b="1" dirty="0" smtClean="0"/>
              <a:t>count on or back </a:t>
            </a:r>
            <a:r>
              <a:rPr lang="en-GB" dirty="0" smtClean="0"/>
              <a:t>to find the answer.</a:t>
            </a:r>
          </a:p>
          <a:p>
            <a:r>
              <a:rPr lang="en-GB" dirty="0" smtClean="0"/>
              <a:t>•They solve problems, including doubling, halving and sharing. </a:t>
            </a:r>
          </a:p>
          <a:p>
            <a:endParaRPr lang="en-GB" dirty="0" smtClean="0"/>
          </a:p>
          <a:p>
            <a:r>
              <a:rPr lang="en-GB" dirty="0" smtClean="0"/>
              <a:t>SHAPE, SPACE &amp; MEASURE</a:t>
            </a:r>
          </a:p>
          <a:p>
            <a:r>
              <a:rPr lang="en-GB" dirty="0" smtClean="0"/>
              <a:t>•Children use everyday language to talk about </a:t>
            </a:r>
            <a:r>
              <a:rPr lang="en-GB" b="1" dirty="0" smtClean="0"/>
              <a:t>size, weight, capacity, position, distance, time and money </a:t>
            </a:r>
            <a:r>
              <a:rPr lang="en-GB" dirty="0" smtClean="0"/>
              <a:t>to compare quantities and objects and to solve problems. </a:t>
            </a:r>
          </a:p>
          <a:p>
            <a:r>
              <a:rPr lang="en-GB" dirty="0" smtClean="0"/>
              <a:t>•They recognise, create and describe </a:t>
            </a:r>
            <a:r>
              <a:rPr lang="en-GB" b="1" dirty="0" smtClean="0"/>
              <a:t>patterns</a:t>
            </a:r>
            <a:r>
              <a:rPr lang="en-GB" dirty="0" smtClean="0"/>
              <a:t>. </a:t>
            </a:r>
          </a:p>
          <a:p>
            <a:r>
              <a:rPr lang="en-GB" dirty="0" smtClean="0"/>
              <a:t>•They explore </a:t>
            </a:r>
            <a:r>
              <a:rPr lang="en-GB" b="1" dirty="0" smtClean="0"/>
              <a:t>characteristics of everyday objects </a:t>
            </a:r>
            <a:r>
              <a:rPr lang="en-GB" dirty="0" smtClean="0"/>
              <a:t>and </a:t>
            </a:r>
            <a:r>
              <a:rPr lang="en-GB" b="1" dirty="0" smtClean="0"/>
              <a:t>shapes</a:t>
            </a:r>
            <a:r>
              <a:rPr lang="en-GB" dirty="0" smtClean="0"/>
              <a:t> and use </a:t>
            </a:r>
            <a:r>
              <a:rPr lang="en-GB" b="1" dirty="0" smtClean="0"/>
              <a:t>mathematical language</a:t>
            </a:r>
            <a:r>
              <a:rPr lang="en-GB" dirty="0" smtClean="0"/>
              <a:t> to describe them. </a:t>
            </a:r>
            <a:endParaRPr lang="en-GB" dirty="0"/>
          </a:p>
        </p:txBody>
      </p:sp>
    </p:spTree>
    <p:extLst>
      <p:ext uri="{BB962C8B-B14F-4D97-AF65-F5344CB8AC3E}">
        <p14:creationId xmlns:p14="http://schemas.microsoft.com/office/powerpoint/2010/main" val="1950457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Progression of the operations</a:t>
            </a:r>
            <a:endParaRPr lang="en-GB" dirty="0"/>
          </a:p>
        </p:txBody>
      </p:sp>
      <p:pic>
        <p:nvPicPr>
          <p:cNvPr id="2050" name="Picture 2" descr="Image result for maths ope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843" y="1844824"/>
            <a:ext cx="5619750" cy="521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022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 </a:t>
            </a:r>
            <a:endParaRPr lang="en-GB" dirty="0"/>
          </a:p>
        </p:txBody>
      </p:sp>
      <p:pic>
        <p:nvPicPr>
          <p:cNvPr id="3167" name="Picture 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230" y="2492896"/>
            <a:ext cx="7229475"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971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564904"/>
            <a:ext cx="69723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357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7710809" cy="4815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4524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852</TotalTime>
  <Words>610</Words>
  <Application>Microsoft Office PowerPoint</Application>
  <PresentationFormat>On-screen Show (4:3)</PresentationFormat>
  <Paragraphs>414</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Waveform</vt:lpstr>
      <vt:lpstr>Maths Workshop Nov 2018</vt:lpstr>
      <vt:lpstr>MASTERY MATHS ‘teaching for mastery’ </vt:lpstr>
      <vt:lpstr>End of Key Stage results</vt:lpstr>
      <vt:lpstr>Progression of the operations</vt:lpstr>
      <vt:lpstr>EYFS – Early Learning Goals</vt:lpstr>
      <vt:lpstr>Progression of the operations</vt:lpstr>
      <vt:lpstr>Addition </vt:lpstr>
      <vt:lpstr>PowerPoint Presentation</vt:lpstr>
      <vt:lpstr>PowerPoint Presentation</vt:lpstr>
      <vt:lpstr>Lets try…</vt:lpstr>
      <vt:lpstr>Lets try…</vt:lpstr>
      <vt:lpstr>Lets try…</vt:lpstr>
      <vt:lpstr>Lets try…</vt:lpstr>
      <vt:lpstr>Lets try…</vt:lpstr>
      <vt:lpstr>PowerPoint Presentation</vt:lpstr>
      <vt:lpstr>Reasoning </vt:lpstr>
      <vt:lpstr>Subtraction </vt:lpstr>
      <vt:lpstr>PowerPoint Presentation</vt:lpstr>
      <vt:lpstr>PowerPoint Presentation</vt:lpstr>
      <vt:lpstr>PowerPoint Presentation</vt:lpstr>
      <vt:lpstr>PowerPoint Presentation</vt:lpstr>
      <vt:lpstr>Lets try…</vt:lpstr>
      <vt:lpstr>PowerPoint Presentation</vt:lpstr>
      <vt:lpstr>PowerPoint Presentation</vt:lpstr>
      <vt:lpstr>PowerPoint Presentation</vt:lpstr>
      <vt:lpstr>PowerPoint Presentation</vt:lpstr>
      <vt:lpstr>PowerPoint Presentation</vt:lpstr>
      <vt:lpstr>Multiplication </vt:lpstr>
      <vt:lpstr>PowerPoint Presentation</vt:lpstr>
      <vt:lpstr>PowerPoint Presentation</vt:lpstr>
      <vt:lpstr>PowerPoint Presentation</vt:lpstr>
      <vt:lpstr>PowerPoint Presentation</vt:lpstr>
      <vt:lpstr>Lets try … </vt:lpstr>
      <vt:lpstr>Reasoning </vt:lpstr>
      <vt:lpstr>Division</vt:lpstr>
      <vt:lpstr>PowerPoint Presentation</vt:lpstr>
      <vt:lpstr>PowerPoint Presentation</vt:lpstr>
      <vt:lpstr>PowerPoint Presentation</vt:lpstr>
      <vt:lpstr>Lets try…</vt:lpstr>
      <vt:lpstr>Reasoning </vt:lpstr>
      <vt:lpstr>Oral and mental </vt:lpstr>
      <vt:lpstr>PARENTS ROLE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Workshop Nov 2018</dc:title>
  <dc:creator>Angie Hughes</dc:creator>
  <cp:lastModifiedBy>Knunney</cp:lastModifiedBy>
  <cp:revision>34</cp:revision>
  <dcterms:created xsi:type="dcterms:W3CDTF">2018-10-29T11:14:07Z</dcterms:created>
  <dcterms:modified xsi:type="dcterms:W3CDTF">2018-11-01T11:15:11Z</dcterms:modified>
</cp:coreProperties>
</file>