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73" r:id="rId3"/>
    <p:sldId id="281" r:id="rId4"/>
    <p:sldId id="258" r:id="rId5"/>
    <p:sldId id="272" r:id="rId6"/>
    <p:sldId id="261" r:id="rId7"/>
    <p:sldId id="279" r:id="rId8"/>
    <p:sldId id="267" r:id="rId9"/>
    <p:sldId id="275" r:id="rId10"/>
    <p:sldId id="276" r:id="rId11"/>
    <p:sldId id="269" r:id="rId12"/>
    <p:sldId id="277" r:id="rId13"/>
    <p:sldId id="278" r:id="rId14"/>
    <p:sldId id="265" r:id="rId15"/>
    <p:sldId id="271" r:id="rId16"/>
    <p:sldId id="284" r:id="rId17"/>
    <p:sldId id="282" r:id="rId18"/>
    <p:sldId id="28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>
        <p:scale>
          <a:sx n="76" d="100"/>
          <a:sy n="76" d="100"/>
        </p:scale>
        <p:origin x="-90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B956-4E30-4386-9C05-BA9438992860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1C2FC-6E7B-4D3F-A502-3D60045684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0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Like driving a car – I no longer</a:t>
            </a:r>
            <a:r>
              <a:rPr lang="en-GB" baseline="0" dirty="0" smtClean="0"/>
              <a:t> have to think about it.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64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These are the key aims for the new curriculum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900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Distributive Law says that multiplying a number by a group of numbers added together is the same as doing each multiplication separately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12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1.6 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940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17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76</a:t>
            </a:r>
            <a:r>
              <a:rPr lang="en-GB" smtClean="0"/>
              <a:t>% H&amp;C 72%bucks </a:t>
            </a:r>
            <a:r>
              <a:rPr lang="en-GB" dirty="0" smtClean="0"/>
              <a:t>70% </a:t>
            </a:r>
            <a:r>
              <a:rPr lang="en-GB" dirty="0" err="1" smtClean="0"/>
              <a:t>nat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891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E9C4C75-9D5F-493D-8CE3-155AD78AF102}" type="datetimeFigureOut">
              <a:rPr lang="en-GB" smtClean="0"/>
              <a:pPr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772400" cy="1470025"/>
          </a:xfrm>
        </p:spPr>
        <p:txBody>
          <a:bodyPr/>
          <a:lstStyle/>
          <a:p>
            <a:r>
              <a:rPr lang="en-GB" b="1" dirty="0" smtClean="0">
                <a:latin typeface="Arial Rounded MT Bold" panose="020F0704030504030204" pitchFamily="34" charset="0"/>
              </a:rPr>
              <a:t>Maths Mastery</a:t>
            </a:r>
            <a:endParaRPr lang="en-GB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848872" cy="2567136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What does it mean for </a:t>
            </a:r>
            <a:r>
              <a:rPr lang="en-GB" sz="4400" b="1" dirty="0" err="1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Hawridge</a:t>
            </a:r>
            <a:r>
              <a:rPr lang="en-GB" sz="4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and </a:t>
            </a:r>
            <a:r>
              <a:rPr lang="en-GB" sz="4400" b="1" dirty="0" err="1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Cholesbury</a:t>
            </a:r>
            <a:r>
              <a:rPr lang="en-GB" sz="4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?</a:t>
            </a:r>
          </a:p>
          <a:p>
            <a:endParaRPr lang="en-GB" sz="4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GB" sz="32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Angela Hughes </a:t>
            </a:r>
            <a:endParaRPr lang="en-GB" sz="32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4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155679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6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11560" y="2136339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r>
              <a:rPr lang="en-GB" sz="3200" dirty="0"/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2136339"/>
            <a:ext cx="84624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Three pupils are asked to estimate the answer to the sum 4243 + 1734</a:t>
            </a:r>
            <a:r>
              <a:rPr lang="en-GB" sz="2400" dirty="0" smtClean="0"/>
              <a:t>.</a:t>
            </a:r>
          </a:p>
          <a:p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Andrew says, ‘To the nearest 100, the answer will be 5900.’</a:t>
            </a:r>
            <a:br>
              <a:rPr lang="en-GB" sz="2400" dirty="0"/>
            </a:br>
            <a:r>
              <a:rPr lang="en-GB" sz="2400" dirty="0"/>
              <a:t>Bilal says, ‘To the nearest 50, the answer will be 6000.’</a:t>
            </a:r>
            <a:br>
              <a:rPr lang="en-GB" sz="2400" dirty="0"/>
            </a:br>
            <a:r>
              <a:rPr lang="en-GB" sz="2400" dirty="0"/>
              <a:t>Cheng says, ‘To the nearest 10, the answer will be 5970</a:t>
            </a:r>
            <a:r>
              <a:rPr lang="en-GB" sz="2400" dirty="0" smtClean="0"/>
              <a:t>.’</a:t>
            </a:r>
          </a:p>
          <a:p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Do you agree with Andrew, Bilal or Cheng?</a:t>
            </a:r>
            <a:br>
              <a:rPr lang="en-GB" sz="2400" dirty="0"/>
            </a:br>
            <a:r>
              <a:rPr lang="en-GB" sz="2400" dirty="0"/>
              <a:t>Can you explain their reasoning?</a:t>
            </a:r>
            <a:r>
              <a:rPr lang="en-GB" sz="4000" dirty="0"/>
              <a:t/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5908630"/>
            <a:ext cx="6199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Round any whole number to a required degree of accuracy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/>
          <a:srcRect l="6792" t="15182" r="7654" b="12334"/>
          <a:stretch/>
        </p:blipFill>
        <p:spPr>
          <a:xfrm>
            <a:off x="2542784" y="1878904"/>
            <a:ext cx="4371583" cy="32567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1560" y="119675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0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27168" cy="4525963"/>
          </a:xfrm>
        </p:spPr>
        <p:txBody>
          <a:bodyPr>
            <a:noAutofit/>
          </a:bodyPr>
          <a:lstStyle/>
          <a:p>
            <a:r>
              <a:rPr lang="en-GB" sz="3600" dirty="0"/>
              <a:t>I am thinking of 2 secret numbers where the sum of the numbers is 16 and the product is 48. What are my secret numbers? </a:t>
            </a:r>
            <a:endParaRPr lang="en-GB" sz="3600" dirty="0" smtClean="0"/>
          </a:p>
          <a:p>
            <a:endParaRPr lang="en-GB" sz="3600" dirty="0"/>
          </a:p>
          <a:p>
            <a:r>
              <a:rPr lang="en-GB" sz="3600" dirty="0" smtClean="0"/>
              <a:t>Can </a:t>
            </a:r>
            <a:r>
              <a:rPr lang="en-GB" sz="3600" dirty="0"/>
              <a:t>you make up 2 secret numbers and tell somebody what the sum and product are?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119675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0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fontScale="92500"/>
          </a:bodyPr>
          <a:lstStyle/>
          <a:p>
            <a:r>
              <a:rPr lang="en-GB" dirty="0"/>
              <a:t>A scientist measured the temperature each day for one week at 06:00.</a:t>
            </a:r>
            <a:br>
              <a:rPr lang="en-GB" dirty="0"/>
            </a:br>
            <a:r>
              <a:rPr lang="en-GB" dirty="0"/>
              <a:t>On Sunday the temperature was 1·6°C.</a:t>
            </a:r>
            <a:br>
              <a:rPr lang="en-GB" dirty="0"/>
            </a:br>
            <a:r>
              <a:rPr lang="en-GB" dirty="0"/>
              <a:t>On Monday the temperature had fallen by 3°C.</a:t>
            </a:r>
            <a:br>
              <a:rPr lang="en-GB" dirty="0"/>
            </a:br>
            <a:r>
              <a:rPr lang="en-GB" dirty="0"/>
              <a:t>On Tuesday the temperature had fallen by 2·1°C.</a:t>
            </a:r>
            <a:br>
              <a:rPr lang="en-GB" dirty="0"/>
            </a:br>
            <a:r>
              <a:rPr lang="en-GB" dirty="0"/>
              <a:t>On Wednesday the temperature had risen by 1·6°C.</a:t>
            </a:r>
            <a:br>
              <a:rPr lang="en-GB" dirty="0"/>
            </a:br>
            <a:r>
              <a:rPr lang="en-GB" dirty="0"/>
              <a:t>On Thursday the temperature had risen by 4·2°C.</a:t>
            </a:r>
            <a:br>
              <a:rPr lang="en-GB" dirty="0"/>
            </a:br>
            <a:r>
              <a:rPr lang="en-GB" dirty="0"/>
              <a:t>On Friday the temperature had fallen by 0·9°C.</a:t>
            </a:r>
            <a:br>
              <a:rPr lang="en-GB" dirty="0"/>
            </a:br>
            <a:r>
              <a:rPr lang="en-GB" dirty="0"/>
              <a:t>On Saturday the temperature had risen by 0·2°C.</a:t>
            </a:r>
            <a:br>
              <a:rPr lang="en-GB" dirty="0"/>
            </a:br>
            <a:r>
              <a:rPr lang="en-GB" dirty="0"/>
              <a:t>What was the temperature on Saturday?</a:t>
            </a:r>
            <a:br>
              <a:rPr lang="en-GB" dirty="0"/>
            </a:b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19675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0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Future Maths Lessons at H&amp;C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Shared discussion and reasoning – encouraging children to share strategies and learn from each other</a:t>
            </a:r>
          </a:p>
          <a:p>
            <a:r>
              <a:rPr lang="en-GB" dirty="0" smtClean="0"/>
              <a:t>Greater use of resources to help children see what they are doing – give meaning to calculations</a:t>
            </a:r>
          </a:p>
          <a:p>
            <a:r>
              <a:rPr lang="en-GB" dirty="0" smtClean="0"/>
              <a:t>The whole class working on the objectives for their year group with multiple opportunities to apply their knowledge in different ways</a:t>
            </a:r>
            <a:endParaRPr lang="en-GB" dirty="0"/>
          </a:p>
          <a:p>
            <a:r>
              <a:rPr lang="en-GB" dirty="0" smtClean="0"/>
              <a:t>Greater </a:t>
            </a:r>
            <a:r>
              <a:rPr lang="en-GB" dirty="0"/>
              <a:t>emphasis on pupils setting their own level of challenge</a:t>
            </a:r>
          </a:p>
          <a:p>
            <a:r>
              <a:rPr lang="en-GB" dirty="0" smtClean="0"/>
              <a:t>Move </a:t>
            </a:r>
            <a:r>
              <a:rPr lang="en-GB" dirty="0"/>
              <a:t>away from fixed groups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2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681780"/>
            <a:ext cx="3384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Assessment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43608" y="1700808"/>
            <a:ext cx="74888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/>
              <a:t>On-going formative assessments in lessons – checking ability to apply knowledge</a:t>
            </a:r>
          </a:p>
          <a:p>
            <a:endParaRPr lang="en-GB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/>
              <a:t>Learning </a:t>
            </a:r>
            <a:r>
              <a:rPr lang="en-GB" sz="2800" dirty="0" smtClean="0"/>
              <a:t>Ladders tracking tool</a:t>
            </a:r>
          </a:p>
          <a:p>
            <a:endParaRPr lang="en-GB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err="1" smtClean="0"/>
              <a:t>Headstart</a:t>
            </a:r>
            <a:r>
              <a:rPr lang="en-GB" sz="2800" dirty="0" smtClean="0"/>
              <a:t>  Assessments</a:t>
            </a:r>
          </a:p>
          <a:p>
            <a:endParaRPr lang="en-GB" sz="2800" dirty="0"/>
          </a:p>
          <a:p>
            <a:r>
              <a:rPr lang="en-GB" sz="2800" dirty="0" smtClean="0"/>
              <a:t>All used to inform future teaching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64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219" y="2060848"/>
            <a:ext cx="892899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National assessment at the end of Key Stages 1 and </a:t>
            </a:r>
            <a:r>
              <a:rPr lang="en-GB" sz="2800" dirty="0" smtClean="0"/>
              <a:t>2 aims </a:t>
            </a:r>
            <a:r>
              <a:rPr lang="en-GB" sz="2800" dirty="0"/>
              <a:t>to assess </a:t>
            </a:r>
            <a:r>
              <a:rPr lang="en-GB" sz="2800" dirty="0" smtClean="0"/>
              <a:t>pupils</a:t>
            </a:r>
            <a:r>
              <a:rPr lang="en-GB" sz="2800" dirty="0"/>
              <a:t>’ mastery of both the content </a:t>
            </a:r>
            <a:r>
              <a:rPr lang="en-GB" sz="2800" dirty="0" smtClean="0"/>
              <a:t>of the </a:t>
            </a:r>
            <a:r>
              <a:rPr lang="en-GB" sz="2800" dirty="0"/>
              <a:t>curriculum and the depth of their </a:t>
            </a:r>
            <a:r>
              <a:rPr lang="en-GB" sz="2800" dirty="0" smtClean="0"/>
              <a:t>understanding and </a:t>
            </a:r>
            <a:r>
              <a:rPr lang="en-GB" sz="2800" dirty="0"/>
              <a:t>application of mathematics. </a:t>
            </a:r>
            <a:endParaRPr lang="en-GB" sz="2800" dirty="0" smtClean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67544" y="681780"/>
            <a:ext cx="3384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29185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39" y="106225"/>
            <a:ext cx="7924800" cy="1143000"/>
          </a:xfrm>
        </p:spPr>
        <p:txBody>
          <a:bodyPr/>
          <a:lstStyle/>
          <a:p>
            <a:r>
              <a:rPr lang="en-GB" dirty="0" smtClean="0"/>
              <a:t>Teaching for Mastery</a:t>
            </a:r>
            <a:endParaRPr lang="en-GB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052736"/>
            <a:ext cx="6624736" cy="4774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5844927"/>
            <a:ext cx="7490097" cy="101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980728"/>
            <a:ext cx="1403648" cy="136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564904"/>
            <a:ext cx="1584176" cy="1348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361408"/>
            <a:ext cx="3384376" cy="133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89459" y="4149080"/>
            <a:ext cx="1754541" cy="121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1196752"/>
            <a:ext cx="1466081" cy="96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7087027" y="5517232"/>
            <a:ext cx="2056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Martin </a:t>
            </a:r>
            <a:r>
              <a:rPr lang="en-GB" dirty="0" err="1" smtClean="0"/>
              <a:t>Adsett</a:t>
            </a:r>
            <a:r>
              <a:rPr lang="en-GB" dirty="0" smtClean="0"/>
              <a:t> </a:t>
            </a:r>
          </a:p>
          <a:p>
            <a:r>
              <a:rPr lang="en-GB" dirty="0" smtClean="0"/>
              <a:t>Mastery Specialist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4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81" y="188640"/>
            <a:ext cx="7924800" cy="1143000"/>
          </a:xfrm>
        </p:spPr>
        <p:txBody>
          <a:bodyPr/>
          <a:lstStyle/>
          <a:p>
            <a:r>
              <a:rPr lang="en-GB" dirty="0" smtClean="0"/>
              <a:t>Teaching for Mastery</a:t>
            </a:r>
            <a:endParaRPr lang="en-GB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052736"/>
            <a:ext cx="5040560" cy="363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509120"/>
            <a:ext cx="7490097" cy="101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187624" y="5301208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661248"/>
            <a:ext cx="129614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411760" y="5589240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 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GB" sz="6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6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en-GB" b="1" dirty="0" smtClean="0"/>
              <a:t>What is Mastery?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55576" y="1700808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Mastery of maths means a deep, long-term, secure and adaptable understanding of the subject.</a:t>
            </a:r>
          </a:p>
          <a:p>
            <a:endParaRPr lang="en-GB" sz="36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749330" y="3212976"/>
            <a:ext cx="784887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6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>
                <a:latin typeface="Blackadder ITC" panose="04020505051007020D02" pitchFamily="82" charset="0"/>
              </a:rPr>
              <a:t>I know how </a:t>
            </a:r>
            <a:r>
              <a:rPr lang="en-GB" sz="2800" dirty="0" smtClean="0">
                <a:latin typeface="Blackadder ITC" panose="04020505051007020D02" pitchFamily="82" charset="0"/>
              </a:rPr>
              <a:t>to </a:t>
            </a:r>
            <a:r>
              <a:rPr lang="en-GB" sz="2800" dirty="0">
                <a:latin typeface="Blackadder ITC" panose="04020505051007020D02" pitchFamily="82" charset="0"/>
              </a:rPr>
              <a:t>do </a:t>
            </a:r>
            <a:r>
              <a:rPr lang="en-GB" sz="2800" dirty="0" smtClean="0">
                <a:latin typeface="Blackadder ITC" panose="04020505051007020D02" pitchFamily="82" charset="0"/>
              </a:rPr>
              <a:t>it and why </a:t>
            </a:r>
            <a:endParaRPr lang="en-GB" sz="2800" dirty="0">
              <a:latin typeface="Blackadder ITC" panose="04020505051007020D02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>
                <a:latin typeface="Blackadder ITC" panose="04020505051007020D02" pitchFamily="82" charset="0"/>
              </a:rPr>
              <a:t>It becomes automatic and I don’t need to think about it- for example driving a car 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>
                <a:latin typeface="Blackadder ITC" panose="04020505051007020D02" pitchFamily="82" charset="0"/>
              </a:rPr>
              <a:t>I’m really good at doing it – painting a room, or a picture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>
                <a:latin typeface="Blackadder ITC" panose="04020505051007020D02" pitchFamily="82" charset="0"/>
              </a:rPr>
              <a:t>I can show someone else how to do it.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4466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KS2 Arithmetic Paper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6552728" cy="25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Deborah.morgan\AppData\Local\Microsoft\Windows\Temporary Internet Files\Content.Outlook\XFTW6GH3\WP_20160601_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5148064" cy="288947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868144" y="386104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Does this demonstrate mastery?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64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en-GB" b="1" dirty="0" smtClean="0"/>
              <a:t>The Background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83568" y="1484784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Increasing concern that Britain is falling in international rankings for Maths attainment.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Growing evidence from other countries that there are better ways of teaching Maths than those used in the UK.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Inability of pupils at all levels to apply their knowledge.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Disconnection between Maths in the classroom and Maths in real life.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446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b="1" dirty="0" smtClean="0"/>
              <a:t>Key aims of national curriculum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fluency</a:t>
            </a:r>
            <a:r>
              <a:rPr lang="en-GB" sz="3600" dirty="0" smtClean="0"/>
              <a:t> (rapid and accurate recall and application of facts and concepts)</a:t>
            </a:r>
          </a:p>
          <a:p>
            <a:r>
              <a:rPr lang="en-GB" sz="3600" dirty="0" smtClean="0"/>
              <a:t>a growing confidence to </a:t>
            </a:r>
            <a:r>
              <a:rPr lang="en-GB" sz="3600" b="1" dirty="0" smtClean="0"/>
              <a:t>reason </a:t>
            </a:r>
            <a:r>
              <a:rPr lang="en-GB" sz="3600" dirty="0" smtClean="0"/>
              <a:t>mathematically</a:t>
            </a:r>
          </a:p>
          <a:p>
            <a:r>
              <a:rPr lang="en-GB" sz="3600" dirty="0" smtClean="0"/>
              <a:t>the ability to apply maths to </a:t>
            </a:r>
            <a:r>
              <a:rPr lang="en-GB" sz="3600" b="1" dirty="0" smtClean="0"/>
              <a:t>solve problems</a:t>
            </a:r>
            <a:r>
              <a:rPr lang="en-GB" sz="3600" dirty="0" smtClean="0"/>
              <a:t>, to conjecture and to test hypotheses.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6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What does a mastery curriculum </a:t>
            </a:r>
            <a:br>
              <a:rPr lang="en-GB" b="1" u="sng" dirty="0" smtClean="0"/>
            </a:br>
            <a:r>
              <a:rPr lang="en-GB" b="1" u="sng" dirty="0" smtClean="0"/>
              <a:t>look like?</a:t>
            </a:r>
            <a:endParaRPr lang="en-GB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064896" cy="47811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Longer time on each topic – less jumping around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Fewer topics in the earlier years to allow for learning in depth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Greater use of practical resources, pictures and images to help children make connections and so retain knowledge more easily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Opportunities for reasoning and problem solving built in to every lesson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Lessons carefully planned to address possible misconceptions and to allow children to make links in their learning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Flexible groupings – all children given access to all tasks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8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Concrete, Pictorial and Abstract </a:t>
            </a:r>
            <a:endParaRPr lang="en-GB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4872211" cy="4019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558924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Mathematics is an abstract subject, representations have the potential to provide access and develop understanding. </a:t>
            </a:r>
          </a:p>
        </p:txBody>
      </p:sp>
    </p:spTree>
    <p:extLst>
      <p:ext uri="{BB962C8B-B14F-4D97-AF65-F5344CB8AC3E}">
        <p14:creationId xmlns:p14="http://schemas.microsoft.com/office/powerpoint/2010/main" val="290443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/>
          <a:srcRect l="8299" t="30657" r="11396" b="18200"/>
          <a:stretch/>
        </p:blipFill>
        <p:spPr>
          <a:xfrm>
            <a:off x="2123728" y="2564904"/>
            <a:ext cx="5386193" cy="1841326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155679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2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5013176"/>
            <a:ext cx="8388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Recall and use multiplication and division facts for 2,5 and 10 multiplication tables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Solve problems involving multiplication and division, using materials, arrays, repeated addition, mental methods, and multiplication and division facts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23297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4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67544" y="1602304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• </a:t>
            </a:r>
            <a:r>
              <a:rPr lang="en-GB" sz="2800" dirty="0"/>
              <a:t>Complete these calculations: </a:t>
            </a:r>
            <a:endParaRPr lang="en-GB" sz="2800" dirty="0" smtClean="0"/>
          </a:p>
          <a:p>
            <a:r>
              <a:rPr lang="en-GB" sz="2800" dirty="0"/>
              <a:t>7 x 8=          </a:t>
            </a:r>
          </a:p>
          <a:p>
            <a:r>
              <a:rPr lang="en-GB" sz="2800" dirty="0" smtClean="0"/>
              <a:t>5 </a:t>
            </a:r>
            <a:r>
              <a:rPr lang="en-GB" sz="2800" dirty="0"/>
              <a:t>x 6 = </a:t>
            </a:r>
            <a:endParaRPr lang="en-GB" sz="2800" dirty="0" smtClean="0"/>
          </a:p>
          <a:p>
            <a:r>
              <a:rPr lang="en-GB" sz="2800" dirty="0"/>
              <a:t>12 x 4 = </a:t>
            </a:r>
            <a:endParaRPr lang="en-GB" sz="2800" dirty="0" smtClean="0"/>
          </a:p>
          <a:p>
            <a:r>
              <a:rPr lang="en-GB" sz="2800" dirty="0" smtClean="0"/>
              <a:t>7 </a:t>
            </a:r>
            <a:r>
              <a:rPr lang="en-GB" sz="2800" dirty="0"/>
              <a:t>x 4 x 2</a:t>
            </a:r>
            <a:r>
              <a:rPr lang="en-GB" sz="2800" dirty="0" smtClean="0"/>
              <a:t>=</a:t>
            </a:r>
          </a:p>
          <a:p>
            <a:r>
              <a:rPr lang="en-GB" sz="2800" dirty="0" smtClean="0"/>
              <a:t>5 </a:t>
            </a:r>
            <a:r>
              <a:rPr lang="en-GB" sz="2800" dirty="0"/>
              <a:t>x 3 x 2</a:t>
            </a:r>
            <a:r>
              <a:rPr lang="en-GB" sz="2800" dirty="0" smtClean="0"/>
              <a:t>=</a:t>
            </a:r>
          </a:p>
          <a:p>
            <a:r>
              <a:rPr lang="en-GB" sz="2800" dirty="0" smtClean="0"/>
              <a:t>12 </a:t>
            </a:r>
            <a:r>
              <a:rPr lang="en-GB" sz="2800" dirty="0"/>
              <a:t>x 2 x 2=  </a:t>
            </a:r>
          </a:p>
          <a:p>
            <a:r>
              <a:rPr lang="en-GB" sz="2800" dirty="0"/>
              <a:t>Which calculations have the same answer? Can you explain </a:t>
            </a:r>
            <a:r>
              <a:rPr lang="en-GB" sz="2800" dirty="0" smtClean="0"/>
              <a:t>why?</a:t>
            </a:r>
            <a:r>
              <a:rPr lang="en-GB" sz="2800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5734008"/>
            <a:ext cx="8366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Solve problems involving multiplying and adding, including using the distributive 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law to multiply two digit numbers by one digit…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1453</TotalTime>
  <Words>707</Words>
  <Application>Microsoft Office PowerPoint</Application>
  <PresentationFormat>On-screen Show (4:3)</PresentationFormat>
  <Paragraphs>107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Maths Mastery</vt:lpstr>
      <vt:lpstr>What is Mastery?</vt:lpstr>
      <vt:lpstr>KS2 Arithmetic Paper</vt:lpstr>
      <vt:lpstr>The Background</vt:lpstr>
      <vt:lpstr>Key aims of national curriculum</vt:lpstr>
      <vt:lpstr>What does a mastery curriculum  look like?</vt:lpstr>
      <vt:lpstr>Concrete, Pictorial and Abstract </vt:lpstr>
      <vt:lpstr>Reasoning</vt:lpstr>
      <vt:lpstr>Reasoning</vt:lpstr>
      <vt:lpstr>Reasoning</vt:lpstr>
      <vt:lpstr>Problem Solving</vt:lpstr>
      <vt:lpstr>Problem Solving</vt:lpstr>
      <vt:lpstr>Problem Solving</vt:lpstr>
      <vt:lpstr>Future Maths Lessons at H&amp;C</vt:lpstr>
      <vt:lpstr>PowerPoint Presentation</vt:lpstr>
      <vt:lpstr>PowerPoint Presentation</vt:lpstr>
      <vt:lpstr>Teaching for Mastery</vt:lpstr>
      <vt:lpstr>Teaching for Mastery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ethos for a successful Primary School……</dc:title>
  <dc:creator>Fiona</dc:creator>
  <cp:lastModifiedBy>Knunney</cp:lastModifiedBy>
  <cp:revision>80</cp:revision>
  <dcterms:created xsi:type="dcterms:W3CDTF">2015-11-14T13:15:16Z</dcterms:created>
  <dcterms:modified xsi:type="dcterms:W3CDTF">2016-11-18T10:02:15Z</dcterms:modified>
</cp:coreProperties>
</file>