
<file path=[Content_Types].xml><?xml version="1.0" encoding="utf-8"?>
<Types xmlns="http://schemas.openxmlformats.org/package/2006/content-types">
  <Default Extension="png" ContentType="image/png"/>
  <Default Extension="tmp"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58" r:id="rId3"/>
    <p:sldId id="402" r:id="rId4"/>
    <p:sldId id="500" r:id="rId5"/>
    <p:sldId id="511" r:id="rId6"/>
    <p:sldId id="499" r:id="rId7"/>
    <p:sldId id="501" r:id="rId8"/>
    <p:sldId id="512" r:id="rId9"/>
    <p:sldId id="503" r:id="rId10"/>
    <p:sldId id="502" r:id="rId11"/>
    <p:sldId id="504" r:id="rId12"/>
    <p:sldId id="506" r:id="rId13"/>
    <p:sldId id="505" r:id="rId14"/>
    <p:sldId id="507" r:id="rId15"/>
    <p:sldId id="508" r:id="rId16"/>
    <p:sldId id="513" r:id="rId17"/>
    <p:sldId id="509" r:id="rId18"/>
    <p:sldId id="510" r:id="rId19"/>
    <p:sldId id="514" r:id="rId20"/>
    <p:sldId id="49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547B19-9308-408C-A2BF-BA18B98ECBD2}" v="18" dt="2018-08-31T18:01:56.2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76" autoAdjust="0"/>
    <p:restoredTop sz="86339" autoAdjust="0"/>
  </p:normalViewPr>
  <p:slideViewPr>
    <p:cSldViewPr snapToGrid="0">
      <p:cViewPr varScale="1">
        <p:scale>
          <a:sx n="76" d="100"/>
          <a:sy n="76" d="100"/>
        </p:scale>
        <p:origin x="216"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1478DD-4AD0-4C92-8A66-5204EF69153B}" type="datetimeFigureOut">
              <a:rPr lang="en-GB" smtClean="0"/>
              <a:t>10/09/2018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A4198F-8B20-413E-A417-7A35C09CE0C6}" type="slidenum">
              <a:rPr lang="en-GB" smtClean="0"/>
              <a:t>‹#›</a:t>
            </a:fld>
            <a:endParaRPr lang="en-GB"/>
          </a:p>
        </p:txBody>
      </p:sp>
    </p:spTree>
    <p:extLst>
      <p:ext uri="{BB962C8B-B14F-4D97-AF65-F5344CB8AC3E}">
        <p14:creationId xmlns:p14="http://schemas.microsoft.com/office/powerpoint/2010/main" val="3392607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5B26F9-6C30-451D-94A7-041482C70B62}" type="slidenum">
              <a:rPr lang="en-GB" smtClean="0"/>
              <a:pPr/>
              <a:t>1</a:t>
            </a:fld>
            <a:endParaRPr lang="en-GB" dirty="0"/>
          </a:p>
        </p:txBody>
      </p:sp>
    </p:spTree>
    <p:extLst>
      <p:ext uri="{BB962C8B-B14F-4D97-AF65-F5344CB8AC3E}">
        <p14:creationId xmlns:p14="http://schemas.microsoft.com/office/powerpoint/2010/main" val="2871869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35891DC5-831D-482C-8633-545869D87761}"/>
              </a:ext>
            </a:extLst>
          </p:cNvPr>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cs typeface="Arial" panose="020B0604020202020204" pitchFamily="34" charset="0"/>
              </a:defRPr>
            </a:lvl1pPr>
            <a:lvl2pPr marL="742950" indent="-285750">
              <a:defRPr sz="2000">
                <a:solidFill>
                  <a:schemeClr val="tx1"/>
                </a:solidFill>
                <a:latin typeface="Arial" panose="020B0604020202020204" pitchFamily="34" charset="0"/>
                <a:cs typeface="Arial" panose="020B0604020202020204" pitchFamily="34" charset="0"/>
              </a:defRPr>
            </a:lvl2pPr>
            <a:lvl3pPr marL="1143000" indent="-228600">
              <a:defRPr sz="2000">
                <a:solidFill>
                  <a:schemeClr val="tx1"/>
                </a:solidFill>
                <a:latin typeface="Arial" panose="020B0604020202020204" pitchFamily="34" charset="0"/>
                <a:cs typeface="Arial" panose="020B0604020202020204" pitchFamily="34" charset="0"/>
              </a:defRPr>
            </a:lvl3pPr>
            <a:lvl4pPr marL="1600200" indent="-228600">
              <a:defRPr sz="2000">
                <a:solidFill>
                  <a:schemeClr val="tx1"/>
                </a:solidFill>
                <a:latin typeface="Arial" panose="020B0604020202020204" pitchFamily="34" charset="0"/>
                <a:cs typeface="Arial" panose="020B0604020202020204" pitchFamily="34" charset="0"/>
              </a:defRPr>
            </a:lvl4pPr>
            <a:lvl5pPr marL="2057400" indent="-228600">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fld id="{17C58A13-1FF3-49AE-A0E7-049A81E7C238}" type="slidenum">
              <a:rPr lang="en-GB" altLang="en-US" sz="1200" smtClean="0"/>
              <a:pPr/>
              <a:t>12</a:t>
            </a:fld>
            <a:endParaRPr lang="en-GB" altLang="en-US" sz="1200"/>
          </a:p>
        </p:txBody>
      </p:sp>
      <p:sp>
        <p:nvSpPr>
          <p:cNvPr id="14339" name="Rectangle 2">
            <a:extLst>
              <a:ext uri="{FF2B5EF4-FFF2-40B4-BE49-F238E27FC236}">
                <a16:creationId xmlns:a16="http://schemas.microsoft.com/office/drawing/2014/main" id="{778DD3EA-B536-461C-B7D7-AF7ADFB26A29}"/>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4923EFD6-D7A8-420B-904A-3F27D8169CDB}"/>
              </a:ext>
            </a:extLst>
          </p:cNvPr>
          <p:cNvSpPr>
            <a:spLocks noGrp="1" noChangeArrowheads="1"/>
          </p:cNvSpPr>
          <p:nvPr>
            <p:ph type="body" idx="1"/>
          </p:nvPr>
        </p:nvSpPr>
        <p:spPr>
          <a:noFill/>
        </p:spPr>
        <p:txBody>
          <a:bodyPr/>
          <a:lstStyle/>
          <a:p>
            <a:endParaRPr lang="en-GB" altLang="en-US" dirty="0">
              <a:solidFill>
                <a:srgbClr val="000000"/>
              </a:solidFill>
            </a:endParaRPr>
          </a:p>
        </p:txBody>
      </p:sp>
    </p:spTree>
    <p:extLst>
      <p:ext uri="{BB962C8B-B14F-4D97-AF65-F5344CB8AC3E}">
        <p14:creationId xmlns:p14="http://schemas.microsoft.com/office/powerpoint/2010/main" val="10205493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35891DC5-831D-482C-8633-545869D87761}"/>
              </a:ext>
            </a:extLst>
          </p:cNvPr>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cs typeface="Arial" panose="020B0604020202020204" pitchFamily="34" charset="0"/>
              </a:defRPr>
            </a:lvl1pPr>
            <a:lvl2pPr marL="742950" indent="-285750">
              <a:defRPr sz="2000">
                <a:solidFill>
                  <a:schemeClr val="tx1"/>
                </a:solidFill>
                <a:latin typeface="Arial" panose="020B0604020202020204" pitchFamily="34" charset="0"/>
                <a:cs typeface="Arial" panose="020B0604020202020204" pitchFamily="34" charset="0"/>
              </a:defRPr>
            </a:lvl2pPr>
            <a:lvl3pPr marL="1143000" indent="-228600">
              <a:defRPr sz="2000">
                <a:solidFill>
                  <a:schemeClr val="tx1"/>
                </a:solidFill>
                <a:latin typeface="Arial" panose="020B0604020202020204" pitchFamily="34" charset="0"/>
                <a:cs typeface="Arial" panose="020B0604020202020204" pitchFamily="34" charset="0"/>
              </a:defRPr>
            </a:lvl3pPr>
            <a:lvl4pPr marL="1600200" indent="-228600">
              <a:defRPr sz="2000">
                <a:solidFill>
                  <a:schemeClr val="tx1"/>
                </a:solidFill>
                <a:latin typeface="Arial" panose="020B0604020202020204" pitchFamily="34" charset="0"/>
                <a:cs typeface="Arial" panose="020B0604020202020204" pitchFamily="34" charset="0"/>
              </a:defRPr>
            </a:lvl4pPr>
            <a:lvl5pPr marL="2057400" indent="-228600">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fld id="{17C58A13-1FF3-49AE-A0E7-049A81E7C238}" type="slidenum">
              <a:rPr lang="en-GB" altLang="en-US" sz="1200" smtClean="0"/>
              <a:pPr/>
              <a:t>13</a:t>
            </a:fld>
            <a:endParaRPr lang="en-GB" altLang="en-US" sz="1200"/>
          </a:p>
        </p:txBody>
      </p:sp>
      <p:sp>
        <p:nvSpPr>
          <p:cNvPr id="14339" name="Rectangle 2">
            <a:extLst>
              <a:ext uri="{FF2B5EF4-FFF2-40B4-BE49-F238E27FC236}">
                <a16:creationId xmlns:a16="http://schemas.microsoft.com/office/drawing/2014/main" id="{778DD3EA-B536-461C-B7D7-AF7ADFB26A29}"/>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4923EFD6-D7A8-420B-904A-3F27D8169CDB}"/>
              </a:ext>
            </a:extLst>
          </p:cNvPr>
          <p:cNvSpPr>
            <a:spLocks noGrp="1" noChangeArrowheads="1"/>
          </p:cNvSpPr>
          <p:nvPr>
            <p:ph type="body" idx="1"/>
          </p:nvPr>
        </p:nvSpPr>
        <p:spPr>
          <a:noFill/>
        </p:spPr>
        <p:txBody>
          <a:bodyPr/>
          <a:lstStyle/>
          <a:p>
            <a:r>
              <a:rPr lang="en-GB" altLang="en-US" dirty="0">
                <a:solidFill>
                  <a:srgbClr val="000000"/>
                </a:solidFill>
              </a:rPr>
              <a:t>Discuss the properties of rectangles if required.</a:t>
            </a:r>
          </a:p>
          <a:p>
            <a:endParaRPr lang="en-GB" altLang="en-US" dirty="0">
              <a:solidFill>
                <a:srgbClr val="000000"/>
              </a:solidFill>
            </a:endParaRPr>
          </a:p>
        </p:txBody>
      </p:sp>
    </p:spTree>
    <p:extLst>
      <p:ext uri="{BB962C8B-B14F-4D97-AF65-F5344CB8AC3E}">
        <p14:creationId xmlns:p14="http://schemas.microsoft.com/office/powerpoint/2010/main" val="6780862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35891DC5-831D-482C-8633-545869D87761}"/>
              </a:ext>
            </a:extLst>
          </p:cNvPr>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cs typeface="Arial" panose="020B0604020202020204" pitchFamily="34" charset="0"/>
              </a:defRPr>
            </a:lvl1pPr>
            <a:lvl2pPr marL="742950" indent="-285750">
              <a:defRPr sz="2000">
                <a:solidFill>
                  <a:schemeClr val="tx1"/>
                </a:solidFill>
                <a:latin typeface="Arial" panose="020B0604020202020204" pitchFamily="34" charset="0"/>
                <a:cs typeface="Arial" panose="020B0604020202020204" pitchFamily="34" charset="0"/>
              </a:defRPr>
            </a:lvl2pPr>
            <a:lvl3pPr marL="1143000" indent="-228600">
              <a:defRPr sz="2000">
                <a:solidFill>
                  <a:schemeClr val="tx1"/>
                </a:solidFill>
                <a:latin typeface="Arial" panose="020B0604020202020204" pitchFamily="34" charset="0"/>
                <a:cs typeface="Arial" panose="020B0604020202020204" pitchFamily="34" charset="0"/>
              </a:defRPr>
            </a:lvl3pPr>
            <a:lvl4pPr marL="1600200" indent="-228600">
              <a:defRPr sz="2000">
                <a:solidFill>
                  <a:schemeClr val="tx1"/>
                </a:solidFill>
                <a:latin typeface="Arial" panose="020B0604020202020204" pitchFamily="34" charset="0"/>
                <a:cs typeface="Arial" panose="020B0604020202020204" pitchFamily="34" charset="0"/>
              </a:defRPr>
            </a:lvl4pPr>
            <a:lvl5pPr marL="2057400" indent="-228600">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fld id="{17C58A13-1FF3-49AE-A0E7-049A81E7C238}" type="slidenum">
              <a:rPr lang="en-GB" altLang="en-US" sz="1200" smtClean="0"/>
              <a:pPr/>
              <a:t>14</a:t>
            </a:fld>
            <a:endParaRPr lang="en-GB" altLang="en-US" sz="1200"/>
          </a:p>
        </p:txBody>
      </p:sp>
      <p:sp>
        <p:nvSpPr>
          <p:cNvPr id="14339" name="Rectangle 2">
            <a:extLst>
              <a:ext uri="{FF2B5EF4-FFF2-40B4-BE49-F238E27FC236}">
                <a16:creationId xmlns:a16="http://schemas.microsoft.com/office/drawing/2014/main" id="{778DD3EA-B536-461C-B7D7-AF7ADFB26A29}"/>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4923EFD6-D7A8-420B-904A-3F27D8169CDB}"/>
              </a:ext>
            </a:extLst>
          </p:cNvPr>
          <p:cNvSpPr>
            <a:spLocks noGrp="1" noChangeArrowheads="1"/>
          </p:cNvSpPr>
          <p:nvPr>
            <p:ph type="body" idx="1"/>
          </p:nvPr>
        </p:nvSpPr>
        <p:spPr>
          <a:noFill/>
        </p:spPr>
        <p:txBody>
          <a:bodyPr/>
          <a:lstStyle/>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p:txBody>
      </p:sp>
    </p:spTree>
    <p:extLst>
      <p:ext uri="{BB962C8B-B14F-4D97-AF65-F5344CB8AC3E}">
        <p14:creationId xmlns:p14="http://schemas.microsoft.com/office/powerpoint/2010/main" val="13702953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35891DC5-831D-482C-8633-545869D87761}"/>
              </a:ext>
            </a:extLst>
          </p:cNvPr>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cs typeface="Arial" panose="020B0604020202020204" pitchFamily="34" charset="0"/>
              </a:defRPr>
            </a:lvl1pPr>
            <a:lvl2pPr marL="742950" indent="-285750">
              <a:defRPr sz="2000">
                <a:solidFill>
                  <a:schemeClr val="tx1"/>
                </a:solidFill>
                <a:latin typeface="Arial" panose="020B0604020202020204" pitchFamily="34" charset="0"/>
                <a:cs typeface="Arial" panose="020B0604020202020204" pitchFamily="34" charset="0"/>
              </a:defRPr>
            </a:lvl2pPr>
            <a:lvl3pPr marL="1143000" indent="-228600">
              <a:defRPr sz="2000">
                <a:solidFill>
                  <a:schemeClr val="tx1"/>
                </a:solidFill>
                <a:latin typeface="Arial" panose="020B0604020202020204" pitchFamily="34" charset="0"/>
                <a:cs typeface="Arial" panose="020B0604020202020204" pitchFamily="34" charset="0"/>
              </a:defRPr>
            </a:lvl3pPr>
            <a:lvl4pPr marL="1600200" indent="-228600">
              <a:defRPr sz="2000">
                <a:solidFill>
                  <a:schemeClr val="tx1"/>
                </a:solidFill>
                <a:latin typeface="Arial" panose="020B0604020202020204" pitchFamily="34" charset="0"/>
                <a:cs typeface="Arial" panose="020B0604020202020204" pitchFamily="34" charset="0"/>
              </a:defRPr>
            </a:lvl4pPr>
            <a:lvl5pPr marL="2057400" indent="-228600">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fld id="{17C58A13-1FF3-49AE-A0E7-049A81E7C238}" type="slidenum">
              <a:rPr lang="en-GB" altLang="en-US" sz="1200" smtClean="0"/>
              <a:pPr/>
              <a:t>15</a:t>
            </a:fld>
            <a:endParaRPr lang="en-GB" altLang="en-US" sz="1200"/>
          </a:p>
        </p:txBody>
      </p:sp>
      <p:sp>
        <p:nvSpPr>
          <p:cNvPr id="14339" name="Rectangle 2">
            <a:extLst>
              <a:ext uri="{FF2B5EF4-FFF2-40B4-BE49-F238E27FC236}">
                <a16:creationId xmlns:a16="http://schemas.microsoft.com/office/drawing/2014/main" id="{778DD3EA-B536-461C-B7D7-AF7ADFB26A29}"/>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4923EFD6-D7A8-420B-904A-3F27D8169CDB}"/>
              </a:ext>
            </a:extLst>
          </p:cNvPr>
          <p:cNvSpPr>
            <a:spLocks noGrp="1" noChangeArrowheads="1"/>
          </p:cNvSpPr>
          <p:nvPr>
            <p:ph type="body" idx="1"/>
          </p:nvPr>
        </p:nvSpPr>
        <p:spPr>
          <a:noFill/>
        </p:spPr>
        <p:txBody>
          <a:bodyPr/>
          <a:lstStyle/>
          <a:p>
            <a:r>
              <a:rPr lang="en-GB" sz="1200" kern="1200" dirty="0">
                <a:solidFill>
                  <a:schemeClr val="tx1"/>
                </a:solidFill>
                <a:effectLst/>
                <a:latin typeface="+mn-lt"/>
                <a:ea typeface="+mn-ea"/>
                <a:cs typeface="+mn-cs"/>
              </a:rPr>
              <a:t> </a:t>
            </a:r>
          </a:p>
        </p:txBody>
      </p:sp>
    </p:spTree>
    <p:extLst>
      <p:ext uri="{BB962C8B-B14F-4D97-AF65-F5344CB8AC3E}">
        <p14:creationId xmlns:p14="http://schemas.microsoft.com/office/powerpoint/2010/main" val="4699839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 </a:t>
            </a:r>
            <a:endParaRPr lang="en-GB" dirty="0"/>
          </a:p>
        </p:txBody>
      </p:sp>
      <p:sp>
        <p:nvSpPr>
          <p:cNvPr id="4" name="Slide Number Placeholder 3"/>
          <p:cNvSpPr>
            <a:spLocks noGrp="1"/>
          </p:cNvSpPr>
          <p:nvPr>
            <p:ph type="sldNum" sz="quarter" idx="10"/>
          </p:nvPr>
        </p:nvSpPr>
        <p:spPr/>
        <p:txBody>
          <a:bodyPr/>
          <a:lstStyle/>
          <a:p>
            <a:fld id="{2C5B26F9-6C30-451D-94A7-041482C70B62}" type="slidenum">
              <a:rPr lang="en-GB" smtClean="0"/>
              <a:pPr/>
              <a:t>17</a:t>
            </a:fld>
            <a:endParaRPr lang="en-GB" dirty="0"/>
          </a:p>
        </p:txBody>
      </p:sp>
    </p:spTree>
    <p:extLst>
      <p:ext uri="{BB962C8B-B14F-4D97-AF65-F5344CB8AC3E}">
        <p14:creationId xmlns:p14="http://schemas.microsoft.com/office/powerpoint/2010/main" val="19944926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 This brings in area too – pupils may need to revise this topic first before attempting this question.</a:t>
            </a:r>
            <a:endParaRPr lang="en-GB" dirty="0"/>
          </a:p>
        </p:txBody>
      </p:sp>
      <p:sp>
        <p:nvSpPr>
          <p:cNvPr id="4" name="Slide Number Placeholder 3"/>
          <p:cNvSpPr>
            <a:spLocks noGrp="1"/>
          </p:cNvSpPr>
          <p:nvPr>
            <p:ph type="sldNum" sz="quarter" idx="10"/>
          </p:nvPr>
        </p:nvSpPr>
        <p:spPr/>
        <p:txBody>
          <a:bodyPr/>
          <a:lstStyle/>
          <a:p>
            <a:fld id="{2C5B26F9-6C30-451D-94A7-041482C70B62}" type="slidenum">
              <a:rPr lang="en-GB" smtClean="0"/>
              <a:pPr/>
              <a:t>18</a:t>
            </a:fld>
            <a:endParaRPr lang="en-GB" dirty="0"/>
          </a:p>
        </p:txBody>
      </p:sp>
    </p:spTree>
    <p:extLst>
      <p:ext uri="{BB962C8B-B14F-4D97-AF65-F5344CB8AC3E}">
        <p14:creationId xmlns:p14="http://schemas.microsoft.com/office/powerpoint/2010/main" val="22070646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 </a:t>
            </a:r>
            <a:endParaRPr lang="en-GB" dirty="0"/>
          </a:p>
        </p:txBody>
      </p:sp>
      <p:sp>
        <p:nvSpPr>
          <p:cNvPr id="4" name="Slide Number Placeholder 3"/>
          <p:cNvSpPr>
            <a:spLocks noGrp="1"/>
          </p:cNvSpPr>
          <p:nvPr>
            <p:ph type="sldNum" sz="quarter" idx="10"/>
          </p:nvPr>
        </p:nvSpPr>
        <p:spPr/>
        <p:txBody>
          <a:bodyPr/>
          <a:lstStyle/>
          <a:p>
            <a:fld id="{2C5B26F9-6C30-451D-94A7-041482C70B62}" type="slidenum">
              <a:rPr lang="en-GB" smtClean="0"/>
              <a:pPr/>
              <a:t>19</a:t>
            </a:fld>
            <a:endParaRPr lang="en-GB" dirty="0"/>
          </a:p>
        </p:txBody>
      </p:sp>
    </p:spTree>
    <p:extLst>
      <p:ext uri="{BB962C8B-B14F-4D97-AF65-F5344CB8AC3E}">
        <p14:creationId xmlns:p14="http://schemas.microsoft.com/office/powerpoint/2010/main" val="2207064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locate Vocabulary Shorts resource click on:</a:t>
            </a:r>
          </a:p>
          <a:p>
            <a:r>
              <a:rPr lang="en-GB" dirty="0"/>
              <a:t>Currency</a:t>
            </a:r>
          </a:p>
          <a:p>
            <a:r>
              <a:rPr lang="en-GB" dirty="0"/>
              <a:t>Whole School Materials</a:t>
            </a:r>
          </a:p>
          <a:p>
            <a:r>
              <a:rPr lang="en-GB" dirty="0"/>
              <a:t>English</a:t>
            </a:r>
          </a:p>
          <a:p>
            <a:r>
              <a:rPr lang="en-GB" dirty="0"/>
              <a:t>Writing</a:t>
            </a:r>
          </a:p>
          <a:p>
            <a:r>
              <a:rPr lang="en-GB" dirty="0" err="1"/>
              <a:t>PiXL</a:t>
            </a:r>
            <a:r>
              <a:rPr lang="en-GB" dirty="0"/>
              <a:t> Vocabulary</a:t>
            </a:r>
          </a:p>
          <a:p>
            <a:r>
              <a:rPr lang="en-GB" dirty="0"/>
              <a:t>Vocabulary Shorts PP</a:t>
            </a:r>
          </a:p>
        </p:txBody>
      </p:sp>
      <p:sp>
        <p:nvSpPr>
          <p:cNvPr id="4" name="Slide Number Placeholder 3"/>
          <p:cNvSpPr>
            <a:spLocks noGrp="1"/>
          </p:cNvSpPr>
          <p:nvPr>
            <p:ph type="sldNum" sz="quarter" idx="10"/>
          </p:nvPr>
        </p:nvSpPr>
        <p:spPr/>
        <p:txBody>
          <a:bodyPr/>
          <a:lstStyle/>
          <a:p>
            <a:fld id="{2C5B26F9-6C30-451D-94A7-041482C70B62}" type="slidenum">
              <a:rPr lang="en-GB" smtClean="0"/>
              <a:pPr/>
              <a:t>2</a:t>
            </a:fld>
            <a:endParaRPr lang="en-GB" dirty="0"/>
          </a:p>
        </p:txBody>
      </p:sp>
    </p:spTree>
    <p:extLst>
      <p:ext uri="{BB962C8B-B14F-4D97-AF65-F5344CB8AC3E}">
        <p14:creationId xmlns:p14="http://schemas.microsoft.com/office/powerpoint/2010/main" val="3975437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35891DC5-831D-482C-8633-545869D87761}"/>
              </a:ext>
            </a:extLst>
          </p:cNvPr>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cs typeface="Arial" panose="020B0604020202020204" pitchFamily="34" charset="0"/>
              </a:defRPr>
            </a:lvl1pPr>
            <a:lvl2pPr marL="742950" indent="-285750">
              <a:defRPr sz="2000">
                <a:solidFill>
                  <a:schemeClr val="tx1"/>
                </a:solidFill>
                <a:latin typeface="Arial" panose="020B0604020202020204" pitchFamily="34" charset="0"/>
                <a:cs typeface="Arial" panose="020B0604020202020204" pitchFamily="34" charset="0"/>
              </a:defRPr>
            </a:lvl2pPr>
            <a:lvl3pPr marL="1143000" indent="-228600">
              <a:defRPr sz="2000">
                <a:solidFill>
                  <a:schemeClr val="tx1"/>
                </a:solidFill>
                <a:latin typeface="Arial" panose="020B0604020202020204" pitchFamily="34" charset="0"/>
                <a:cs typeface="Arial" panose="020B0604020202020204" pitchFamily="34" charset="0"/>
              </a:defRPr>
            </a:lvl3pPr>
            <a:lvl4pPr marL="1600200" indent="-228600">
              <a:defRPr sz="2000">
                <a:solidFill>
                  <a:schemeClr val="tx1"/>
                </a:solidFill>
                <a:latin typeface="Arial" panose="020B0604020202020204" pitchFamily="34" charset="0"/>
                <a:cs typeface="Arial" panose="020B0604020202020204" pitchFamily="34" charset="0"/>
              </a:defRPr>
            </a:lvl4pPr>
            <a:lvl5pPr marL="2057400" indent="-228600">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fld id="{17C58A13-1FF3-49AE-A0E7-049A81E7C238}" type="slidenum">
              <a:rPr lang="en-GB" altLang="en-US" sz="1200" smtClean="0"/>
              <a:pPr/>
              <a:t>3</a:t>
            </a:fld>
            <a:endParaRPr lang="en-GB" altLang="en-US" sz="1200"/>
          </a:p>
        </p:txBody>
      </p:sp>
      <p:sp>
        <p:nvSpPr>
          <p:cNvPr id="14339" name="Rectangle 2">
            <a:extLst>
              <a:ext uri="{FF2B5EF4-FFF2-40B4-BE49-F238E27FC236}">
                <a16:creationId xmlns:a16="http://schemas.microsoft.com/office/drawing/2014/main" id="{778DD3EA-B536-461C-B7D7-AF7ADFB26A29}"/>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4923EFD6-D7A8-420B-904A-3F27D8169CDB}"/>
              </a:ext>
            </a:extLst>
          </p:cNvPr>
          <p:cNvSpPr>
            <a:spLocks noGrp="1" noChangeArrowheads="1"/>
          </p:cNvSpPr>
          <p:nvPr>
            <p:ph type="body" idx="1"/>
          </p:nvPr>
        </p:nvSpPr>
        <p:spPr>
          <a:noFill/>
        </p:spPr>
        <p:txBody>
          <a:bodyPr/>
          <a:lstStyle/>
          <a:p>
            <a:r>
              <a:rPr lang="en-GB" sz="1200" kern="1200" dirty="0">
                <a:solidFill>
                  <a:schemeClr val="tx1"/>
                </a:solidFill>
                <a:effectLst/>
                <a:latin typeface="+mn-lt"/>
                <a:ea typeface="+mn-ea"/>
                <a:cs typeface="+mn-cs"/>
              </a:rPr>
              <a:t> </a:t>
            </a:r>
            <a:endParaRPr lang="en-GB" altLang="en-US" dirty="0">
              <a:solidFill>
                <a:srgbClr val="000000"/>
              </a:solidFill>
            </a:endParaRPr>
          </a:p>
        </p:txBody>
      </p:sp>
    </p:spTree>
    <p:extLst>
      <p:ext uri="{BB962C8B-B14F-4D97-AF65-F5344CB8AC3E}">
        <p14:creationId xmlns:p14="http://schemas.microsoft.com/office/powerpoint/2010/main" val="15386563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35891DC5-831D-482C-8633-545869D87761}"/>
              </a:ext>
            </a:extLst>
          </p:cNvPr>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cs typeface="Arial" panose="020B0604020202020204" pitchFamily="34" charset="0"/>
              </a:defRPr>
            </a:lvl1pPr>
            <a:lvl2pPr marL="742950" indent="-285750">
              <a:defRPr sz="2000">
                <a:solidFill>
                  <a:schemeClr val="tx1"/>
                </a:solidFill>
                <a:latin typeface="Arial" panose="020B0604020202020204" pitchFamily="34" charset="0"/>
                <a:cs typeface="Arial" panose="020B0604020202020204" pitchFamily="34" charset="0"/>
              </a:defRPr>
            </a:lvl2pPr>
            <a:lvl3pPr marL="1143000" indent="-228600">
              <a:defRPr sz="2000">
                <a:solidFill>
                  <a:schemeClr val="tx1"/>
                </a:solidFill>
                <a:latin typeface="Arial" panose="020B0604020202020204" pitchFamily="34" charset="0"/>
                <a:cs typeface="Arial" panose="020B0604020202020204" pitchFamily="34" charset="0"/>
              </a:defRPr>
            </a:lvl3pPr>
            <a:lvl4pPr marL="1600200" indent="-228600">
              <a:defRPr sz="2000">
                <a:solidFill>
                  <a:schemeClr val="tx1"/>
                </a:solidFill>
                <a:latin typeface="Arial" panose="020B0604020202020204" pitchFamily="34" charset="0"/>
                <a:cs typeface="Arial" panose="020B0604020202020204" pitchFamily="34" charset="0"/>
              </a:defRPr>
            </a:lvl4pPr>
            <a:lvl5pPr marL="2057400" indent="-228600">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fld id="{17C58A13-1FF3-49AE-A0E7-049A81E7C238}" type="slidenum">
              <a:rPr lang="en-GB" altLang="en-US" sz="1200" smtClean="0"/>
              <a:pPr/>
              <a:t>4</a:t>
            </a:fld>
            <a:endParaRPr lang="en-GB" altLang="en-US" sz="1200"/>
          </a:p>
        </p:txBody>
      </p:sp>
      <p:sp>
        <p:nvSpPr>
          <p:cNvPr id="14339" name="Rectangle 2">
            <a:extLst>
              <a:ext uri="{FF2B5EF4-FFF2-40B4-BE49-F238E27FC236}">
                <a16:creationId xmlns:a16="http://schemas.microsoft.com/office/drawing/2014/main" id="{778DD3EA-B536-461C-B7D7-AF7ADFB26A29}"/>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4923EFD6-D7A8-420B-904A-3F27D8169CDB}"/>
              </a:ext>
            </a:extLst>
          </p:cNvPr>
          <p:cNvSpPr>
            <a:spLocks noGrp="1" noChangeArrowheads="1"/>
          </p:cNvSpPr>
          <p:nvPr>
            <p:ph type="body" idx="1"/>
          </p:nvPr>
        </p:nvSpPr>
        <p:spPr>
          <a:noFill/>
        </p:spPr>
        <p:txBody>
          <a:bodyPr/>
          <a:lstStyle/>
          <a:p>
            <a:r>
              <a:rPr lang="en-GB" sz="1200" kern="1200" dirty="0">
                <a:solidFill>
                  <a:schemeClr val="tx1"/>
                </a:solidFill>
                <a:effectLst/>
                <a:latin typeface="+mn-lt"/>
                <a:ea typeface="+mn-ea"/>
                <a:cs typeface="+mn-cs"/>
              </a:rPr>
              <a:t> Lead into a reminder about the properties of rectangles if required.</a:t>
            </a:r>
            <a:endParaRPr lang="en-GB" altLang="en-US" dirty="0">
              <a:solidFill>
                <a:srgbClr val="000000"/>
              </a:solidFill>
            </a:endParaRPr>
          </a:p>
        </p:txBody>
      </p:sp>
    </p:spTree>
    <p:extLst>
      <p:ext uri="{BB962C8B-B14F-4D97-AF65-F5344CB8AC3E}">
        <p14:creationId xmlns:p14="http://schemas.microsoft.com/office/powerpoint/2010/main" val="3260269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35891DC5-831D-482C-8633-545869D87761}"/>
              </a:ext>
            </a:extLst>
          </p:cNvPr>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cs typeface="Arial" panose="020B0604020202020204" pitchFamily="34" charset="0"/>
              </a:defRPr>
            </a:lvl1pPr>
            <a:lvl2pPr marL="742950" indent="-285750">
              <a:defRPr sz="2000">
                <a:solidFill>
                  <a:schemeClr val="tx1"/>
                </a:solidFill>
                <a:latin typeface="Arial" panose="020B0604020202020204" pitchFamily="34" charset="0"/>
                <a:cs typeface="Arial" panose="020B0604020202020204" pitchFamily="34" charset="0"/>
              </a:defRPr>
            </a:lvl2pPr>
            <a:lvl3pPr marL="1143000" indent="-228600">
              <a:defRPr sz="2000">
                <a:solidFill>
                  <a:schemeClr val="tx1"/>
                </a:solidFill>
                <a:latin typeface="Arial" panose="020B0604020202020204" pitchFamily="34" charset="0"/>
                <a:cs typeface="Arial" panose="020B0604020202020204" pitchFamily="34" charset="0"/>
              </a:defRPr>
            </a:lvl3pPr>
            <a:lvl4pPr marL="1600200" indent="-228600">
              <a:defRPr sz="2000">
                <a:solidFill>
                  <a:schemeClr val="tx1"/>
                </a:solidFill>
                <a:latin typeface="Arial" panose="020B0604020202020204" pitchFamily="34" charset="0"/>
                <a:cs typeface="Arial" panose="020B0604020202020204" pitchFamily="34" charset="0"/>
              </a:defRPr>
            </a:lvl4pPr>
            <a:lvl5pPr marL="2057400" indent="-228600">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fld id="{17C58A13-1FF3-49AE-A0E7-049A81E7C238}" type="slidenum">
              <a:rPr lang="en-GB" altLang="en-US" sz="1200" smtClean="0"/>
              <a:pPr/>
              <a:t>6</a:t>
            </a:fld>
            <a:endParaRPr lang="en-GB" altLang="en-US" sz="1200"/>
          </a:p>
        </p:txBody>
      </p:sp>
      <p:sp>
        <p:nvSpPr>
          <p:cNvPr id="14339" name="Rectangle 2">
            <a:extLst>
              <a:ext uri="{FF2B5EF4-FFF2-40B4-BE49-F238E27FC236}">
                <a16:creationId xmlns:a16="http://schemas.microsoft.com/office/drawing/2014/main" id="{778DD3EA-B536-461C-B7D7-AF7ADFB26A29}"/>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4923EFD6-D7A8-420B-904A-3F27D8169CDB}"/>
              </a:ext>
            </a:extLst>
          </p:cNvPr>
          <p:cNvSpPr>
            <a:spLocks noGrp="1" noChangeArrowheads="1"/>
          </p:cNvSpPr>
          <p:nvPr>
            <p:ph type="body" idx="1"/>
          </p:nvPr>
        </p:nvSpPr>
        <p:spPr>
          <a:noFill/>
        </p:spPr>
        <p:txBody>
          <a:bodyPr/>
          <a:lstStyle/>
          <a:p>
            <a:endParaRPr lang="en-GB" altLang="en-US" dirty="0">
              <a:solidFill>
                <a:srgbClr val="000000"/>
              </a:solidFill>
            </a:endParaRPr>
          </a:p>
        </p:txBody>
      </p:sp>
    </p:spTree>
    <p:extLst>
      <p:ext uri="{BB962C8B-B14F-4D97-AF65-F5344CB8AC3E}">
        <p14:creationId xmlns:p14="http://schemas.microsoft.com/office/powerpoint/2010/main" val="9630796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35891DC5-831D-482C-8633-545869D87761}"/>
              </a:ext>
            </a:extLst>
          </p:cNvPr>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cs typeface="Arial" panose="020B0604020202020204" pitchFamily="34" charset="0"/>
              </a:defRPr>
            </a:lvl1pPr>
            <a:lvl2pPr marL="742950" indent="-285750">
              <a:defRPr sz="2000">
                <a:solidFill>
                  <a:schemeClr val="tx1"/>
                </a:solidFill>
                <a:latin typeface="Arial" panose="020B0604020202020204" pitchFamily="34" charset="0"/>
                <a:cs typeface="Arial" panose="020B0604020202020204" pitchFamily="34" charset="0"/>
              </a:defRPr>
            </a:lvl2pPr>
            <a:lvl3pPr marL="1143000" indent="-228600">
              <a:defRPr sz="2000">
                <a:solidFill>
                  <a:schemeClr val="tx1"/>
                </a:solidFill>
                <a:latin typeface="Arial" panose="020B0604020202020204" pitchFamily="34" charset="0"/>
                <a:cs typeface="Arial" panose="020B0604020202020204" pitchFamily="34" charset="0"/>
              </a:defRPr>
            </a:lvl3pPr>
            <a:lvl4pPr marL="1600200" indent="-228600">
              <a:defRPr sz="2000">
                <a:solidFill>
                  <a:schemeClr val="tx1"/>
                </a:solidFill>
                <a:latin typeface="Arial" panose="020B0604020202020204" pitchFamily="34" charset="0"/>
                <a:cs typeface="Arial" panose="020B0604020202020204" pitchFamily="34" charset="0"/>
              </a:defRPr>
            </a:lvl4pPr>
            <a:lvl5pPr marL="2057400" indent="-228600">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fld id="{17C58A13-1FF3-49AE-A0E7-049A81E7C238}" type="slidenum">
              <a:rPr lang="en-GB" altLang="en-US" sz="1200" smtClean="0"/>
              <a:pPr/>
              <a:t>7</a:t>
            </a:fld>
            <a:endParaRPr lang="en-GB" altLang="en-US" sz="1200"/>
          </a:p>
        </p:txBody>
      </p:sp>
      <p:sp>
        <p:nvSpPr>
          <p:cNvPr id="14339" name="Rectangle 2">
            <a:extLst>
              <a:ext uri="{FF2B5EF4-FFF2-40B4-BE49-F238E27FC236}">
                <a16:creationId xmlns:a16="http://schemas.microsoft.com/office/drawing/2014/main" id="{778DD3EA-B536-461C-B7D7-AF7ADFB26A29}"/>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4923EFD6-D7A8-420B-904A-3F27D8169CDB}"/>
              </a:ext>
            </a:extLst>
          </p:cNvPr>
          <p:cNvSpPr>
            <a:spLocks noGrp="1" noChangeArrowheads="1"/>
          </p:cNvSpPr>
          <p:nvPr>
            <p:ph type="body" idx="1"/>
          </p:nvPr>
        </p:nvSpPr>
        <p:spPr>
          <a:noFill/>
        </p:spPr>
        <p:txBody>
          <a:bodyPr/>
          <a:lstStyle/>
          <a:p>
            <a:r>
              <a:rPr lang="en-GB" sz="1200" kern="1200" dirty="0">
                <a:solidFill>
                  <a:schemeClr val="tx1"/>
                </a:solidFill>
                <a:effectLst/>
                <a:latin typeface="+mn-lt"/>
                <a:ea typeface="+mn-ea"/>
                <a:cs typeface="+mn-cs"/>
              </a:rPr>
              <a:t>Explain that in this example, we know the lengths of all but two sides (shown in red and blue). </a:t>
            </a:r>
          </a:p>
          <a:p>
            <a:r>
              <a:rPr lang="en-GB" sz="1200" kern="1200" dirty="0">
                <a:solidFill>
                  <a:schemeClr val="tx1"/>
                </a:solidFill>
                <a:effectLst/>
                <a:latin typeface="+mn-lt"/>
                <a:ea typeface="+mn-ea"/>
                <a:cs typeface="+mn-cs"/>
              </a:rPr>
              <a:t>To calculate the missing sides we have to use the information we know. </a:t>
            </a:r>
          </a:p>
          <a:p>
            <a:endParaRPr lang="en-GB" altLang="en-US" dirty="0">
              <a:solidFill>
                <a:srgbClr val="000000"/>
              </a:solidFill>
            </a:endParaRPr>
          </a:p>
        </p:txBody>
      </p:sp>
    </p:spTree>
    <p:extLst>
      <p:ext uri="{BB962C8B-B14F-4D97-AF65-F5344CB8AC3E}">
        <p14:creationId xmlns:p14="http://schemas.microsoft.com/office/powerpoint/2010/main" val="7473082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35891DC5-831D-482C-8633-545869D87761}"/>
              </a:ext>
            </a:extLst>
          </p:cNvPr>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cs typeface="Arial" panose="020B0604020202020204" pitchFamily="34" charset="0"/>
              </a:defRPr>
            </a:lvl1pPr>
            <a:lvl2pPr marL="742950" indent="-285750">
              <a:defRPr sz="2000">
                <a:solidFill>
                  <a:schemeClr val="tx1"/>
                </a:solidFill>
                <a:latin typeface="Arial" panose="020B0604020202020204" pitchFamily="34" charset="0"/>
                <a:cs typeface="Arial" panose="020B0604020202020204" pitchFamily="34" charset="0"/>
              </a:defRPr>
            </a:lvl2pPr>
            <a:lvl3pPr marL="1143000" indent="-228600">
              <a:defRPr sz="2000">
                <a:solidFill>
                  <a:schemeClr val="tx1"/>
                </a:solidFill>
                <a:latin typeface="Arial" panose="020B0604020202020204" pitchFamily="34" charset="0"/>
                <a:cs typeface="Arial" panose="020B0604020202020204" pitchFamily="34" charset="0"/>
              </a:defRPr>
            </a:lvl3pPr>
            <a:lvl4pPr marL="1600200" indent="-228600">
              <a:defRPr sz="2000">
                <a:solidFill>
                  <a:schemeClr val="tx1"/>
                </a:solidFill>
                <a:latin typeface="Arial" panose="020B0604020202020204" pitchFamily="34" charset="0"/>
                <a:cs typeface="Arial" panose="020B0604020202020204" pitchFamily="34" charset="0"/>
              </a:defRPr>
            </a:lvl4pPr>
            <a:lvl5pPr marL="2057400" indent="-228600">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fld id="{17C58A13-1FF3-49AE-A0E7-049A81E7C238}" type="slidenum">
              <a:rPr lang="en-GB" altLang="en-US" sz="1200" smtClean="0"/>
              <a:pPr/>
              <a:t>9</a:t>
            </a:fld>
            <a:endParaRPr lang="en-GB" altLang="en-US" sz="1200"/>
          </a:p>
        </p:txBody>
      </p:sp>
      <p:sp>
        <p:nvSpPr>
          <p:cNvPr id="14339" name="Rectangle 2">
            <a:extLst>
              <a:ext uri="{FF2B5EF4-FFF2-40B4-BE49-F238E27FC236}">
                <a16:creationId xmlns:a16="http://schemas.microsoft.com/office/drawing/2014/main" id="{778DD3EA-B536-461C-B7D7-AF7ADFB26A29}"/>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4923EFD6-D7A8-420B-904A-3F27D8169CDB}"/>
              </a:ext>
            </a:extLst>
          </p:cNvPr>
          <p:cNvSpPr>
            <a:spLocks noGrp="1" noChangeArrowheads="1"/>
          </p:cNvSpPr>
          <p:nvPr>
            <p:ph type="body" idx="1"/>
          </p:nvPr>
        </p:nvSpPr>
        <p:spPr>
          <a:noFill/>
        </p:spPr>
        <p:txBody>
          <a:bodyPr/>
          <a:lstStyle/>
          <a:p>
            <a:endParaRPr lang="en-GB" altLang="en-US" dirty="0">
              <a:solidFill>
                <a:srgbClr val="000000"/>
              </a:solidFill>
            </a:endParaRPr>
          </a:p>
        </p:txBody>
      </p:sp>
    </p:spTree>
    <p:extLst>
      <p:ext uri="{BB962C8B-B14F-4D97-AF65-F5344CB8AC3E}">
        <p14:creationId xmlns:p14="http://schemas.microsoft.com/office/powerpoint/2010/main" val="38543260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35891DC5-831D-482C-8633-545869D87761}"/>
              </a:ext>
            </a:extLst>
          </p:cNvPr>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cs typeface="Arial" panose="020B0604020202020204" pitchFamily="34" charset="0"/>
              </a:defRPr>
            </a:lvl1pPr>
            <a:lvl2pPr marL="742950" indent="-285750">
              <a:defRPr sz="2000">
                <a:solidFill>
                  <a:schemeClr val="tx1"/>
                </a:solidFill>
                <a:latin typeface="Arial" panose="020B0604020202020204" pitchFamily="34" charset="0"/>
                <a:cs typeface="Arial" panose="020B0604020202020204" pitchFamily="34" charset="0"/>
              </a:defRPr>
            </a:lvl2pPr>
            <a:lvl3pPr marL="1143000" indent="-228600">
              <a:defRPr sz="2000">
                <a:solidFill>
                  <a:schemeClr val="tx1"/>
                </a:solidFill>
                <a:latin typeface="Arial" panose="020B0604020202020204" pitchFamily="34" charset="0"/>
                <a:cs typeface="Arial" panose="020B0604020202020204" pitchFamily="34" charset="0"/>
              </a:defRPr>
            </a:lvl3pPr>
            <a:lvl4pPr marL="1600200" indent="-228600">
              <a:defRPr sz="2000">
                <a:solidFill>
                  <a:schemeClr val="tx1"/>
                </a:solidFill>
                <a:latin typeface="Arial" panose="020B0604020202020204" pitchFamily="34" charset="0"/>
                <a:cs typeface="Arial" panose="020B0604020202020204" pitchFamily="34" charset="0"/>
              </a:defRPr>
            </a:lvl4pPr>
            <a:lvl5pPr marL="2057400" indent="-228600">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fld id="{17C58A13-1FF3-49AE-A0E7-049A81E7C238}" type="slidenum">
              <a:rPr lang="en-GB" altLang="en-US" sz="1200" smtClean="0"/>
              <a:pPr/>
              <a:t>10</a:t>
            </a:fld>
            <a:endParaRPr lang="en-GB" altLang="en-US" sz="1200"/>
          </a:p>
        </p:txBody>
      </p:sp>
      <p:sp>
        <p:nvSpPr>
          <p:cNvPr id="14339" name="Rectangle 2">
            <a:extLst>
              <a:ext uri="{FF2B5EF4-FFF2-40B4-BE49-F238E27FC236}">
                <a16:creationId xmlns:a16="http://schemas.microsoft.com/office/drawing/2014/main" id="{778DD3EA-B536-461C-B7D7-AF7ADFB26A29}"/>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4923EFD6-D7A8-420B-904A-3F27D8169CDB}"/>
              </a:ext>
            </a:extLst>
          </p:cNvPr>
          <p:cNvSpPr>
            <a:spLocks noGrp="1" noChangeArrowheads="1"/>
          </p:cNvSpPr>
          <p:nvPr>
            <p:ph type="body" idx="1"/>
          </p:nvPr>
        </p:nvSpPr>
        <p:spPr>
          <a:noFill/>
        </p:spPr>
        <p:txBody>
          <a:bodyPr/>
          <a:lstStyle/>
          <a:p>
            <a:endParaRPr lang="en-GB" altLang="en-US" dirty="0">
              <a:solidFill>
                <a:srgbClr val="000000"/>
              </a:solidFill>
            </a:endParaRPr>
          </a:p>
        </p:txBody>
      </p:sp>
    </p:spTree>
    <p:extLst>
      <p:ext uri="{BB962C8B-B14F-4D97-AF65-F5344CB8AC3E}">
        <p14:creationId xmlns:p14="http://schemas.microsoft.com/office/powerpoint/2010/main" val="4626425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35891DC5-831D-482C-8633-545869D87761}"/>
              </a:ext>
            </a:extLst>
          </p:cNvPr>
          <p:cNvSpPr>
            <a:spLocks noGrp="1" noChangeArrowheads="1"/>
          </p:cNvSpPr>
          <p:nvPr>
            <p:ph type="sldNum" sz="quarter" idx="5"/>
          </p:nvPr>
        </p:nvSpPr>
        <p:spPr>
          <a:noFill/>
        </p:spPr>
        <p:txBody>
          <a:bodyPr/>
          <a:lstStyle>
            <a:lvl1pPr>
              <a:defRPr sz="2000">
                <a:solidFill>
                  <a:schemeClr val="tx1"/>
                </a:solidFill>
                <a:latin typeface="Arial" panose="020B0604020202020204" pitchFamily="34" charset="0"/>
                <a:cs typeface="Arial" panose="020B0604020202020204" pitchFamily="34" charset="0"/>
              </a:defRPr>
            </a:lvl1pPr>
            <a:lvl2pPr marL="742950" indent="-285750">
              <a:defRPr sz="2000">
                <a:solidFill>
                  <a:schemeClr val="tx1"/>
                </a:solidFill>
                <a:latin typeface="Arial" panose="020B0604020202020204" pitchFamily="34" charset="0"/>
                <a:cs typeface="Arial" panose="020B0604020202020204" pitchFamily="34" charset="0"/>
              </a:defRPr>
            </a:lvl2pPr>
            <a:lvl3pPr marL="1143000" indent="-228600">
              <a:defRPr sz="2000">
                <a:solidFill>
                  <a:schemeClr val="tx1"/>
                </a:solidFill>
                <a:latin typeface="Arial" panose="020B0604020202020204" pitchFamily="34" charset="0"/>
                <a:cs typeface="Arial" panose="020B0604020202020204" pitchFamily="34" charset="0"/>
              </a:defRPr>
            </a:lvl3pPr>
            <a:lvl4pPr marL="1600200" indent="-228600">
              <a:defRPr sz="2000">
                <a:solidFill>
                  <a:schemeClr val="tx1"/>
                </a:solidFill>
                <a:latin typeface="Arial" panose="020B0604020202020204" pitchFamily="34" charset="0"/>
                <a:cs typeface="Arial" panose="020B0604020202020204" pitchFamily="34" charset="0"/>
              </a:defRPr>
            </a:lvl4pPr>
            <a:lvl5pPr marL="2057400" indent="-228600">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fld id="{17C58A13-1FF3-49AE-A0E7-049A81E7C238}" type="slidenum">
              <a:rPr lang="en-GB" altLang="en-US" sz="1200" smtClean="0"/>
              <a:pPr/>
              <a:t>11</a:t>
            </a:fld>
            <a:endParaRPr lang="en-GB" altLang="en-US" sz="1200"/>
          </a:p>
        </p:txBody>
      </p:sp>
      <p:sp>
        <p:nvSpPr>
          <p:cNvPr id="14339" name="Rectangle 2">
            <a:extLst>
              <a:ext uri="{FF2B5EF4-FFF2-40B4-BE49-F238E27FC236}">
                <a16:creationId xmlns:a16="http://schemas.microsoft.com/office/drawing/2014/main" id="{778DD3EA-B536-461C-B7D7-AF7ADFB26A29}"/>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4923EFD6-D7A8-420B-904A-3F27D8169CDB}"/>
              </a:ext>
            </a:extLst>
          </p:cNvPr>
          <p:cNvSpPr>
            <a:spLocks noGrp="1" noChangeArrowheads="1"/>
          </p:cNvSpPr>
          <p:nvPr>
            <p:ph type="body" idx="1"/>
          </p:nvPr>
        </p:nvSpPr>
        <p:spPr>
          <a:noFill/>
        </p:spPr>
        <p:txBody>
          <a:bodyPr/>
          <a:lstStyle/>
          <a:p>
            <a:endParaRPr lang="en-GB" altLang="en-US" dirty="0">
              <a:solidFill>
                <a:srgbClr val="000000"/>
              </a:solidFill>
            </a:endParaRPr>
          </a:p>
        </p:txBody>
      </p:sp>
    </p:spTree>
    <p:extLst>
      <p:ext uri="{BB962C8B-B14F-4D97-AF65-F5344CB8AC3E}">
        <p14:creationId xmlns:p14="http://schemas.microsoft.com/office/powerpoint/2010/main" val="3611898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0696F-DC06-41D3-BE7F-9EC68F23F2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554F14D-98FD-422A-ACFC-7332749467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96B208F-1586-418C-9F62-357430FFF8E6}"/>
              </a:ext>
            </a:extLst>
          </p:cNvPr>
          <p:cNvSpPr>
            <a:spLocks noGrp="1"/>
          </p:cNvSpPr>
          <p:nvPr>
            <p:ph type="dt" sz="half" idx="10"/>
          </p:nvPr>
        </p:nvSpPr>
        <p:spPr/>
        <p:txBody>
          <a:bodyPr/>
          <a:lstStyle/>
          <a:p>
            <a:fld id="{CAED2667-3B91-42DD-8688-CB80D2D664FF}" type="datetimeFigureOut">
              <a:rPr lang="en-GB" smtClean="0"/>
              <a:t>10/09/2018</a:t>
            </a:fld>
            <a:endParaRPr lang="en-GB"/>
          </a:p>
        </p:txBody>
      </p:sp>
      <p:sp>
        <p:nvSpPr>
          <p:cNvPr id="5" name="Footer Placeholder 4">
            <a:extLst>
              <a:ext uri="{FF2B5EF4-FFF2-40B4-BE49-F238E27FC236}">
                <a16:creationId xmlns:a16="http://schemas.microsoft.com/office/drawing/2014/main" id="{01F1A4B6-DDCB-4911-89B0-20205CFC2AB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89235E4-04F9-4AA7-87A6-9F56422B979C}"/>
              </a:ext>
            </a:extLst>
          </p:cNvPr>
          <p:cNvSpPr>
            <a:spLocks noGrp="1"/>
          </p:cNvSpPr>
          <p:nvPr>
            <p:ph type="sldNum" sz="quarter" idx="12"/>
          </p:nvPr>
        </p:nvSpPr>
        <p:spPr/>
        <p:txBody>
          <a:bodyPr/>
          <a:lstStyle/>
          <a:p>
            <a:fld id="{820523CB-23C5-4504-B6F6-90C9FDD5709F}" type="slidenum">
              <a:rPr lang="en-GB" smtClean="0"/>
              <a:t>‹#›</a:t>
            </a:fld>
            <a:endParaRPr lang="en-GB"/>
          </a:p>
        </p:txBody>
      </p:sp>
    </p:spTree>
    <p:extLst>
      <p:ext uri="{BB962C8B-B14F-4D97-AF65-F5344CB8AC3E}">
        <p14:creationId xmlns:p14="http://schemas.microsoft.com/office/powerpoint/2010/main" val="1751620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72BF0-2FC0-4EFD-821F-C5C4349472E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B39BD15-36DA-4B64-8C90-6372E6B0A08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4CA1C5-7105-4DB7-8EDA-82D2EEBE2450}"/>
              </a:ext>
            </a:extLst>
          </p:cNvPr>
          <p:cNvSpPr>
            <a:spLocks noGrp="1"/>
          </p:cNvSpPr>
          <p:nvPr>
            <p:ph type="dt" sz="half" idx="10"/>
          </p:nvPr>
        </p:nvSpPr>
        <p:spPr/>
        <p:txBody>
          <a:bodyPr/>
          <a:lstStyle/>
          <a:p>
            <a:fld id="{CAED2667-3B91-42DD-8688-CB80D2D664FF}" type="datetimeFigureOut">
              <a:rPr lang="en-GB" smtClean="0"/>
              <a:t>10/09/2018</a:t>
            </a:fld>
            <a:endParaRPr lang="en-GB"/>
          </a:p>
        </p:txBody>
      </p:sp>
      <p:sp>
        <p:nvSpPr>
          <p:cNvPr id="5" name="Footer Placeholder 4">
            <a:extLst>
              <a:ext uri="{FF2B5EF4-FFF2-40B4-BE49-F238E27FC236}">
                <a16:creationId xmlns:a16="http://schemas.microsoft.com/office/drawing/2014/main" id="{134E279C-83D7-4BCF-A9EA-F237D21D24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4A08AD-90D6-41B6-A658-D9F1B4270811}"/>
              </a:ext>
            </a:extLst>
          </p:cNvPr>
          <p:cNvSpPr>
            <a:spLocks noGrp="1"/>
          </p:cNvSpPr>
          <p:nvPr>
            <p:ph type="sldNum" sz="quarter" idx="12"/>
          </p:nvPr>
        </p:nvSpPr>
        <p:spPr/>
        <p:txBody>
          <a:bodyPr/>
          <a:lstStyle/>
          <a:p>
            <a:fld id="{820523CB-23C5-4504-B6F6-90C9FDD5709F}" type="slidenum">
              <a:rPr lang="en-GB" smtClean="0"/>
              <a:t>‹#›</a:t>
            </a:fld>
            <a:endParaRPr lang="en-GB"/>
          </a:p>
        </p:txBody>
      </p:sp>
    </p:spTree>
    <p:extLst>
      <p:ext uri="{BB962C8B-B14F-4D97-AF65-F5344CB8AC3E}">
        <p14:creationId xmlns:p14="http://schemas.microsoft.com/office/powerpoint/2010/main" val="3041227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F4357C-F4BE-40D1-9CEA-8A5E5C07EB3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3DAE9E1-B40F-40E0-A081-1C883DBFCDA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EFD52EC-7BFC-4B0A-BA53-0EAA0E8BCAF2}"/>
              </a:ext>
            </a:extLst>
          </p:cNvPr>
          <p:cNvSpPr>
            <a:spLocks noGrp="1"/>
          </p:cNvSpPr>
          <p:nvPr>
            <p:ph type="dt" sz="half" idx="10"/>
          </p:nvPr>
        </p:nvSpPr>
        <p:spPr/>
        <p:txBody>
          <a:bodyPr/>
          <a:lstStyle/>
          <a:p>
            <a:fld id="{CAED2667-3B91-42DD-8688-CB80D2D664FF}" type="datetimeFigureOut">
              <a:rPr lang="en-GB" smtClean="0"/>
              <a:t>10/09/2018</a:t>
            </a:fld>
            <a:endParaRPr lang="en-GB"/>
          </a:p>
        </p:txBody>
      </p:sp>
      <p:sp>
        <p:nvSpPr>
          <p:cNvPr id="5" name="Footer Placeholder 4">
            <a:extLst>
              <a:ext uri="{FF2B5EF4-FFF2-40B4-BE49-F238E27FC236}">
                <a16:creationId xmlns:a16="http://schemas.microsoft.com/office/drawing/2014/main" id="{CDF36618-130A-474A-81FB-8EAB623AF5A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BEAE5D-1407-4F93-ABC8-96C60BCC3C4D}"/>
              </a:ext>
            </a:extLst>
          </p:cNvPr>
          <p:cNvSpPr>
            <a:spLocks noGrp="1"/>
          </p:cNvSpPr>
          <p:nvPr>
            <p:ph type="sldNum" sz="quarter" idx="12"/>
          </p:nvPr>
        </p:nvSpPr>
        <p:spPr/>
        <p:txBody>
          <a:bodyPr/>
          <a:lstStyle/>
          <a:p>
            <a:fld id="{820523CB-23C5-4504-B6F6-90C9FDD5709F}" type="slidenum">
              <a:rPr lang="en-GB" smtClean="0"/>
              <a:t>‹#›</a:t>
            </a:fld>
            <a:endParaRPr lang="en-GB"/>
          </a:p>
        </p:txBody>
      </p:sp>
    </p:spTree>
    <p:extLst>
      <p:ext uri="{BB962C8B-B14F-4D97-AF65-F5344CB8AC3E}">
        <p14:creationId xmlns:p14="http://schemas.microsoft.com/office/powerpoint/2010/main" val="32111336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endParaRPr lang="en-GB"/>
          </a:p>
        </p:txBody>
      </p:sp>
      <p:sp>
        <p:nvSpPr>
          <p:cNvPr id="3" name="Table Placeholder 2"/>
          <p:cNvSpPr>
            <a:spLocks noGrp="1"/>
          </p:cNvSpPr>
          <p:nvPr>
            <p:ph type="tbl" idx="1"/>
          </p:nvPr>
        </p:nvSpPr>
        <p:spPr>
          <a:xfrm>
            <a:off x="609600" y="1600201"/>
            <a:ext cx="10972800" cy="4525963"/>
          </a:xfrm>
        </p:spPr>
        <p:txBody>
          <a:bodyPr/>
          <a:lstStyle/>
          <a:p>
            <a:pPr lvl="0"/>
            <a:endParaRPr lang="en-GB" noProof="0" dirty="0"/>
          </a:p>
        </p:txBody>
      </p:sp>
      <p:sp>
        <p:nvSpPr>
          <p:cNvPr id="4" name="Rectangle 4">
            <a:extLst>
              <a:ext uri="{FF2B5EF4-FFF2-40B4-BE49-F238E27FC236}">
                <a16:creationId xmlns:a16="http://schemas.microsoft.com/office/drawing/2014/main" id="{D9B9ECEA-F938-423F-8CBC-97E2E9EAC69A}"/>
              </a:ext>
            </a:extLst>
          </p:cNvPr>
          <p:cNvSpPr>
            <a:spLocks noGrp="1" noChangeArrowheads="1"/>
          </p:cNvSpPr>
          <p:nvPr>
            <p:ph type="dt" sz="half" idx="10"/>
          </p:nvPr>
        </p:nvSpPr>
        <p:spPr>
          <a:ln/>
        </p:spPr>
        <p:txBody>
          <a:bodyPr/>
          <a:lstStyle>
            <a:lvl1pPr>
              <a:defRPr/>
            </a:lvl1pPr>
          </a:lstStyle>
          <a:p>
            <a:pPr>
              <a:defRPr/>
            </a:pPr>
            <a:endParaRPr lang="en-GB" altLang="en-US" dirty="0"/>
          </a:p>
        </p:txBody>
      </p:sp>
      <p:sp>
        <p:nvSpPr>
          <p:cNvPr id="5" name="Rectangle 5">
            <a:extLst>
              <a:ext uri="{FF2B5EF4-FFF2-40B4-BE49-F238E27FC236}">
                <a16:creationId xmlns:a16="http://schemas.microsoft.com/office/drawing/2014/main" id="{95C28114-5556-477D-9ADA-6FE9D7D6721C}"/>
              </a:ext>
            </a:extLst>
          </p:cNvPr>
          <p:cNvSpPr>
            <a:spLocks noGrp="1" noChangeArrowheads="1"/>
          </p:cNvSpPr>
          <p:nvPr>
            <p:ph type="ftr" sz="quarter" idx="11"/>
          </p:nvPr>
        </p:nvSpPr>
        <p:spPr>
          <a:ln/>
        </p:spPr>
        <p:txBody>
          <a:bodyPr/>
          <a:lstStyle>
            <a:lvl1pPr>
              <a:defRPr/>
            </a:lvl1pPr>
          </a:lstStyle>
          <a:p>
            <a:pPr>
              <a:defRPr/>
            </a:pPr>
            <a:endParaRPr lang="en-GB" altLang="en-US" dirty="0"/>
          </a:p>
        </p:txBody>
      </p:sp>
      <p:sp>
        <p:nvSpPr>
          <p:cNvPr id="6" name="Rectangle 6">
            <a:extLst>
              <a:ext uri="{FF2B5EF4-FFF2-40B4-BE49-F238E27FC236}">
                <a16:creationId xmlns:a16="http://schemas.microsoft.com/office/drawing/2014/main" id="{4FCF0BEF-8123-4C00-A0D6-B29F0D255E87}"/>
              </a:ext>
            </a:extLst>
          </p:cNvPr>
          <p:cNvSpPr>
            <a:spLocks noGrp="1" noChangeArrowheads="1"/>
          </p:cNvSpPr>
          <p:nvPr>
            <p:ph type="sldNum" sz="quarter" idx="12"/>
          </p:nvPr>
        </p:nvSpPr>
        <p:spPr>
          <a:ln/>
        </p:spPr>
        <p:txBody>
          <a:bodyPr/>
          <a:lstStyle>
            <a:lvl1pPr>
              <a:defRPr/>
            </a:lvl1pPr>
          </a:lstStyle>
          <a:p>
            <a:pPr>
              <a:defRPr/>
            </a:pPr>
            <a:fld id="{36CCB4DA-DC2E-4529-B463-4A6200D05A1C}" type="slidenum">
              <a:rPr lang="en-GB" altLang="en-US"/>
              <a:pPr>
                <a:defRPr/>
              </a:pPr>
              <a:t>‹#›</a:t>
            </a:fld>
            <a:endParaRPr lang="en-GB" altLang="en-US" dirty="0"/>
          </a:p>
        </p:txBody>
      </p:sp>
    </p:spTree>
    <p:extLst>
      <p:ext uri="{BB962C8B-B14F-4D97-AF65-F5344CB8AC3E}">
        <p14:creationId xmlns:p14="http://schemas.microsoft.com/office/powerpoint/2010/main" val="638751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2619B-D785-477F-8158-DE8BD677053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4760215-B2C9-4364-B695-F13D3BE387B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BCA50F-E3CC-4558-B813-F72B808D7B8D}"/>
              </a:ext>
            </a:extLst>
          </p:cNvPr>
          <p:cNvSpPr>
            <a:spLocks noGrp="1"/>
          </p:cNvSpPr>
          <p:nvPr>
            <p:ph type="dt" sz="half" idx="10"/>
          </p:nvPr>
        </p:nvSpPr>
        <p:spPr/>
        <p:txBody>
          <a:bodyPr/>
          <a:lstStyle/>
          <a:p>
            <a:fld id="{CAED2667-3B91-42DD-8688-CB80D2D664FF}" type="datetimeFigureOut">
              <a:rPr lang="en-GB" smtClean="0"/>
              <a:t>10/09/2018</a:t>
            </a:fld>
            <a:endParaRPr lang="en-GB"/>
          </a:p>
        </p:txBody>
      </p:sp>
      <p:sp>
        <p:nvSpPr>
          <p:cNvPr id="5" name="Footer Placeholder 4">
            <a:extLst>
              <a:ext uri="{FF2B5EF4-FFF2-40B4-BE49-F238E27FC236}">
                <a16:creationId xmlns:a16="http://schemas.microsoft.com/office/drawing/2014/main" id="{9F9D6B80-0345-422F-8BAC-90B105654A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016FC2-CB1C-45AD-96D4-D1D9F04D988B}"/>
              </a:ext>
            </a:extLst>
          </p:cNvPr>
          <p:cNvSpPr>
            <a:spLocks noGrp="1"/>
          </p:cNvSpPr>
          <p:nvPr>
            <p:ph type="sldNum" sz="quarter" idx="12"/>
          </p:nvPr>
        </p:nvSpPr>
        <p:spPr/>
        <p:txBody>
          <a:bodyPr/>
          <a:lstStyle/>
          <a:p>
            <a:fld id="{820523CB-23C5-4504-B6F6-90C9FDD5709F}" type="slidenum">
              <a:rPr lang="en-GB" smtClean="0"/>
              <a:t>‹#›</a:t>
            </a:fld>
            <a:endParaRPr lang="en-GB"/>
          </a:p>
        </p:txBody>
      </p:sp>
    </p:spTree>
    <p:extLst>
      <p:ext uri="{BB962C8B-B14F-4D97-AF65-F5344CB8AC3E}">
        <p14:creationId xmlns:p14="http://schemas.microsoft.com/office/powerpoint/2010/main" val="4016690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D0AAA-FA05-4E29-94E4-056F3019C9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76966D2-C0D2-420D-BD9B-8F80E3925F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388B322-414F-4AE0-8578-0AB40F07BD01}"/>
              </a:ext>
            </a:extLst>
          </p:cNvPr>
          <p:cNvSpPr>
            <a:spLocks noGrp="1"/>
          </p:cNvSpPr>
          <p:nvPr>
            <p:ph type="dt" sz="half" idx="10"/>
          </p:nvPr>
        </p:nvSpPr>
        <p:spPr/>
        <p:txBody>
          <a:bodyPr/>
          <a:lstStyle/>
          <a:p>
            <a:fld id="{CAED2667-3B91-42DD-8688-CB80D2D664FF}" type="datetimeFigureOut">
              <a:rPr lang="en-GB" smtClean="0"/>
              <a:t>10/09/2018</a:t>
            </a:fld>
            <a:endParaRPr lang="en-GB"/>
          </a:p>
        </p:txBody>
      </p:sp>
      <p:sp>
        <p:nvSpPr>
          <p:cNvPr id="5" name="Footer Placeholder 4">
            <a:extLst>
              <a:ext uri="{FF2B5EF4-FFF2-40B4-BE49-F238E27FC236}">
                <a16:creationId xmlns:a16="http://schemas.microsoft.com/office/drawing/2014/main" id="{D97B57A2-EF31-44BD-9275-4803851F725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61BEFD-F991-467E-963E-4F2938A386F1}"/>
              </a:ext>
            </a:extLst>
          </p:cNvPr>
          <p:cNvSpPr>
            <a:spLocks noGrp="1"/>
          </p:cNvSpPr>
          <p:nvPr>
            <p:ph type="sldNum" sz="quarter" idx="12"/>
          </p:nvPr>
        </p:nvSpPr>
        <p:spPr/>
        <p:txBody>
          <a:bodyPr/>
          <a:lstStyle/>
          <a:p>
            <a:fld id="{820523CB-23C5-4504-B6F6-90C9FDD5709F}" type="slidenum">
              <a:rPr lang="en-GB" smtClean="0"/>
              <a:t>‹#›</a:t>
            </a:fld>
            <a:endParaRPr lang="en-GB"/>
          </a:p>
        </p:txBody>
      </p:sp>
    </p:spTree>
    <p:extLst>
      <p:ext uri="{BB962C8B-B14F-4D97-AF65-F5344CB8AC3E}">
        <p14:creationId xmlns:p14="http://schemas.microsoft.com/office/powerpoint/2010/main" val="1856078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7D5FD-0806-4CE9-B062-5DCEC78E5E6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FFEC01A-D6C3-4063-9678-15EE26D28DF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70C4EA6-B9EB-465F-A390-4F32A3AB2F1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ECF9B2E-EE12-444D-B103-929851B62CE1}"/>
              </a:ext>
            </a:extLst>
          </p:cNvPr>
          <p:cNvSpPr>
            <a:spLocks noGrp="1"/>
          </p:cNvSpPr>
          <p:nvPr>
            <p:ph type="dt" sz="half" idx="10"/>
          </p:nvPr>
        </p:nvSpPr>
        <p:spPr/>
        <p:txBody>
          <a:bodyPr/>
          <a:lstStyle/>
          <a:p>
            <a:fld id="{CAED2667-3B91-42DD-8688-CB80D2D664FF}" type="datetimeFigureOut">
              <a:rPr lang="en-GB" smtClean="0"/>
              <a:t>10/09/2018</a:t>
            </a:fld>
            <a:endParaRPr lang="en-GB"/>
          </a:p>
        </p:txBody>
      </p:sp>
      <p:sp>
        <p:nvSpPr>
          <p:cNvPr id="6" name="Footer Placeholder 5">
            <a:extLst>
              <a:ext uri="{FF2B5EF4-FFF2-40B4-BE49-F238E27FC236}">
                <a16:creationId xmlns:a16="http://schemas.microsoft.com/office/drawing/2014/main" id="{0B5E4549-6C64-42A8-9EA3-684A2B909C6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4B63B79-C536-473D-BF05-1FB01846E5DC}"/>
              </a:ext>
            </a:extLst>
          </p:cNvPr>
          <p:cNvSpPr>
            <a:spLocks noGrp="1"/>
          </p:cNvSpPr>
          <p:nvPr>
            <p:ph type="sldNum" sz="quarter" idx="12"/>
          </p:nvPr>
        </p:nvSpPr>
        <p:spPr/>
        <p:txBody>
          <a:bodyPr/>
          <a:lstStyle/>
          <a:p>
            <a:fld id="{820523CB-23C5-4504-B6F6-90C9FDD5709F}" type="slidenum">
              <a:rPr lang="en-GB" smtClean="0"/>
              <a:t>‹#›</a:t>
            </a:fld>
            <a:endParaRPr lang="en-GB"/>
          </a:p>
        </p:txBody>
      </p:sp>
    </p:spTree>
    <p:extLst>
      <p:ext uri="{BB962C8B-B14F-4D97-AF65-F5344CB8AC3E}">
        <p14:creationId xmlns:p14="http://schemas.microsoft.com/office/powerpoint/2010/main" val="3679716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B8A7B-C6E4-4F44-9B42-40E8E13AFD4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575D89B-6F9E-4984-B804-A4466EA75E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47AEDD4-BB61-4D9E-BB59-830ECF4CBA3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4D92C4E-1031-4980-B14E-6D4354655F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E4BC355-B483-45C7-8608-B9A6D109CA5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378531E-FEE9-4C9E-9DCE-C03619669D36}"/>
              </a:ext>
            </a:extLst>
          </p:cNvPr>
          <p:cNvSpPr>
            <a:spLocks noGrp="1"/>
          </p:cNvSpPr>
          <p:nvPr>
            <p:ph type="dt" sz="half" idx="10"/>
          </p:nvPr>
        </p:nvSpPr>
        <p:spPr/>
        <p:txBody>
          <a:bodyPr/>
          <a:lstStyle/>
          <a:p>
            <a:fld id="{CAED2667-3B91-42DD-8688-CB80D2D664FF}" type="datetimeFigureOut">
              <a:rPr lang="en-GB" smtClean="0"/>
              <a:t>10/09/2018</a:t>
            </a:fld>
            <a:endParaRPr lang="en-GB"/>
          </a:p>
        </p:txBody>
      </p:sp>
      <p:sp>
        <p:nvSpPr>
          <p:cNvPr id="8" name="Footer Placeholder 7">
            <a:extLst>
              <a:ext uri="{FF2B5EF4-FFF2-40B4-BE49-F238E27FC236}">
                <a16:creationId xmlns:a16="http://schemas.microsoft.com/office/drawing/2014/main" id="{54BF0D2E-72EE-4B97-8D3E-7622FDF4FD2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4E2E51D-5D61-4E2C-92BE-85A26942C1FE}"/>
              </a:ext>
            </a:extLst>
          </p:cNvPr>
          <p:cNvSpPr>
            <a:spLocks noGrp="1"/>
          </p:cNvSpPr>
          <p:nvPr>
            <p:ph type="sldNum" sz="quarter" idx="12"/>
          </p:nvPr>
        </p:nvSpPr>
        <p:spPr/>
        <p:txBody>
          <a:bodyPr/>
          <a:lstStyle/>
          <a:p>
            <a:fld id="{820523CB-23C5-4504-B6F6-90C9FDD5709F}" type="slidenum">
              <a:rPr lang="en-GB" smtClean="0"/>
              <a:t>‹#›</a:t>
            </a:fld>
            <a:endParaRPr lang="en-GB"/>
          </a:p>
        </p:txBody>
      </p:sp>
    </p:spTree>
    <p:extLst>
      <p:ext uri="{BB962C8B-B14F-4D97-AF65-F5344CB8AC3E}">
        <p14:creationId xmlns:p14="http://schemas.microsoft.com/office/powerpoint/2010/main" val="1515176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4BA45-976E-4A43-BA91-2F0C0F91075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78765B0-4342-4B47-9C8B-A85B6223BBBC}"/>
              </a:ext>
            </a:extLst>
          </p:cNvPr>
          <p:cNvSpPr>
            <a:spLocks noGrp="1"/>
          </p:cNvSpPr>
          <p:nvPr>
            <p:ph type="dt" sz="half" idx="10"/>
          </p:nvPr>
        </p:nvSpPr>
        <p:spPr/>
        <p:txBody>
          <a:bodyPr/>
          <a:lstStyle/>
          <a:p>
            <a:fld id="{CAED2667-3B91-42DD-8688-CB80D2D664FF}" type="datetimeFigureOut">
              <a:rPr lang="en-GB" smtClean="0"/>
              <a:t>10/09/2018</a:t>
            </a:fld>
            <a:endParaRPr lang="en-GB"/>
          </a:p>
        </p:txBody>
      </p:sp>
      <p:sp>
        <p:nvSpPr>
          <p:cNvPr id="4" name="Footer Placeholder 3">
            <a:extLst>
              <a:ext uri="{FF2B5EF4-FFF2-40B4-BE49-F238E27FC236}">
                <a16:creationId xmlns:a16="http://schemas.microsoft.com/office/drawing/2014/main" id="{B05D40C1-FB88-4086-933E-FDF0E1A432B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477F347-3E7F-4F72-9181-C4ABFDCD9396}"/>
              </a:ext>
            </a:extLst>
          </p:cNvPr>
          <p:cNvSpPr>
            <a:spLocks noGrp="1"/>
          </p:cNvSpPr>
          <p:nvPr>
            <p:ph type="sldNum" sz="quarter" idx="12"/>
          </p:nvPr>
        </p:nvSpPr>
        <p:spPr/>
        <p:txBody>
          <a:bodyPr/>
          <a:lstStyle/>
          <a:p>
            <a:fld id="{820523CB-23C5-4504-B6F6-90C9FDD5709F}" type="slidenum">
              <a:rPr lang="en-GB" smtClean="0"/>
              <a:t>‹#›</a:t>
            </a:fld>
            <a:endParaRPr lang="en-GB"/>
          </a:p>
        </p:txBody>
      </p:sp>
    </p:spTree>
    <p:extLst>
      <p:ext uri="{BB962C8B-B14F-4D97-AF65-F5344CB8AC3E}">
        <p14:creationId xmlns:p14="http://schemas.microsoft.com/office/powerpoint/2010/main" val="4231522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72926D-CFA1-4F1B-9B10-AF7729F4BB10}"/>
              </a:ext>
            </a:extLst>
          </p:cNvPr>
          <p:cNvSpPr>
            <a:spLocks noGrp="1"/>
          </p:cNvSpPr>
          <p:nvPr>
            <p:ph type="dt" sz="half" idx="10"/>
          </p:nvPr>
        </p:nvSpPr>
        <p:spPr/>
        <p:txBody>
          <a:bodyPr/>
          <a:lstStyle/>
          <a:p>
            <a:fld id="{CAED2667-3B91-42DD-8688-CB80D2D664FF}" type="datetimeFigureOut">
              <a:rPr lang="en-GB" smtClean="0"/>
              <a:t>10/09/2018</a:t>
            </a:fld>
            <a:endParaRPr lang="en-GB"/>
          </a:p>
        </p:txBody>
      </p:sp>
      <p:sp>
        <p:nvSpPr>
          <p:cNvPr id="3" name="Footer Placeholder 2">
            <a:extLst>
              <a:ext uri="{FF2B5EF4-FFF2-40B4-BE49-F238E27FC236}">
                <a16:creationId xmlns:a16="http://schemas.microsoft.com/office/drawing/2014/main" id="{733A6978-17E2-4965-94DA-13B78E8FD10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DB21CF9-FB3F-46DA-BF99-C1FDE7254EE6}"/>
              </a:ext>
            </a:extLst>
          </p:cNvPr>
          <p:cNvSpPr>
            <a:spLocks noGrp="1"/>
          </p:cNvSpPr>
          <p:nvPr>
            <p:ph type="sldNum" sz="quarter" idx="12"/>
          </p:nvPr>
        </p:nvSpPr>
        <p:spPr/>
        <p:txBody>
          <a:bodyPr/>
          <a:lstStyle/>
          <a:p>
            <a:fld id="{820523CB-23C5-4504-B6F6-90C9FDD5709F}" type="slidenum">
              <a:rPr lang="en-GB" smtClean="0"/>
              <a:t>‹#›</a:t>
            </a:fld>
            <a:endParaRPr lang="en-GB"/>
          </a:p>
        </p:txBody>
      </p:sp>
    </p:spTree>
    <p:extLst>
      <p:ext uri="{BB962C8B-B14F-4D97-AF65-F5344CB8AC3E}">
        <p14:creationId xmlns:p14="http://schemas.microsoft.com/office/powerpoint/2010/main" val="3104083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BEFCD-CDA5-4E71-B68D-99D5F27761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559DB07-B701-478A-A377-6CEF278F85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F22EA99-1282-4171-A1C1-38BAF697E9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0B88A6E-641E-4703-9C08-F88FB5BE47C4}"/>
              </a:ext>
            </a:extLst>
          </p:cNvPr>
          <p:cNvSpPr>
            <a:spLocks noGrp="1"/>
          </p:cNvSpPr>
          <p:nvPr>
            <p:ph type="dt" sz="half" idx="10"/>
          </p:nvPr>
        </p:nvSpPr>
        <p:spPr/>
        <p:txBody>
          <a:bodyPr/>
          <a:lstStyle/>
          <a:p>
            <a:fld id="{CAED2667-3B91-42DD-8688-CB80D2D664FF}" type="datetimeFigureOut">
              <a:rPr lang="en-GB" smtClean="0"/>
              <a:t>10/09/2018</a:t>
            </a:fld>
            <a:endParaRPr lang="en-GB"/>
          </a:p>
        </p:txBody>
      </p:sp>
      <p:sp>
        <p:nvSpPr>
          <p:cNvPr id="6" name="Footer Placeholder 5">
            <a:extLst>
              <a:ext uri="{FF2B5EF4-FFF2-40B4-BE49-F238E27FC236}">
                <a16:creationId xmlns:a16="http://schemas.microsoft.com/office/drawing/2014/main" id="{2AEFAF4C-7EC0-4DD0-90A4-44FFFE6B8FB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CF81EA9-22E6-4010-BE09-4CC76FB1EA21}"/>
              </a:ext>
            </a:extLst>
          </p:cNvPr>
          <p:cNvSpPr>
            <a:spLocks noGrp="1"/>
          </p:cNvSpPr>
          <p:nvPr>
            <p:ph type="sldNum" sz="quarter" idx="12"/>
          </p:nvPr>
        </p:nvSpPr>
        <p:spPr/>
        <p:txBody>
          <a:bodyPr/>
          <a:lstStyle/>
          <a:p>
            <a:fld id="{820523CB-23C5-4504-B6F6-90C9FDD5709F}" type="slidenum">
              <a:rPr lang="en-GB" smtClean="0"/>
              <a:t>‹#›</a:t>
            </a:fld>
            <a:endParaRPr lang="en-GB"/>
          </a:p>
        </p:txBody>
      </p:sp>
    </p:spTree>
    <p:extLst>
      <p:ext uri="{BB962C8B-B14F-4D97-AF65-F5344CB8AC3E}">
        <p14:creationId xmlns:p14="http://schemas.microsoft.com/office/powerpoint/2010/main" val="1508589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A903C-7473-4757-8421-D7955EB179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C027254-DA4A-4A03-A302-417D35FB90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2304AB9-1B74-45C8-B0BC-421F31E013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995499C-169A-473E-8C8E-E74D20A3F6C3}"/>
              </a:ext>
            </a:extLst>
          </p:cNvPr>
          <p:cNvSpPr>
            <a:spLocks noGrp="1"/>
          </p:cNvSpPr>
          <p:nvPr>
            <p:ph type="dt" sz="half" idx="10"/>
          </p:nvPr>
        </p:nvSpPr>
        <p:spPr/>
        <p:txBody>
          <a:bodyPr/>
          <a:lstStyle/>
          <a:p>
            <a:fld id="{CAED2667-3B91-42DD-8688-CB80D2D664FF}" type="datetimeFigureOut">
              <a:rPr lang="en-GB" smtClean="0"/>
              <a:t>10/09/2018</a:t>
            </a:fld>
            <a:endParaRPr lang="en-GB"/>
          </a:p>
        </p:txBody>
      </p:sp>
      <p:sp>
        <p:nvSpPr>
          <p:cNvPr id="6" name="Footer Placeholder 5">
            <a:extLst>
              <a:ext uri="{FF2B5EF4-FFF2-40B4-BE49-F238E27FC236}">
                <a16:creationId xmlns:a16="http://schemas.microsoft.com/office/drawing/2014/main" id="{0E5DA598-FF84-4213-8319-D539FD0A8D7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B698650-8C36-45DF-9F02-4061839753EC}"/>
              </a:ext>
            </a:extLst>
          </p:cNvPr>
          <p:cNvSpPr>
            <a:spLocks noGrp="1"/>
          </p:cNvSpPr>
          <p:nvPr>
            <p:ph type="sldNum" sz="quarter" idx="12"/>
          </p:nvPr>
        </p:nvSpPr>
        <p:spPr/>
        <p:txBody>
          <a:bodyPr/>
          <a:lstStyle/>
          <a:p>
            <a:fld id="{820523CB-23C5-4504-B6F6-90C9FDD5709F}" type="slidenum">
              <a:rPr lang="en-GB" smtClean="0"/>
              <a:t>‹#›</a:t>
            </a:fld>
            <a:endParaRPr lang="en-GB"/>
          </a:p>
        </p:txBody>
      </p:sp>
    </p:spTree>
    <p:extLst>
      <p:ext uri="{BB962C8B-B14F-4D97-AF65-F5344CB8AC3E}">
        <p14:creationId xmlns:p14="http://schemas.microsoft.com/office/powerpoint/2010/main" val="3840626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C914CB-9E05-45B6-A205-BBE9DE8E9C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6AC1EC-0910-4B8C-B4BF-B66D6454D8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15792BF-0091-4EAC-89CC-6B52D31301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ED2667-3B91-42DD-8688-CB80D2D664FF}" type="datetimeFigureOut">
              <a:rPr lang="en-GB" smtClean="0"/>
              <a:t>10/09/2018</a:t>
            </a:fld>
            <a:endParaRPr lang="en-GB"/>
          </a:p>
        </p:txBody>
      </p:sp>
      <p:sp>
        <p:nvSpPr>
          <p:cNvPr id="5" name="Footer Placeholder 4">
            <a:extLst>
              <a:ext uri="{FF2B5EF4-FFF2-40B4-BE49-F238E27FC236}">
                <a16:creationId xmlns:a16="http://schemas.microsoft.com/office/drawing/2014/main" id="{8A58657E-3338-4B94-8033-C496635FF2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5887623-DC9B-42AF-9605-5BBA784483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0523CB-23C5-4504-B6F6-90C9FDD5709F}" type="slidenum">
              <a:rPr lang="en-GB" smtClean="0"/>
              <a:t>‹#›</a:t>
            </a:fld>
            <a:endParaRPr lang="en-GB"/>
          </a:p>
        </p:txBody>
      </p:sp>
    </p:spTree>
    <p:extLst>
      <p:ext uri="{BB962C8B-B14F-4D97-AF65-F5344CB8AC3E}">
        <p14:creationId xmlns:p14="http://schemas.microsoft.com/office/powerpoint/2010/main" val="25795096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image" Target="../media/image2.png"/><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2.xml"/><Relationship Id="rId5" Type="http://schemas.openxmlformats.org/officeDocument/2006/relationships/image" Target="../media/image2.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9.jpe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9.jpe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auth.pixl.org.uk/primary#!/Resources//Currency/Whole%20School%20Materials/English/Writing/PiXL%20Vocabulary%20(June%202018)"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openxmlformats.org/officeDocument/2006/relationships/image" Target="../media/image2.png"/><Relationship Id="rId4" Type="http://schemas.openxmlformats.org/officeDocument/2006/relationships/image" Target="../media/image3.gif"/></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2.xml"/><Relationship Id="rId5" Type="http://schemas.openxmlformats.org/officeDocument/2006/relationships/image" Target="../media/image2.png"/><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6.tmp"/></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54777" y="1984223"/>
            <a:ext cx="10226585" cy="3094282"/>
          </a:xfrm>
        </p:spPr>
        <p:txBody>
          <a:bodyPr>
            <a:normAutofit/>
          </a:bodyPr>
          <a:lstStyle/>
          <a:p>
            <a:r>
              <a:rPr lang="en-GB" sz="4000" dirty="0">
                <a:solidFill>
                  <a:srgbClr val="002060"/>
                </a:solidFill>
              </a:rPr>
              <a:t>M8b: Can measure and calculate the perimeter of compound shapes.</a:t>
            </a:r>
          </a:p>
          <a:p>
            <a:endParaRPr lang="en-GB" sz="4000" dirty="0">
              <a:solidFill>
                <a:srgbClr val="002060"/>
              </a:solidFill>
            </a:endParaRPr>
          </a:p>
          <a:p>
            <a:endParaRPr lang="en-US" sz="4000" dirty="0">
              <a:solidFill>
                <a:srgbClr val="002060"/>
              </a:solidFill>
            </a:endParaRPr>
          </a:p>
        </p:txBody>
      </p:sp>
      <p:sp>
        <p:nvSpPr>
          <p:cNvPr id="4" name="Text Box 4"/>
          <p:cNvSpPr txBox="1">
            <a:spLocks noChangeArrowheads="1"/>
          </p:cNvSpPr>
          <p:nvPr/>
        </p:nvSpPr>
        <p:spPr bwMode="auto">
          <a:xfrm>
            <a:off x="2933700" y="4856698"/>
            <a:ext cx="6324600" cy="1262748"/>
          </a:xfrm>
          <a:prstGeom prst="rect">
            <a:avLst/>
          </a:prstGeom>
          <a:solidFill>
            <a:srgbClr val="FFFFFF"/>
          </a:solidFill>
          <a:ln w="38100" cmpd="dbl">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91440" tIns="45720" rIns="91440" bIns="45720" numCol="1" anchor="t" anchorCtr="0" compatLnSpc="1">
            <a:prstTxWarp prst="textNoShape">
              <a:avLst/>
            </a:prstTxWarp>
          </a:bodyPr>
          <a:lstStyle/>
          <a:p>
            <a:pPr algn="ctr" fontAlgn="base"/>
            <a:r>
              <a:rPr lang="en-GB" sz="1000" dirty="0"/>
              <a:t>This resource is strictly for the use of member schools for as long as they remain members of The </a:t>
            </a:r>
            <a:r>
              <a:rPr lang="en-GB" sz="1000" dirty="0" err="1"/>
              <a:t>PiXL</a:t>
            </a:r>
            <a:r>
              <a:rPr lang="en-GB" sz="1000" dirty="0"/>
              <a:t> Club. It may not be copied, sold nor transferred to a third party or used by the school after membership ceases. Until such time it may be freely used within the member school.</a:t>
            </a:r>
          </a:p>
          <a:p>
            <a:pPr algn="ctr" fontAlgn="base"/>
            <a:r>
              <a:rPr lang="en-GB" sz="1000" dirty="0"/>
              <a:t>All opinions and contributions are those of the authors. The contents of this resource are not connected with nor endorsed by any other company, organisation or institution.</a:t>
            </a:r>
          </a:p>
          <a:p>
            <a:pPr algn="ctr" fontAlgn="base"/>
            <a:r>
              <a:rPr lang="en-GB" sz="1000" dirty="0" err="1"/>
              <a:t>PiXL</a:t>
            </a:r>
            <a:r>
              <a:rPr lang="en-GB" sz="1000" dirty="0"/>
              <a:t> Club Ltd endeavour to trace and contact copyright owners. If there are any inadvertent omissions or errors in the acknowledgements or usage, this is unintended and </a:t>
            </a:r>
            <a:r>
              <a:rPr lang="en-GB" sz="1000" dirty="0" err="1"/>
              <a:t>PiXL</a:t>
            </a:r>
            <a:r>
              <a:rPr lang="en-GB" sz="1000" dirty="0"/>
              <a:t> will remedy these on written notification.</a:t>
            </a:r>
          </a:p>
        </p:txBody>
      </p:sp>
      <p:sp>
        <p:nvSpPr>
          <p:cNvPr id="6" name="TextBox 5"/>
          <p:cNvSpPr txBox="1"/>
          <p:nvPr/>
        </p:nvSpPr>
        <p:spPr>
          <a:xfrm>
            <a:off x="4391263" y="4038696"/>
            <a:ext cx="3478306" cy="584775"/>
          </a:xfrm>
          <a:prstGeom prst="rect">
            <a:avLst/>
          </a:prstGeom>
          <a:noFill/>
        </p:spPr>
        <p:txBody>
          <a:bodyPr wrap="square" rtlCol="0">
            <a:spAutoFit/>
          </a:bodyPr>
          <a:lstStyle/>
          <a:p>
            <a:pPr algn="ctr"/>
            <a:r>
              <a:rPr lang="en-US" sz="1600" dirty="0"/>
              <a:t>Commissioned by The </a:t>
            </a:r>
            <a:r>
              <a:rPr lang="en-US" sz="1600" dirty="0" err="1"/>
              <a:t>PiXL</a:t>
            </a:r>
            <a:r>
              <a:rPr lang="en-US" sz="1600" dirty="0"/>
              <a:t> Club Ltd.</a:t>
            </a:r>
          </a:p>
          <a:p>
            <a:pPr algn="ctr"/>
            <a:r>
              <a:rPr lang="en-US" sz="1600" dirty="0"/>
              <a:t>July 2018</a:t>
            </a:r>
          </a:p>
        </p:txBody>
      </p:sp>
      <p:sp>
        <p:nvSpPr>
          <p:cNvPr id="7" name="TextBox 6"/>
          <p:cNvSpPr txBox="1"/>
          <p:nvPr/>
        </p:nvSpPr>
        <p:spPr>
          <a:xfrm>
            <a:off x="4204447" y="6239435"/>
            <a:ext cx="3783106" cy="338554"/>
          </a:xfrm>
          <a:prstGeom prst="rect">
            <a:avLst/>
          </a:prstGeom>
          <a:noFill/>
        </p:spPr>
        <p:txBody>
          <a:bodyPr wrap="square" rtlCol="0">
            <a:spAutoFit/>
          </a:bodyPr>
          <a:lstStyle/>
          <a:p>
            <a:r>
              <a:rPr lang="en-GB" sz="1600" dirty="0"/>
              <a:t>© Copyright The </a:t>
            </a:r>
            <a:r>
              <a:rPr lang="en-GB" sz="1600" dirty="0" err="1"/>
              <a:t>PiXL</a:t>
            </a:r>
            <a:r>
              <a:rPr lang="en-GB" sz="1600" dirty="0"/>
              <a:t> Club Limited, 2018</a:t>
            </a:r>
            <a:r>
              <a:rPr lang="en-US" sz="1600" dirty="0">
                <a:effectLst/>
              </a:rPr>
              <a:t> </a:t>
            </a:r>
            <a:endParaRPr lang="en-US" sz="1600" dirty="0"/>
          </a:p>
        </p:txBody>
      </p:sp>
      <p:pic>
        <p:nvPicPr>
          <p:cNvPr id="8" name="Picture 7">
            <a:extLst>
              <a:ext uri="{FF2B5EF4-FFF2-40B4-BE49-F238E27FC236}">
                <a16:creationId xmlns:a16="http://schemas.microsoft.com/office/drawing/2014/main" id="{3F38CD9E-900A-46CB-9AE4-4E909240DE86}"/>
              </a:ext>
            </a:extLst>
          </p:cNvPr>
          <p:cNvPicPr/>
          <p:nvPr/>
        </p:nvPicPr>
        <p:blipFill>
          <a:blip r:embed="rId3">
            <a:extLst>
              <a:ext uri="{28A0092B-C50C-407E-A947-70E740481C1C}">
                <a14:useLocalDpi xmlns:a14="http://schemas.microsoft.com/office/drawing/2010/main" val="0"/>
              </a:ext>
            </a:extLst>
          </a:blip>
          <a:stretch>
            <a:fillRect/>
          </a:stretch>
        </p:blipFill>
        <p:spPr>
          <a:xfrm>
            <a:off x="600343" y="368526"/>
            <a:ext cx="1284605" cy="1410970"/>
          </a:xfrm>
          <a:prstGeom prst="rect">
            <a:avLst/>
          </a:prstGeom>
        </p:spPr>
      </p:pic>
      <p:pic>
        <p:nvPicPr>
          <p:cNvPr id="10" name="Picture 9">
            <a:extLst>
              <a:ext uri="{FF2B5EF4-FFF2-40B4-BE49-F238E27FC236}">
                <a16:creationId xmlns:a16="http://schemas.microsoft.com/office/drawing/2014/main" id="{7FCEF243-52BC-F645-B2A0-85BDA4E08365}"/>
              </a:ext>
            </a:extLst>
          </p:cNvPr>
          <p:cNvPicPr>
            <a:picLocks noChangeAspect="1"/>
          </p:cNvPicPr>
          <p:nvPr/>
        </p:nvPicPr>
        <p:blipFill>
          <a:blip r:embed="rId4"/>
          <a:stretch>
            <a:fillRect/>
          </a:stretch>
        </p:blipFill>
        <p:spPr>
          <a:xfrm>
            <a:off x="10663067" y="321198"/>
            <a:ext cx="1388069" cy="929456"/>
          </a:xfrm>
          <a:prstGeom prst="rect">
            <a:avLst/>
          </a:prstGeom>
        </p:spPr>
      </p:pic>
    </p:spTree>
    <p:extLst>
      <p:ext uri="{BB962C8B-B14F-4D97-AF65-F5344CB8AC3E}">
        <p14:creationId xmlns:p14="http://schemas.microsoft.com/office/powerpoint/2010/main" val="190172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a:extLst>
              <a:ext uri="{FF2B5EF4-FFF2-40B4-BE49-F238E27FC236}">
                <a16:creationId xmlns:a16="http://schemas.microsoft.com/office/drawing/2014/main" id="{3FCD5893-BEB4-47AE-9669-0361F09676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632" y="110588"/>
            <a:ext cx="1200150" cy="134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a:extLst>
              <a:ext uri="{FF2B5EF4-FFF2-40B4-BE49-F238E27FC236}">
                <a16:creationId xmlns:a16="http://schemas.microsoft.com/office/drawing/2014/main" id="{3AD6B895-163A-45A7-B897-BF7E2CE1B1C6}"/>
              </a:ext>
            </a:extLst>
          </p:cNvPr>
          <p:cNvSpPr txBox="1">
            <a:spLocks/>
          </p:cNvSpPr>
          <p:nvPr/>
        </p:nvSpPr>
        <p:spPr>
          <a:xfrm>
            <a:off x="1671145" y="195693"/>
            <a:ext cx="8649559" cy="1007251"/>
          </a:xfrm>
          <a:prstGeom prst="rect">
            <a:avLst/>
          </a:prstGeom>
          <a:solidFill>
            <a:srgbClr val="FDFEDA"/>
          </a:solidFill>
          <a:ln>
            <a:solidFill>
              <a:schemeClr val="accent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GB" sz="3200" b="1" dirty="0">
              <a:solidFill>
                <a:srgbClr val="002060"/>
              </a:solidFill>
            </a:endParaRPr>
          </a:p>
          <a:p>
            <a:pPr algn="ctr"/>
            <a:endParaRPr lang="en-GB" sz="3200" dirty="0">
              <a:solidFill>
                <a:srgbClr val="002060"/>
              </a:solidFill>
            </a:endParaRPr>
          </a:p>
          <a:p>
            <a:pPr algn="ctr"/>
            <a:endParaRPr lang="en-GB" sz="3200" dirty="0">
              <a:solidFill>
                <a:srgbClr val="002060"/>
              </a:solidFill>
            </a:endParaRPr>
          </a:p>
          <a:p>
            <a:pPr algn="ctr"/>
            <a:endParaRPr lang="en-GB" sz="3200" dirty="0">
              <a:solidFill>
                <a:srgbClr val="002060"/>
              </a:solidFill>
            </a:endParaRPr>
          </a:p>
          <a:p>
            <a:pPr algn="ctr"/>
            <a:r>
              <a:rPr lang="en-GB" sz="3200" dirty="0">
                <a:solidFill>
                  <a:srgbClr val="002060"/>
                </a:solidFill>
              </a:rPr>
              <a:t>Can measure and calculate the perimeter of compound shapes.</a:t>
            </a:r>
          </a:p>
          <a:p>
            <a:pPr algn="ctr"/>
            <a:endParaRPr lang="en-GB" sz="3200" dirty="0">
              <a:solidFill>
                <a:srgbClr val="002060"/>
              </a:solidFill>
            </a:endParaRPr>
          </a:p>
          <a:p>
            <a:pPr algn="ctr"/>
            <a:endParaRPr lang="en-GB" sz="3200" dirty="0">
              <a:solidFill>
                <a:srgbClr val="002060"/>
              </a:solidFill>
            </a:endParaRPr>
          </a:p>
          <a:p>
            <a:pPr algn="ctr"/>
            <a:endParaRPr lang="en-GB" sz="3200" b="1" dirty="0">
              <a:solidFill>
                <a:srgbClr val="002060"/>
              </a:solidFill>
            </a:endParaRPr>
          </a:p>
          <a:p>
            <a:pPr algn="ctr"/>
            <a:endParaRPr lang="en-GB" sz="3200" b="1" dirty="0">
              <a:solidFill>
                <a:srgbClr val="002060"/>
              </a:solidFill>
            </a:endParaRPr>
          </a:p>
        </p:txBody>
      </p:sp>
      <p:sp>
        <p:nvSpPr>
          <p:cNvPr id="3" name="TextBox 2">
            <a:extLst>
              <a:ext uri="{FF2B5EF4-FFF2-40B4-BE49-F238E27FC236}">
                <a16:creationId xmlns:a16="http://schemas.microsoft.com/office/drawing/2014/main" id="{C03ED955-FAF2-4973-A4A8-3F2C14C8F28A}"/>
              </a:ext>
            </a:extLst>
          </p:cNvPr>
          <p:cNvSpPr txBox="1"/>
          <p:nvPr/>
        </p:nvSpPr>
        <p:spPr>
          <a:xfrm>
            <a:off x="2402200" y="1341789"/>
            <a:ext cx="7187447" cy="707886"/>
          </a:xfrm>
          <a:prstGeom prst="rect">
            <a:avLst/>
          </a:prstGeom>
          <a:noFill/>
        </p:spPr>
        <p:txBody>
          <a:bodyPr wrap="square" rtlCol="0">
            <a:spAutoFit/>
          </a:bodyPr>
          <a:lstStyle/>
          <a:p>
            <a:endParaRPr lang="en-GB" sz="4000" dirty="0">
              <a:solidFill>
                <a:srgbClr val="002060"/>
              </a:solidFill>
            </a:endParaRPr>
          </a:p>
        </p:txBody>
      </p:sp>
      <p:sp>
        <p:nvSpPr>
          <p:cNvPr id="12" name="TextBox 11">
            <a:extLst>
              <a:ext uri="{FF2B5EF4-FFF2-40B4-BE49-F238E27FC236}">
                <a16:creationId xmlns:a16="http://schemas.microsoft.com/office/drawing/2014/main" id="{CDB13B10-BAB5-406A-B81F-044C184A5835}"/>
              </a:ext>
            </a:extLst>
          </p:cNvPr>
          <p:cNvSpPr txBox="1"/>
          <p:nvPr/>
        </p:nvSpPr>
        <p:spPr>
          <a:xfrm>
            <a:off x="3284376" y="1341789"/>
            <a:ext cx="6505424" cy="707886"/>
          </a:xfrm>
          <a:prstGeom prst="rect">
            <a:avLst/>
          </a:prstGeom>
          <a:noFill/>
        </p:spPr>
        <p:txBody>
          <a:bodyPr wrap="square" rtlCol="0">
            <a:spAutoFit/>
          </a:bodyPr>
          <a:lstStyle/>
          <a:p>
            <a:r>
              <a:rPr lang="en-GB" sz="4000" dirty="0">
                <a:solidFill>
                  <a:srgbClr val="002060"/>
                </a:solidFill>
              </a:rPr>
              <a:t>Calculating perimeter</a:t>
            </a:r>
          </a:p>
        </p:txBody>
      </p:sp>
      <p:sp>
        <p:nvSpPr>
          <p:cNvPr id="14" name="AutoShape 67">
            <a:extLst>
              <a:ext uri="{FF2B5EF4-FFF2-40B4-BE49-F238E27FC236}">
                <a16:creationId xmlns:a16="http://schemas.microsoft.com/office/drawing/2014/main" id="{5F414C39-AB94-475B-82AE-55CB13F88F0A}"/>
              </a:ext>
            </a:extLst>
          </p:cNvPr>
          <p:cNvSpPr>
            <a:spLocks noChangeArrowheads="1"/>
          </p:cNvSpPr>
          <p:nvPr/>
        </p:nvSpPr>
        <p:spPr bwMode="auto">
          <a:xfrm>
            <a:off x="5356627" y="5784080"/>
            <a:ext cx="6322812" cy="527804"/>
          </a:xfrm>
          <a:prstGeom prst="roundRect">
            <a:avLst>
              <a:gd name="adj" fmla="val 16667"/>
            </a:avLst>
          </a:prstGeom>
          <a:solidFill>
            <a:srgbClr val="FDFEDA"/>
          </a:solidFill>
          <a:ln w="9525">
            <a:solidFill>
              <a:schemeClr val="tx1"/>
            </a:solidFill>
            <a:round/>
            <a:headEnd/>
            <a:tailEnd/>
          </a:ln>
          <a:effectLst/>
        </p:spPr>
        <p:txBody>
          <a:bodyPr wrap="squar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None/>
            </a:pPr>
            <a:r>
              <a:rPr lang="en-GB" sz="2500" dirty="0">
                <a:latin typeface="+mn-lt"/>
              </a:rPr>
              <a:t>Let’s work out the </a:t>
            </a:r>
            <a:r>
              <a:rPr lang="en-GB" sz="2500" b="1" dirty="0">
                <a:solidFill>
                  <a:srgbClr val="FF0000"/>
                </a:solidFill>
                <a:latin typeface="+mn-lt"/>
              </a:rPr>
              <a:t>perimeter</a:t>
            </a:r>
            <a:r>
              <a:rPr lang="en-GB" sz="2500" dirty="0">
                <a:latin typeface="+mn-lt"/>
              </a:rPr>
              <a:t> of this shape…</a:t>
            </a:r>
          </a:p>
        </p:txBody>
      </p:sp>
      <p:sp>
        <p:nvSpPr>
          <p:cNvPr id="13" name="AutoShape 67">
            <a:extLst>
              <a:ext uri="{FF2B5EF4-FFF2-40B4-BE49-F238E27FC236}">
                <a16:creationId xmlns:a16="http://schemas.microsoft.com/office/drawing/2014/main" id="{9A70816A-5634-42F9-8D2C-0F20233ED70E}"/>
              </a:ext>
            </a:extLst>
          </p:cNvPr>
          <p:cNvSpPr>
            <a:spLocks noChangeArrowheads="1"/>
          </p:cNvSpPr>
          <p:nvPr/>
        </p:nvSpPr>
        <p:spPr bwMode="auto">
          <a:xfrm>
            <a:off x="979559" y="2448712"/>
            <a:ext cx="3957593" cy="1379101"/>
          </a:xfrm>
          <a:prstGeom prst="roundRect">
            <a:avLst>
              <a:gd name="adj" fmla="val 16667"/>
            </a:avLst>
          </a:prstGeom>
          <a:solidFill>
            <a:srgbClr val="FDFEDA"/>
          </a:solidFill>
          <a:ln w="9525">
            <a:solidFill>
              <a:schemeClr val="tx1"/>
            </a:solidFill>
            <a:round/>
            <a:headEnd/>
            <a:tailEnd/>
          </a:ln>
          <a:effectLst/>
        </p:spPr>
        <p:txBody>
          <a:bodyPr wrap="squar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None/>
            </a:pPr>
            <a:r>
              <a:rPr lang="en-GB" sz="2500" dirty="0">
                <a:latin typeface="+mn-lt"/>
              </a:rPr>
              <a:t>Millie has some star-shaped tiles. Each edge of a tile is 5 centimetres long.</a:t>
            </a:r>
          </a:p>
        </p:txBody>
      </p:sp>
      <p:sp>
        <p:nvSpPr>
          <p:cNvPr id="15" name="AutoShape 67">
            <a:extLst>
              <a:ext uri="{FF2B5EF4-FFF2-40B4-BE49-F238E27FC236}">
                <a16:creationId xmlns:a16="http://schemas.microsoft.com/office/drawing/2014/main" id="{64F5D9F0-3A23-4FBC-B75C-F22B093D6DF3}"/>
              </a:ext>
            </a:extLst>
          </p:cNvPr>
          <p:cNvSpPr>
            <a:spLocks noChangeArrowheads="1"/>
          </p:cNvSpPr>
          <p:nvPr/>
        </p:nvSpPr>
        <p:spPr bwMode="auto">
          <a:xfrm>
            <a:off x="5141643" y="2485351"/>
            <a:ext cx="6395324" cy="527804"/>
          </a:xfrm>
          <a:prstGeom prst="roundRect">
            <a:avLst>
              <a:gd name="adj" fmla="val 16667"/>
            </a:avLst>
          </a:prstGeom>
          <a:solidFill>
            <a:srgbClr val="FDFEDA"/>
          </a:solidFill>
          <a:ln w="9525">
            <a:solidFill>
              <a:schemeClr val="tx1"/>
            </a:solidFill>
            <a:round/>
            <a:headEnd/>
            <a:tailEnd/>
          </a:ln>
          <a:effectLst/>
        </p:spPr>
        <p:txBody>
          <a:bodyPr wrap="squar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None/>
            </a:pPr>
            <a:r>
              <a:rPr lang="en-GB" sz="2500" dirty="0">
                <a:latin typeface="+mn-lt"/>
              </a:rPr>
              <a:t>She puts two tiles together to make this shape.</a:t>
            </a:r>
          </a:p>
        </p:txBody>
      </p:sp>
      <p:pic>
        <p:nvPicPr>
          <p:cNvPr id="16" name="Picture 15">
            <a:extLst>
              <a:ext uri="{FF2B5EF4-FFF2-40B4-BE49-F238E27FC236}">
                <a16:creationId xmlns:a16="http://schemas.microsoft.com/office/drawing/2014/main" id="{44DA1291-B0FE-4886-8ABD-E34E15500699}"/>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979559" y="4145151"/>
            <a:ext cx="3977221" cy="1856860"/>
          </a:xfrm>
          <a:prstGeom prst="rect">
            <a:avLst/>
          </a:prstGeom>
        </p:spPr>
      </p:pic>
      <p:pic>
        <p:nvPicPr>
          <p:cNvPr id="18" name="Picture 17">
            <a:extLst>
              <a:ext uri="{FF2B5EF4-FFF2-40B4-BE49-F238E27FC236}">
                <a16:creationId xmlns:a16="http://schemas.microsoft.com/office/drawing/2014/main" id="{68859420-7C5E-43D5-A5BA-06DF54A7317A}"/>
              </a:ext>
            </a:extLst>
          </p:cNvPr>
          <p:cNvPicPr/>
          <p:nvPr/>
        </p:nvPicPr>
        <p:blipFill>
          <a:blip r:embed="rId5" cstate="print"/>
          <a:stretch>
            <a:fillRect/>
          </a:stretch>
        </p:blipFill>
        <p:spPr>
          <a:xfrm>
            <a:off x="6795221" y="3345677"/>
            <a:ext cx="3186979" cy="2167104"/>
          </a:xfrm>
          <a:prstGeom prst="rect">
            <a:avLst/>
          </a:prstGeom>
        </p:spPr>
      </p:pic>
      <p:pic>
        <p:nvPicPr>
          <p:cNvPr id="17" name="Picture 16">
            <a:extLst>
              <a:ext uri="{FF2B5EF4-FFF2-40B4-BE49-F238E27FC236}">
                <a16:creationId xmlns:a16="http://schemas.microsoft.com/office/drawing/2014/main" id="{8918516D-5924-8748-B0F9-174C51DD38FB}"/>
              </a:ext>
            </a:extLst>
          </p:cNvPr>
          <p:cNvPicPr>
            <a:picLocks noChangeAspect="1"/>
          </p:cNvPicPr>
          <p:nvPr/>
        </p:nvPicPr>
        <p:blipFill>
          <a:blip r:embed="rId6"/>
          <a:stretch>
            <a:fillRect/>
          </a:stretch>
        </p:blipFill>
        <p:spPr>
          <a:xfrm>
            <a:off x="10663067" y="321198"/>
            <a:ext cx="1388069" cy="929456"/>
          </a:xfrm>
          <a:prstGeom prst="rect">
            <a:avLst/>
          </a:prstGeom>
        </p:spPr>
      </p:pic>
    </p:spTree>
    <p:extLst>
      <p:ext uri="{BB962C8B-B14F-4D97-AF65-F5344CB8AC3E}">
        <p14:creationId xmlns:p14="http://schemas.microsoft.com/office/powerpoint/2010/main" val="3464579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a:extLst>
              <a:ext uri="{FF2B5EF4-FFF2-40B4-BE49-F238E27FC236}">
                <a16:creationId xmlns:a16="http://schemas.microsoft.com/office/drawing/2014/main" id="{3FCD5893-BEB4-47AE-9669-0361F09676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632" y="110588"/>
            <a:ext cx="1200150" cy="134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a:extLst>
              <a:ext uri="{FF2B5EF4-FFF2-40B4-BE49-F238E27FC236}">
                <a16:creationId xmlns:a16="http://schemas.microsoft.com/office/drawing/2014/main" id="{3AD6B895-163A-45A7-B897-BF7E2CE1B1C6}"/>
              </a:ext>
            </a:extLst>
          </p:cNvPr>
          <p:cNvSpPr txBox="1">
            <a:spLocks/>
          </p:cNvSpPr>
          <p:nvPr/>
        </p:nvSpPr>
        <p:spPr>
          <a:xfrm>
            <a:off x="1671145" y="195693"/>
            <a:ext cx="8649559" cy="1007251"/>
          </a:xfrm>
          <a:prstGeom prst="rect">
            <a:avLst/>
          </a:prstGeom>
          <a:solidFill>
            <a:srgbClr val="FDFEDA"/>
          </a:solidFill>
          <a:ln>
            <a:solidFill>
              <a:schemeClr val="accent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GB" sz="3200" b="1" dirty="0">
              <a:solidFill>
                <a:srgbClr val="002060"/>
              </a:solidFill>
            </a:endParaRPr>
          </a:p>
          <a:p>
            <a:pPr algn="ctr"/>
            <a:endParaRPr lang="en-GB" sz="3200" dirty="0">
              <a:solidFill>
                <a:srgbClr val="002060"/>
              </a:solidFill>
            </a:endParaRPr>
          </a:p>
          <a:p>
            <a:pPr algn="ctr"/>
            <a:endParaRPr lang="en-GB" sz="3200" dirty="0">
              <a:solidFill>
                <a:srgbClr val="002060"/>
              </a:solidFill>
            </a:endParaRPr>
          </a:p>
          <a:p>
            <a:pPr algn="ctr"/>
            <a:endParaRPr lang="en-GB" sz="3200" dirty="0">
              <a:solidFill>
                <a:srgbClr val="002060"/>
              </a:solidFill>
            </a:endParaRPr>
          </a:p>
          <a:p>
            <a:pPr algn="ctr"/>
            <a:r>
              <a:rPr lang="en-GB" sz="3200" dirty="0">
                <a:solidFill>
                  <a:srgbClr val="002060"/>
                </a:solidFill>
              </a:rPr>
              <a:t>Can measure and calculate the perimeter of compound shapes.</a:t>
            </a:r>
          </a:p>
          <a:p>
            <a:pPr algn="ctr"/>
            <a:endParaRPr lang="en-GB" sz="3200" dirty="0">
              <a:solidFill>
                <a:srgbClr val="002060"/>
              </a:solidFill>
            </a:endParaRPr>
          </a:p>
          <a:p>
            <a:pPr algn="ctr"/>
            <a:endParaRPr lang="en-GB" sz="3200" dirty="0">
              <a:solidFill>
                <a:srgbClr val="002060"/>
              </a:solidFill>
            </a:endParaRPr>
          </a:p>
          <a:p>
            <a:pPr algn="ctr"/>
            <a:endParaRPr lang="en-GB" sz="3200" b="1" dirty="0">
              <a:solidFill>
                <a:srgbClr val="002060"/>
              </a:solidFill>
            </a:endParaRPr>
          </a:p>
          <a:p>
            <a:pPr algn="ctr"/>
            <a:endParaRPr lang="en-GB" sz="3200" b="1" dirty="0">
              <a:solidFill>
                <a:srgbClr val="002060"/>
              </a:solidFill>
            </a:endParaRPr>
          </a:p>
        </p:txBody>
      </p:sp>
      <p:sp>
        <p:nvSpPr>
          <p:cNvPr id="3" name="TextBox 2">
            <a:extLst>
              <a:ext uri="{FF2B5EF4-FFF2-40B4-BE49-F238E27FC236}">
                <a16:creationId xmlns:a16="http://schemas.microsoft.com/office/drawing/2014/main" id="{C03ED955-FAF2-4973-A4A8-3F2C14C8F28A}"/>
              </a:ext>
            </a:extLst>
          </p:cNvPr>
          <p:cNvSpPr txBox="1"/>
          <p:nvPr/>
        </p:nvSpPr>
        <p:spPr>
          <a:xfrm>
            <a:off x="2402200" y="1341789"/>
            <a:ext cx="7187447" cy="707886"/>
          </a:xfrm>
          <a:prstGeom prst="rect">
            <a:avLst/>
          </a:prstGeom>
          <a:noFill/>
        </p:spPr>
        <p:txBody>
          <a:bodyPr wrap="square" rtlCol="0">
            <a:spAutoFit/>
          </a:bodyPr>
          <a:lstStyle/>
          <a:p>
            <a:endParaRPr lang="en-GB" sz="4000" dirty="0">
              <a:solidFill>
                <a:srgbClr val="002060"/>
              </a:solidFill>
            </a:endParaRPr>
          </a:p>
        </p:txBody>
      </p:sp>
      <p:sp>
        <p:nvSpPr>
          <p:cNvPr id="12" name="TextBox 11">
            <a:extLst>
              <a:ext uri="{FF2B5EF4-FFF2-40B4-BE49-F238E27FC236}">
                <a16:creationId xmlns:a16="http://schemas.microsoft.com/office/drawing/2014/main" id="{CDB13B10-BAB5-406A-B81F-044C184A5835}"/>
              </a:ext>
            </a:extLst>
          </p:cNvPr>
          <p:cNvSpPr txBox="1"/>
          <p:nvPr/>
        </p:nvSpPr>
        <p:spPr>
          <a:xfrm>
            <a:off x="3284376" y="1341789"/>
            <a:ext cx="6505424" cy="707886"/>
          </a:xfrm>
          <a:prstGeom prst="rect">
            <a:avLst/>
          </a:prstGeom>
          <a:noFill/>
        </p:spPr>
        <p:txBody>
          <a:bodyPr wrap="square" rtlCol="0">
            <a:spAutoFit/>
          </a:bodyPr>
          <a:lstStyle/>
          <a:p>
            <a:r>
              <a:rPr lang="en-GB" sz="4000" dirty="0">
                <a:solidFill>
                  <a:srgbClr val="002060"/>
                </a:solidFill>
              </a:rPr>
              <a:t>Calculating perimeter</a:t>
            </a:r>
          </a:p>
        </p:txBody>
      </p:sp>
      <p:sp>
        <p:nvSpPr>
          <p:cNvPr id="13" name="AutoShape 67">
            <a:extLst>
              <a:ext uri="{FF2B5EF4-FFF2-40B4-BE49-F238E27FC236}">
                <a16:creationId xmlns:a16="http://schemas.microsoft.com/office/drawing/2014/main" id="{9A70816A-5634-42F9-8D2C-0F20233ED70E}"/>
              </a:ext>
            </a:extLst>
          </p:cNvPr>
          <p:cNvSpPr>
            <a:spLocks noChangeArrowheads="1"/>
          </p:cNvSpPr>
          <p:nvPr/>
        </p:nvSpPr>
        <p:spPr bwMode="auto">
          <a:xfrm>
            <a:off x="943474" y="2263483"/>
            <a:ext cx="3957593" cy="1379101"/>
          </a:xfrm>
          <a:prstGeom prst="roundRect">
            <a:avLst>
              <a:gd name="adj" fmla="val 16667"/>
            </a:avLst>
          </a:prstGeom>
          <a:solidFill>
            <a:srgbClr val="FDFEDA"/>
          </a:solidFill>
          <a:ln w="9525">
            <a:solidFill>
              <a:schemeClr val="tx1"/>
            </a:solidFill>
            <a:round/>
            <a:headEnd/>
            <a:tailEnd/>
          </a:ln>
          <a:effectLst/>
        </p:spPr>
        <p:txBody>
          <a:bodyPr wrap="squar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None/>
            </a:pPr>
            <a:r>
              <a:rPr lang="en-GB" sz="2500" dirty="0">
                <a:latin typeface="+mn-lt"/>
              </a:rPr>
              <a:t>To work out the </a:t>
            </a:r>
            <a:r>
              <a:rPr lang="en-GB" sz="2500" b="1" dirty="0">
                <a:solidFill>
                  <a:srgbClr val="FF0000"/>
                </a:solidFill>
                <a:latin typeface="+mn-lt"/>
              </a:rPr>
              <a:t>perimeter</a:t>
            </a:r>
            <a:r>
              <a:rPr lang="en-GB" sz="2500" dirty="0">
                <a:latin typeface="+mn-lt"/>
              </a:rPr>
              <a:t> we must use the information we know. </a:t>
            </a:r>
          </a:p>
        </p:txBody>
      </p:sp>
      <p:sp>
        <p:nvSpPr>
          <p:cNvPr id="15" name="AutoShape 67">
            <a:extLst>
              <a:ext uri="{FF2B5EF4-FFF2-40B4-BE49-F238E27FC236}">
                <a16:creationId xmlns:a16="http://schemas.microsoft.com/office/drawing/2014/main" id="{64F5D9F0-3A23-4FBC-B75C-F22B093D6DF3}"/>
              </a:ext>
            </a:extLst>
          </p:cNvPr>
          <p:cNvSpPr>
            <a:spLocks noChangeArrowheads="1"/>
          </p:cNvSpPr>
          <p:nvPr/>
        </p:nvSpPr>
        <p:spPr bwMode="auto">
          <a:xfrm>
            <a:off x="5284115" y="2188520"/>
            <a:ext cx="6395324" cy="1804749"/>
          </a:xfrm>
          <a:prstGeom prst="roundRect">
            <a:avLst>
              <a:gd name="adj" fmla="val 16667"/>
            </a:avLst>
          </a:prstGeom>
          <a:solidFill>
            <a:srgbClr val="FDFEDA"/>
          </a:solidFill>
          <a:ln w="9525">
            <a:solidFill>
              <a:schemeClr val="tx1"/>
            </a:solidFill>
            <a:round/>
            <a:headEnd/>
            <a:tailEnd/>
          </a:ln>
          <a:effectLst/>
        </p:spPr>
        <p:txBody>
          <a:bodyPr wrap="squar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en-GB" sz="2500" dirty="0">
                <a:latin typeface="+mn-lt"/>
              </a:rPr>
              <a:t>We know that each edge of the tile is 5cm. If we look at the shape, we can work out how many ‘edges’ we have by carefully counting round the shape. How many are there?</a:t>
            </a:r>
          </a:p>
        </p:txBody>
      </p:sp>
      <p:pic>
        <p:nvPicPr>
          <p:cNvPr id="18" name="Picture 17">
            <a:extLst>
              <a:ext uri="{FF2B5EF4-FFF2-40B4-BE49-F238E27FC236}">
                <a16:creationId xmlns:a16="http://schemas.microsoft.com/office/drawing/2014/main" id="{68859420-7C5E-43D5-A5BA-06DF54A7317A}"/>
              </a:ext>
            </a:extLst>
          </p:cNvPr>
          <p:cNvPicPr/>
          <p:nvPr/>
        </p:nvPicPr>
        <p:blipFill>
          <a:blip r:embed="rId4" cstate="print"/>
          <a:stretch>
            <a:fillRect/>
          </a:stretch>
        </p:blipFill>
        <p:spPr>
          <a:xfrm>
            <a:off x="1217950" y="3993269"/>
            <a:ext cx="3186979" cy="2167104"/>
          </a:xfrm>
          <a:prstGeom prst="rect">
            <a:avLst/>
          </a:prstGeom>
        </p:spPr>
      </p:pic>
      <p:sp>
        <p:nvSpPr>
          <p:cNvPr id="17" name="AutoShape 67">
            <a:extLst>
              <a:ext uri="{FF2B5EF4-FFF2-40B4-BE49-F238E27FC236}">
                <a16:creationId xmlns:a16="http://schemas.microsoft.com/office/drawing/2014/main" id="{ADE2CC3D-4303-4AA5-9E05-F7EBCE3752BD}"/>
              </a:ext>
            </a:extLst>
          </p:cNvPr>
          <p:cNvSpPr>
            <a:spLocks noChangeArrowheads="1"/>
          </p:cNvSpPr>
          <p:nvPr/>
        </p:nvSpPr>
        <p:spPr bwMode="auto">
          <a:xfrm>
            <a:off x="5284115" y="4549720"/>
            <a:ext cx="6395324" cy="1671947"/>
          </a:xfrm>
          <a:prstGeom prst="roundRect">
            <a:avLst>
              <a:gd name="adj" fmla="val 16667"/>
            </a:avLst>
          </a:prstGeom>
          <a:solidFill>
            <a:srgbClr val="FDFEDA"/>
          </a:solidFill>
          <a:ln w="9525">
            <a:solidFill>
              <a:schemeClr val="tx1"/>
            </a:solidFill>
            <a:round/>
            <a:headEnd/>
            <a:tailEnd/>
          </a:ln>
          <a:effectLst/>
        </p:spPr>
        <p:txBody>
          <a:bodyPr wrap="squar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None/>
            </a:pPr>
            <a:r>
              <a:rPr lang="en-GB" sz="2500" dirty="0">
                <a:latin typeface="+mn-lt"/>
              </a:rPr>
              <a:t>There are </a:t>
            </a:r>
            <a:r>
              <a:rPr lang="en-GB" sz="2500" b="1" dirty="0">
                <a:latin typeface="+mn-lt"/>
              </a:rPr>
              <a:t>18</a:t>
            </a:r>
            <a:r>
              <a:rPr lang="en-GB" sz="2500" dirty="0">
                <a:latin typeface="+mn-lt"/>
              </a:rPr>
              <a:t> edges so our calculation is: </a:t>
            </a:r>
          </a:p>
          <a:p>
            <a:pPr algn="ctr">
              <a:buNone/>
            </a:pPr>
            <a:r>
              <a:rPr lang="en-GB" sz="2800" b="1" dirty="0">
                <a:solidFill>
                  <a:srgbClr val="FF0000"/>
                </a:solidFill>
                <a:latin typeface="+mn-lt"/>
              </a:rPr>
              <a:t>18 x 5 = 90 </a:t>
            </a:r>
          </a:p>
          <a:p>
            <a:pPr algn="ctr">
              <a:buNone/>
            </a:pPr>
            <a:r>
              <a:rPr lang="en-GB" sz="2800" b="1" dirty="0">
                <a:solidFill>
                  <a:srgbClr val="FF0000"/>
                </a:solidFill>
                <a:latin typeface="+mn-lt"/>
              </a:rPr>
              <a:t>The perimeter of Millie’s shape is 90cm.</a:t>
            </a:r>
          </a:p>
        </p:txBody>
      </p:sp>
      <p:pic>
        <p:nvPicPr>
          <p:cNvPr id="11" name="Picture 10">
            <a:extLst>
              <a:ext uri="{FF2B5EF4-FFF2-40B4-BE49-F238E27FC236}">
                <a16:creationId xmlns:a16="http://schemas.microsoft.com/office/drawing/2014/main" id="{DA5B9575-E7E4-CD4F-92A1-AD42FEC0350B}"/>
              </a:ext>
            </a:extLst>
          </p:cNvPr>
          <p:cNvPicPr>
            <a:picLocks noChangeAspect="1"/>
          </p:cNvPicPr>
          <p:nvPr/>
        </p:nvPicPr>
        <p:blipFill>
          <a:blip r:embed="rId5"/>
          <a:stretch>
            <a:fillRect/>
          </a:stretch>
        </p:blipFill>
        <p:spPr>
          <a:xfrm>
            <a:off x="10663067" y="321198"/>
            <a:ext cx="1388069" cy="929456"/>
          </a:xfrm>
          <a:prstGeom prst="rect">
            <a:avLst/>
          </a:prstGeom>
        </p:spPr>
      </p:pic>
    </p:spTree>
    <p:extLst>
      <p:ext uri="{BB962C8B-B14F-4D97-AF65-F5344CB8AC3E}">
        <p14:creationId xmlns:p14="http://schemas.microsoft.com/office/powerpoint/2010/main" val="1525041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a:extLst>
              <a:ext uri="{FF2B5EF4-FFF2-40B4-BE49-F238E27FC236}">
                <a16:creationId xmlns:a16="http://schemas.microsoft.com/office/drawing/2014/main" id="{3FCD5893-BEB4-47AE-9669-0361F09676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632" y="110588"/>
            <a:ext cx="1200150" cy="134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a:extLst>
              <a:ext uri="{FF2B5EF4-FFF2-40B4-BE49-F238E27FC236}">
                <a16:creationId xmlns:a16="http://schemas.microsoft.com/office/drawing/2014/main" id="{3AD6B895-163A-45A7-B897-BF7E2CE1B1C6}"/>
              </a:ext>
            </a:extLst>
          </p:cNvPr>
          <p:cNvSpPr txBox="1">
            <a:spLocks/>
          </p:cNvSpPr>
          <p:nvPr/>
        </p:nvSpPr>
        <p:spPr>
          <a:xfrm>
            <a:off x="1671145" y="195693"/>
            <a:ext cx="8649559" cy="1007251"/>
          </a:xfrm>
          <a:prstGeom prst="rect">
            <a:avLst/>
          </a:prstGeom>
          <a:solidFill>
            <a:srgbClr val="FDFEDA"/>
          </a:solidFill>
          <a:ln>
            <a:solidFill>
              <a:schemeClr val="accent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GB" sz="3200" b="1" dirty="0">
              <a:solidFill>
                <a:srgbClr val="002060"/>
              </a:solidFill>
            </a:endParaRPr>
          </a:p>
          <a:p>
            <a:pPr algn="ctr"/>
            <a:endParaRPr lang="en-GB" sz="3200" dirty="0">
              <a:solidFill>
                <a:srgbClr val="002060"/>
              </a:solidFill>
            </a:endParaRPr>
          </a:p>
          <a:p>
            <a:pPr algn="ctr"/>
            <a:endParaRPr lang="en-GB" sz="3200" dirty="0">
              <a:solidFill>
                <a:srgbClr val="002060"/>
              </a:solidFill>
            </a:endParaRPr>
          </a:p>
          <a:p>
            <a:pPr algn="ctr"/>
            <a:endParaRPr lang="en-GB" sz="3200" dirty="0">
              <a:solidFill>
                <a:srgbClr val="002060"/>
              </a:solidFill>
            </a:endParaRPr>
          </a:p>
          <a:p>
            <a:pPr algn="ctr"/>
            <a:r>
              <a:rPr lang="en-GB" sz="3200" dirty="0">
                <a:solidFill>
                  <a:srgbClr val="002060"/>
                </a:solidFill>
              </a:rPr>
              <a:t>Can measure and calculate the perimeter of compound shapes.</a:t>
            </a:r>
          </a:p>
          <a:p>
            <a:pPr algn="ctr"/>
            <a:endParaRPr lang="en-GB" sz="3200" dirty="0">
              <a:solidFill>
                <a:srgbClr val="002060"/>
              </a:solidFill>
            </a:endParaRPr>
          </a:p>
          <a:p>
            <a:pPr algn="ctr"/>
            <a:endParaRPr lang="en-GB" sz="3200" dirty="0">
              <a:solidFill>
                <a:srgbClr val="002060"/>
              </a:solidFill>
            </a:endParaRPr>
          </a:p>
          <a:p>
            <a:pPr algn="ctr"/>
            <a:endParaRPr lang="en-GB" sz="3200" b="1" dirty="0">
              <a:solidFill>
                <a:srgbClr val="002060"/>
              </a:solidFill>
            </a:endParaRPr>
          </a:p>
          <a:p>
            <a:pPr algn="ctr"/>
            <a:endParaRPr lang="en-GB" sz="3200" b="1" dirty="0">
              <a:solidFill>
                <a:srgbClr val="002060"/>
              </a:solidFill>
            </a:endParaRPr>
          </a:p>
        </p:txBody>
      </p:sp>
      <p:sp>
        <p:nvSpPr>
          <p:cNvPr id="3" name="TextBox 2">
            <a:extLst>
              <a:ext uri="{FF2B5EF4-FFF2-40B4-BE49-F238E27FC236}">
                <a16:creationId xmlns:a16="http://schemas.microsoft.com/office/drawing/2014/main" id="{C03ED955-FAF2-4973-A4A8-3F2C14C8F28A}"/>
              </a:ext>
            </a:extLst>
          </p:cNvPr>
          <p:cNvSpPr txBox="1"/>
          <p:nvPr/>
        </p:nvSpPr>
        <p:spPr>
          <a:xfrm>
            <a:off x="2402200" y="1341789"/>
            <a:ext cx="7187447" cy="707886"/>
          </a:xfrm>
          <a:prstGeom prst="rect">
            <a:avLst/>
          </a:prstGeom>
          <a:noFill/>
        </p:spPr>
        <p:txBody>
          <a:bodyPr wrap="square" rtlCol="0">
            <a:spAutoFit/>
          </a:bodyPr>
          <a:lstStyle/>
          <a:p>
            <a:endParaRPr lang="en-GB" sz="4000" dirty="0">
              <a:solidFill>
                <a:srgbClr val="002060"/>
              </a:solidFill>
            </a:endParaRPr>
          </a:p>
        </p:txBody>
      </p:sp>
      <p:sp>
        <p:nvSpPr>
          <p:cNvPr id="12" name="TextBox 11">
            <a:extLst>
              <a:ext uri="{FF2B5EF4-FFF2-40B4-BE49-F238E27FC236}">
                <a16:creationId xmlns:a16="http://schemas.microsoft.com/office/drawing/2014/main" id="{CDB13B10-BAB5-406A-B81F-044C184A5835}"/>
              </a:ext>
            </a:extLst>
          </p:cNvPr>
          <p:cNvSpPr txBox="1"/>
          <p:nvPr/>
        </p:nvSpPr>
        <p:spPr>
          <a:xfrm>
            <a:off x="3284376" y="1341789"/>
            <a:ext cx="6505424" cy="707886"/>
          </a:xfrm>
          <a:prstGeom prst="rect">
            <a:avLst/>
          </a:prstGeom>
          <a:noFill/>
        </p:spPr>
        <p:txBody>
          <a:bodyPr wrap="square" rtlCol="0">
            <a:spAutoFit/>
          </a:bodyPr>
          <a:lstStyle/>
          <a:p>
            <a:r>
              <a:rPr lang="en-GB" sz="4000" dirty="0">
                <a:solidFill>
                  <a:srgbClr val="002060"/>
                </a:solidFill>
              </a:rPr>
              <a:t>Calculating perimeter</a:t>
            </a:r>
          </a:p>
        </p:txBody>
      </p:sp>
      <p:sp>
        <p:nvSpPr>
          <p:cNvPr id="8" name="AutoShape 67">
            <a:extLst>
              <a:ext uri="{FF2B5EF4-FFF2-40B4-BE49-F238E27FC236}">
                <a16:creationId xmlns:a16="http://schemas.microsoft.com/office/drawing/2014/main" id="{6496B103-BC7D-4AF8-B235-2D219D29A350}"/>
              </a:ext>
            </a:extLst>
          </p:cNvPr>
          <p:cNvSpPr>
            <a:spLocks noChangeArrowheads="1"/>
          </p:cNvSpPr>
          <p:nvPr/>
        </p:nvSpPr>
        <p:spPr bwMode="auto">
          <a:xfrm>
            <a:off x="1328782" y="2487876"/>
            <a:ext cx="9292475" cy="2281476"/>
          </a:xfrm>
          <a:prstGeom prst="roundRect">
            <a:avLst>
              <a:gd name="adj" fmla="val 16667"/>
            </a:avLst>
          </a:prstGeom>
          <a:solidFill>
            <a:srgbClr val="FDFEDA"/>
          </a:solidFill>
          <a:ln w="9525">
            <a:solidFill>
              <a:schemeClr val="tx1"/>
            </a:solidFill>
            <a:round/>
            <a:headEnd/>
            <a:tailEnd/>
          </a:ln>
          <a:effectLst/>
        </p:spPr>
        <p:txBody>
          <a:bodyPr wrap="squar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None/>
            </a:pPr>
            <a:r>
              <a:rPr lang="en-GB" dirty="0">
                <a:latin typeface="+mn-lt"/>
              </a:rPr>
              <a:t>Sometimes we are just </a:t>
            </a:r>
            <a:r>
              <a:rPr lang="en-GB" b="1" dirty="0">
                <a:solidFill>
                  <a:srgbClr val="FF0000"/>
                </a:solidFill>
                <a:latin typeface="+mn-lt"/>
              </a:rPr>
              <a:t>told</a:t>
            </a:r>
            <a:r>
              <a:rPr lang="en-GB" dirty="0">
                <a:latin typeface="+mn-lt"/>
              </a:rPr>
              <a:t> the information in a sentence and we </a:t>
            </a:r>
            <a:r>
              <a:rPr lang="en-GB" b="1" dirty="0">
                <a:solidFill>
                  <a:srgbClr val="FF0000"/>
                </a:solidFill>
                <a:latin typeface="+mn-lt"/>
              </a:rPr>
              <a:t>do not </a:t>
            </a:r>
            <a:r>
              <a:rPr lang="en-GB" dirty="0">
                <a:latin typeface="+mn-lt"/>
              </a:rPr>
              <a:t>have a visual diagram. This does not mean that we cannot draw our own visual diagram to help us solve a problem if necessary.</a:t>
            </a:r>
          </a:p>
        </p:txBody>
      </p:sp>
      <p:pic>
        <p:nvPicPr>
          <p:cNvPr id="10" name="Picture 9">
            <a:extLst>
              <a:ext uri="{FF2B5EF4-FFF2-40B4-BE49-F238E27FC236}">
                <a16:creationId xmlns:a16="http://schemas.microsoft.com/office/drawing/2014/main" id="{D992E6FF-4BE8-834A-BCA7-1BA230A65C1A}"/>
              </a:ext>
            </a:extLst>
          </p:cNvPr>
          <p:cNvPicPr>
            <a:picLocks noChangeAspect="1"/>
          </p:cNvPicPr>
          <p:nvPr/>
        </p:nvPicPr>
        <p:blipFill>
          <a:blip r:embed="rId4"/>
          <a:stretch>
            <a:fillRect/>
          </a:stretch>
        </p:blipFill>
        <p:spPr>
          <a:xfrm>
            <a:off x="10663067" y="321198"/>
            <a:ext cx="1388069" cy="929456"/>
          </a:xfrm>
          <a:prstGeom prst="rect">
            <a:avLst/>
          </a:prstGeom>
        </p:spPr>
      </p:pic>
    </p:spTree>
    <p:extLst>
      <p:ext uri="{BB962C8B-B14F-4D97-AF65-F5344CB8AC3E}">
        <p14:creationId xmlns:p14="http://schemas.microsoft.com/office/powerpoint/2010/main" val="747385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a:extLst>
              <a:ext uri="{FF2B5EF4-FFF2-40B4-BE49-F238E27FC236}">
                <a16:creationId xmlns:a16="http://schemas.microsoft.com/office/drawing/2014/main" id="{3FCD5893-BEB4-47AE-9669-0361F09676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632" y="110588"/>
            <a:ext cx="1200150" cy="134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a:extLst>
              <a:ext uri="{FF2B5EF4-FFF2-40B4-BE49-F238E27FC236}">
                <a16:creationId xmlns:a16="http://schemas.microsoft.com/office/drawing/2014/main" id="{3AD6B895-163A-45A7-B897-BF7E2CE1B1C6}"/>
              </a:ext>
            </a:extLst>
          </p:cNvPr>
          <p:cNvSpPr txBox="1">
            <a:spLocks/>
          </p:cNvSpPr>
          <p:nvPr/>
        </p:nvSpPr>
        <p:spPr>
          <a:xfrm>
            <a:off x="1671145" y="195693"/>
            <a:ext cx="8649559" cy="1007251"/>
          </a:xfrm>
          <a:prstGeom prst="rect">
            <a:avLst/>
          </a:prstGeom>
          <a:solidFill>
            <a:srgbClr val="FDFEDA"/>
          </a:solidFill>
          <a:ln>
            <a:solidFill>
              <a:schemeClr val="accent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GB" sz="3200" b="1" dirty="0">
              <a:solidFill>
                <a:srgbClr val="002060"/>
              </a:solidFill>
            </a:endParaRPr>
          </a:p>
          <a:p>
            <a:pPr algn="ctr"/>
            <a:endParaRPr lang="en-GB" sz="3200" dirty="0">
              <a:solidFill>
                <a:srgbClr val="002060"/>
              </a:solidFill>
            </a:endParaRPr>
          </a:p>
          <a:p>
            <a:pPr algn="ctr"/>
            <a:endParaRPr lang="en-GB" sz="3200" dirty="0">
              <a:solidFill>
                <a:srgbClr val="002060"/>
              </a:solidFill>
            </a:endParaRPr>
          </a:p>
          <a:p>
            <a:pPr algn="ctr"/>
            <a:endParaRPr lang="en-GB" sz="3200" dirty="0">
              <a:solidFill>
                <a:srgbClr val="002060"/>
              </a:solidFill>
            </a:endParaRPr>
          </a:p>
          <a:p>
            <a:pPr algn="ctr"/>
            <a:r>
              <a:rPr lang="en-GB" sz="3200" dirty="0">
                <a:solidFill>
                  <a:srgbClr val="002060"/>
                </a:solidFill>
              </a:rPr>
              <a:t>Can measure and calculate the perimeter of compound shapes.</a:t>
            </a:r>
          </a:p>
          <a:p>
            <a:pPr algn="ctr"/>
            <a:endParaRPr lang="en-GB" sz="3200" dirty="0">
              <a:solidFill>
                <a:srgbClr val="002060"/>
              </a:solidFill>
            </a:endParaRPr>
          </a:p>
          <a:p>
            <a:pPr algn="ctr"/>
            <a:endParaRPr lang="en-GB" sz="3200" dirty="0">
              <a:solidFill>
                <a:srgbClr val="002060"/>
              </a:solidFill>
            </a:endParaRPr>
          </a:p>
          <a:p>
            <a:pPr algn="ctr"/>
            <a:endParaRPr lang="en-GB" sz="3200" b="1" dirty="0">
              <a:solidFill>
                <a:srgbClr val="002060"/>
              </a:solidFill>
            </a:endParaRPr>
          </a:p>
          <a:p>
            <a:pPr algn="ctr"/>
            <a:endParaRPr lang="en-GB" sz="3200" b="1" dirty="0">
              <a:solidFill>
                <a:srgbClr val="002060"/>
              </a:solidFill>
            </a:endParaRPr>
          </a:p>
        </p:txBody>
      </p:sp>
      <p:sp>
        <p:nvSpPr>
          <p:cNvPr id="3" name="TextBox 2">
            <a:extLst>
              <a:ext uri="{FF2B5EF4-FFF2-40B4-BE49-F238E27FC236}">
                <a16:creationId xmlns:a16="http://schemas.microsoft.com/office/drawing/2014/main" id="{C03ED955-FAF2-4973-A4A8-3F2C14C8F28A}"/>
              </a:ext>
            </a:extLst>
          </p:cNvPr>
          <p:cNvSpPr txBox="1"/>
          <p:nvPr/>
        </p:nvSpPr>
        <p:spPr>
          <a:xfrm>
            <a:off x="2402200" y="1341789"/>
            <a:ext cx="7187447" cy="707886"/>
          </a:xfrm>
          <a:prstGeom prst="rect">
            <a:avLst/>
          </a:prstGeom>
          <a:noFill/>
        </p:spPr>
        <p:txBody>
          <a:bodyPr wrap="square" rtlCol="0">
            <a:spAutoFit/>
          </a:bodyPr>
          <a:lstStyle/>
          <a:p>
            <a:endParaRPr lang="en-GB" sz="4000" dirty="0">
              <a:solidFill>
                <a:srgbClr val="002060"/>
              </a:solidFill>
            </a:endParaRPr>
          </a:p>
        </p:txBody>
      </p:sp>
      <p:sp>
        <p:nvSpPr>
          <p:cNvPr id="12" name="TextBox 11">
            <a:extLst>
              <a:ext uri="{FF2B5EF4-FFF2-40B4-BE49-F238E27FC236}">
                <a16:creationId xmlns:a16="http://schemas.microsoft.com/office/drawing/2014/main" id="{CDB13B10-BAB5-406A-B81F-044C184A5835}"/>
              </a:ext>
            </a:extLst>
          </p:cNvPr>
          <p:cNvSpPr txBox="1"/>
          <p:nvPr/>
        </p:nvSpPr>
        <p:spPr>
          <a:xfrm>
            <a:off x="3284376" y="1341789"/>
            <a:ext cx="6505424" cy="707886"/>
          </a:xfrm>
          <a:prstGeom prst="rect">
            <a:avLst/>
          </a:prstGeom>
          <a:noFill/>
        </p:spPr>
        <p:txBody>
          <a:bodyPr wrap="square" rtlCol="0">
            <a:spAutoFit/>
          </a:bodyPr>
          <a:lstStyle/>
          <a:p>
            <a:r>
              <a:rPr lang="en-GB" sz="4000" dirty="0">
                <a:solidFill>
                  <a:srgbClr val="002060"/>
                </a:solidFill>
              </a:rPr>
              <a:t>Calculating perimeter</a:t>
            </a:r>
          </a:p>
        </p:txBody>
      </p:sp>
      <p:sp>
        <p:nvSpPr>
          <p:cNvPr id="13" name="AutoShape 67">
            <a:extLst>
              <a:ext uri="{FF2B5EF4-FFF2-40B4-BE49-F238E27FC236}">
                <a16:creationId xmlns:a16="http://schemas.microsoft.com/office/drawing/2014/main" id="{9A70816A-5634-42F9-8D2C-0F20233ED70E}"/>
              </a:ext>
            </a:extLst>
          </p:cNvPr>
          <p:cNvSpPr>
            <a:spLocks noChangeArrowheads="1"/>
          </p:cNvSpPr>
          <p:nvPr/>
        </p:nvSpPr>
        <p:spPr bwMode="auto">
          <a:xfrm>
            <a:off x="656802" y="2431502"/>
            <a:ext cx="3595643" cy="3371136"/>
          </a:xfrm>
          <a:prstGeom prst="roundRect">
            <a:avLst>
              <a:gd name="adj" fmla="val 16667"/>
            </a:avLst>
          </a:prstGeom>
          <a:solidFill>
            <a:srgbClr val="FDFEDA"/>
          </a:solidFill>
          <a:ln w="9525">
            <a:solidFill>
              <a:schemeClr val="tx1"/>
            </a:solidFill>
            <a:round/>
            <a:headEnd/>
            <a:tailEnd/>
          </a:ln>
          <a:effectLst/>
        </p:spPr>
        <p:txBody>
          <a:bodyPr wrap="squar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en-GB" dirty="0">
                <a:latin typeface="+mn-lt"/>
              </a:rPr>
              <a:t>Calculate the </a:t>
            </a:r>
            <a:r>
              <a:rPr lang="en-GB" b="1" dirty="0">
                <a:solidFill>
                  <a:srgbClr val="FF0000"/>
                </a:solidFill>
                <a:latin typeface="+mn-lt"/>
              </a:rPr>
              <a:t>perimeter</a:t>
            </a:r>
            <a:r>
              <a:rPr lang="en-GB" dirty="0">
                <a:latin typeface="+mn-lt"/>
              </a:rPr>
              <a:t> of a rectangle which is 11 metres long and 4 metres wide.</a:t>
            </a:r>
          </a:p>
        </p:txBody>
      </p:sp>
      <p:sp>
        <p:nvSpPr>
          <p:cNvPr id="15" name="AutoShape 67">
            <a:extLst>
              <a:ext uri="{FF2B5EF4-FFF2-40B4-BE49-F238E27FC236}">
                <a16:creationId xmlns:a16="http://schemas.microsoft.com/office/drawing/2014/main" id="{64F5D9F0-3A23-4FBC-B75C-F22B093D6DF3}"/>
              </a:ext>
            </a:extLst>
          </p:cNvPr>
          <p:cNvSpPr>
            <a:spLocks noChangeArrowheads="1"/>
          </p:cNvSpPr>
          <p:nvPr/>
        </p:nvSpPr>
        <p:spPr bwMode="auto">
          <a:xfrm>
            <a:off x="4572201" y="3927213"/>
            <a:ext cx="6395324" cy="1723025"/>
          </a:xfrm>
          <a:prstGeom prst="roundRect">
            <a:avLst>
              <a:gd name="adj" fmla="val 16667"/>
            </a:avLst>
          </a:prstGeom>
          <a:solidFill>
            <a:srgbClr val="FDFEDA"/>
          </a:solidFill>
          <a:ln w="9525">
            <a:solidFill>
              <a:schemeClr val="tx1"/>
            </a:solidFill>
            <a:round/>
            <a:headEnd/>
            <a:tailEnd/>
          </a:ln>
          <a:effectLst/>
        </p:spPr>
        <p:txBody>
          <a:bodyPr wrap="squar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None/>
            </a:pPr>
            <a:r>
              <a:rPr lang="en-GB" sz="2800" b="1" dirty="0">
                <a:solidFill>
                  <a:srgbClr val="FF0000"/>
                </a:solidFill>
                <a:latin typeface="+mn-lt"/>
              </a:rPr>
              <a:t>11 + 11 + 4 + 4 = 30 </a:t>
            </a:r>
          </a:p>
          <a:p>
            <a:pPr algn="ctr">
              <a:buNone/>
            </a:pPr>
            <a:r>
              <a:rPr lang="en-GB" sz="2800" b="1" dirty="0">
                <a:solidFill>
                  <a:srgbClr val="FF0000"/>
                </a:solidFill>
                <a:latin typeface="+mn-lt"/>
              </a:rPr>
              <a:t>The perimeter of this rectangle is </a:t>
            </a:r>
          </a:p>
          <a:p>
            <a:pPr algn="ctr">
              <a:buNone/>
            </a:pPr>
            <a:r>
              <a:rPr lang="en-GB" sz="2800" b="1" dirty="0">
                <a:solidFill>
                  <a:srgbClr val="FF0000"/>
                </a:solidFill>
                <a:latin typeface="+mn-lt"/>
              </a:rPr>
              <a:t>30 metres.</a:t>
            </a:r>
          </a:p>
        </p:txBody>
      </p:sp>
      <p:sp>
        <p:nvSpPr>
          <p:cNvPr id="11" name="AutoShape 67">
            <a:extLst>
              <a:ext uri="{FF2B5EF4-FFF2-40B4-BE49-F238E27FC236}">
                <a16:creationId xmlns:a16="http://schemas.microsoft.com/office/drawing/2014/main" id="{AD340444-2844-4522-A8FB-0DD4B8A887C6}"/>
              </a:ext>
            </a:extLst>
          </p:cNvPr>
          <p:cNvSpPr>
            <a:spLocks noChangeArrowheads="1"/>
          </p:cNvSpPr>
          <p:nvPr/>
        </p:nvSpPr>
        <p:spPr bwMode="auto">
          <a:xfrm>
            <a:off x="4553151" y="2645735"/>
            <a:ext cx="6395324" cy="527804"/>
          </a:xfrm>
          <a:prstGeom prst="roundRect">
            <a:avLst>
              <a:gd name="adj" fmla="val 16667"/>
            </a:avLst>
          </a:prstGeom>
          <a:solidFill>
            <a:srgbClr val="FDFEDA"/>
          </a:solidFill>
          <a:ln w="9525">
            <a:solidFill>
              <a:schemeClr val="tx1"/>
            </a:solidFill>
            <a:round/>
            <a:headEnd/>
            <a:tailEnd/>
          </a:ln>
          <a:effectLst/>
        </p:spPr>
        <p:txBody>
          <a:bodyPr wrap="squar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None/>
            </a:pPr>
            <a:r>
              <a:rPr lang="en-GB" sz="2500" dirty="0">
                <a:latin typeface="+mn-lt"/>
              </a:rPr>
              <a:t>What calculation do we need to do?</a:t>
            </a:r>
          </a:p>
        </p:txBody>
      </p:sp>
      <p:pic>
        <p:nvPicPr>
          <p:cNvPr id="10" name="Picture 9">
            <a:extLst>
              <a:ext uri="{FF2B5EF4-FFF2-40B4-BE49-F238E27FC236}">
                <a16:creationId xmlns:a16="http://schemas.microsoft.com/office/drawing/2014/main" id="{E36E6FD9-B476-9843-BED2-34058CA0DBF1}"/>
              </a:ext>
            </a:extLst>
          </p:cNvPr>
          <p:cNvPicPr>
            <a:picLocks noChangeAspect="1"/>
          </p:cNvPicPr>
          <p:nvPr/>
        </p:nvPicPr>
        <p:blipFill>
          <a:blip r:embed="rId4"/>
          <a:stretch>
            <a:fillRect/>
          </a:stretch>
        </p:blipFill>
        <p:spPr>
          <a:xfrm>
            <a:off x="10663067" y="321198"/>
            <a:ext cx="1388069" cy="929456"/>
          </a:xfrm>
          <a:prstGeom prst="rect">
            <a:avLst/>
          </a:prstGeom>
        </p:spPr>
      </p:pic>
    </p:spTree>
    <p:extLst>
      <p:ext uri="{BB962C8B-B14F-4D97-AF65-F5344CB8AC3E}">
        <p14:creationId xmlns:p14="http://schemas.microsoft.com/office/powerpoint/2010/main" val="385952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a:extLst>
              <a:ext uri="{FF2B5EF4-FFF2-40B4-BE49-F238E27FC236}">
                <a16:creationId xmlns:a16="http://schemas.microsoft.com/office/drawing/2014/main" id="{3FCD5893-BEB4-47AE-9669-0361F09676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632" y="110588"/>
            <a:ext cx="1200150" cy="134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a:extLst>
              <a:ext uri="{FF2B5EF4-FFF2-40B4-BE49-F238E27FC236}">
                <a16:creationId xmlns:a16="http://schemas.microsoft.com/office/drawing/2014/main" id="{3AD6B895-163A-45A7-B897-BF7E2CE1B1C6}"/>
              </a:ext>
            </a:extLst>
          </p:cNvPr>
          <p:cNvSpPr txBox="1">
            <a:spLocks/>
          </p:cNvSpPr>
          <p:nvPr/>
        </p:nvSpPr>
        <p:spPr>
          <a:xfrm>
            <a:off x="1671145" y="195693"/>
            <a:ext cx="8649559" cy="1007251"/>
          </a:xfrm>
          <a:prstGeom prst="rect">
            <a:avLst/>
          </a:prstGeom>
          <a:solidFill>
            <a:srgbClr val="FDFEDA"/>
          </a:solidFill>
          <a:ln>
            <a:solidFill>
              <a:schemeClr val="accent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GB" sz="3200" b="1" dirty="0">
              <a:solidFill>
                <a:srgbClr val="002060"/>
              </a:solidFill>
            </a:endParaRPr>
          </a:p>
          <a:p>
            <a:pPr algn="ctr"/>
            <a:endParaRPr lang="en-GB" sz="3200" dirty="0">
              <a:solidFill>
                <a:srgbClr val="002060"/>
              </a:solidFill>
            </a:endParaRPr>
          </a:p>
          <a:p>
            <a:pPr algn="ctr"/>
            <a:endParaRPr lang="en-GB" sz="3200" dirty="0">
              <a:solidFill>
                <a:srgbClr val="002060"/>
              </a:solidFill>
            </a:endParaRPr>
          </a:p>
          <a:p>
            <a:pPr algn="ctr"/>
            <a:endParaRPr lang="en-GB" sz="3200" dirty="0">
              <a:solidFill>
                <a:srgbClr val="002060"/>
              </a:solidFill>
            </a:endParaRPr>
          </a:p>
          <a:p>
            <a:pPr algn="ctr"/>
            <a:r>
              <a:rPr lang="en-GB" sz="3200" dirty="0">
                <a:solidFill>
                  <a:srgbClr val="002060"/>
                </a:solidFill>
              </a:rPr>
              <a:t>Can measure and calculate the perimeter of compound shapes.</a:t>
            </a:r>
          </a:p>
          <a:p>
            <a:pPr algn="ctr"/>
            <a:endParaRPr lang="en-GB" sz="3200" dirty="0">
              <a:solidFill>
                <a:srgbClr val="002060"/>
              </a:solidFill>
            </a:endParaRPr>
          </a:p>
          <a:p>
            <a:pPr algn="ctr"/>
            <a:endParaRPr lang="en-GB" sz="3200" dirty="0">
              <a:solidFill>
                <a:srgbClr val="002060"/>
              </a:solidFill>
            </a:endParaRPr>
          </a:p>
          <a:p>
            <a:pPr algn="ctr"/>
            <a:endParaRPr lang="en-GB" sz="3200" b="1" dirty="0">
              <a:solidFill>
                <a:srgbClr val="002060"/>
              </a:solidFill>
            </a:endParaRPr>
          </a:p>
          <a:p>
            <a:pPr algn="ctr"/>
            <a:endParaRPr lang="en-GB" sz="3200" b="1" dirty="0">
              <a:solidFill>
                <a:srgbClr val="002060"/>
              </a:solidFill>
            </a:endParaRPr>
          </a:p>
        </p:txBody>
      </p:sp>
      <p:sp>
        <p:nvSpPr>
          <p:cNvPr id="3" name="TextBox 2">
            <a:extLst>
              <a:ext uri="{FF2B5EF4-FFF2-40B4-BE49-F238E27FC236}">
                <a16:creationId xmlns:a16="http://schemas.microsoft.com/office/drawing/2014/main" id="{C03ED955-FAF2-4973-A4A8-3F2C14C8F28A}"/>
              </a:ext>
            </a:extLst>
          </p:cNvPr>
          <p:cNvSpPr txBox="1"/>
          <p:nvPr/>
        </p:nvSpPr>
        <p:spPr>
          <a:xfrm>
            <a:off x="2402200" y="1341789"/>
            <a:ext cx="7187447" cy="707886"/>
          </a:xfrm>
          <a:prstGeom prst="rect">
            <a:avLst/>
          </a:prstGeom>
          <a:noFill/>
        </p:spPr>
        <p:txBody>
          <a:bodyPr wrap="square" rtlCol="0">
            <a:spAutoFit/>
          </a:bodyPr>
          <a:lstStyle/>
          <a:p>
            <a:endParaRPr lang="en-GB" sz="4000" dirty="0">
              <a:solidFill>
                <a:srgbClr val="002060"/>
              </a:solidFill>
            </a:endParaRPr>
          </a:p>
        </p:txBody>
      </p:sp>
      <p:sp>
        <p:nvSpPr>
          <p:cNvPr id="12" name="TextBox 11">
            <a:extLst>
              <a:ext uri="{FF2B5EF4-FFF2-40B4-BE49-F238E27FC236}">
                <a16:creationId xmlns:a16="http://schemas.microsoft.com/office/drawing/2014/main" id="{CDB13B10-BAB5-406A-B81F-044C184A5835}"/>
              </a:ext>
            </a:extLst>
          </p:cNvPr>
          <p:cNvSpPr txBox="1"/>
          <p:nvPr/>
        </p:nvSpPr>
        <p:spPr>
          <a:xfrm>
            <a:off x="3284376" y="1341789"/>
            <a:ext cx="6505424" cy="707886"/>
          </a:xfrm>
          <a:prstGeom prst="rect">
            <a:avLst/>
          </a:prstGeom>
          <a:noFill/>
        </p:spPr>
        <p:txBody>
          <a:bodyPr wrap="square" rtlCol="0">
            <a:spAutoFit/>
          </a:bodyPr>
          <a:lstStyle/>
          <a:p>
            <a:r>
              <a:rPr lang="en-GB" sz="4000" dirty="0">
                <a:solidFill>
                  <a:srgbClr val="002060"/>
                </a:solidFill>
              </a:rPr>
              <a:t>Calculating perimeter</a:t>
            </a:r>
          </a:p>
        </p:txBody>
      </p:sp>
      <p:sp>
        <p:nvSpPr>
          <p:cNvPr id="13" name="AutoShape 67">
            <a:extLst>
              <a:ext uri="{FF2B5EF4-FFF2-40B4-BE49-F238E27FC236}">
                <a16:creationId xmlns:a16="http://schemas.microsoft.com/office/drawing/2014/main" id="{9A70816A-5634-42F9-8D2C-0F20233ED70E}"/>
              </a:ext>
            </a:extLst>
          </p:cNvPr>
          <p:cNvSpPr>
            <a:spLocks noChangeArrowheads="1"/>
          </p:cNvSpPr>
          <p:nvPr/>
        </p:nvSpPr>
        <p:spPr bwMode="auto">
          <a:xfrm>
            <a:off x="604378" y="3288406"/>
            <a:ext cx="3595643" cy="2826306"/>
          </a:xfrm>
          <a:prstGeom prst="roundRect">
            <a:avLst>
              <a:gd name="adj" fmla="val 16667"/>
            </a:avLst>
          </a:prstGeom>
          <a:solidFill>
            <a:srgbClr val="FDFEDA"/>
          </a:solidFill>
          <a:ln w="9525">
            <a:solidFill>
              <a:schemeClr val="tx1"/>
            </a:solidFill>
            <a:round/>
            <a:headEnd/>
            <a:tailEnd/>
          </a:ln>
          <a:effectLst/>
        </p:spPr>
        <p:txBody>
          <a:bodyPr wrap="squar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en-GB" dirty="0">
                <a:latin typeface="+mn-lt"/>
              </a:rPr>
              <a:t>Each side of a regular pentagon is 12cm. What is the </a:t>
            </a:r>
            <a:r>
              <a:rPr lang="en-GB" b="1" dirty="0">
                <a:solidFill>
                  <a:srgbClr val="FF0000"/>
                </a:solidFill>
                <a:latin typeface="+mn-lt"/>
              </a:rPr>
              <a:t>perimeter</a:t>
            </a:r>
            <a:r>
              <a:rPr lang="en-GB" dirty="0">
                <a:latin typeface="+mn-lt"/>
              </a:rPr>
              <a:t> of the pentagon?</a:t>
            </a:r>
          </a:p>
        </p:txBody>
      </p:sp>
      <p:sp>
        <p:nvSpPr>
          <p:cNvPr id="15" name="AutoShape 67">
            <a:extLst>
              <a:ext uri="{FF2B5EF4-FFF2-40B4-BE49-F238E27FC236}">
                <a16:creationId xmlns:a16="http://schemas.microsoft.com/office/drawing/2014/main" id="{64F5D9F0-3A23-4FBC-B75C-F22B093D6DF3}"/>
              </a:ext>
            </a:extLst>
          </p:cNvPr>
          <p:cNvSpPr>
            <a:spLocks noChangeArrowheads="1"/>
          </p:cNvSpPr>
          <p:nvPr/>
        </p:nvSpPr>
        <p:spPr bwMode="auto">
          <a:xfrm>
            <a:off x="4596674" y="5211727"/>
            <a:ext cx="7034471" cy="1150953"/>
          </a:xfrm>
          <a:prstGeom prst="roundRect">
            <a:avLst>
              <a:gd name="adj" fmla="val 16667"/>
            </a:avLst>
          </a:prstGeom>
          <a:solidFill>
            <a:srgbClr val="FDFEDA"/>
          </a:solidFill>
          <a:ln w="9525">
            <a:solidFill>
              <a:schemeClr val="tx1"/>
            </a:solidFill>
            <a:round/>
            <a:headEnd/>
            <a:tailEnd/>
          </a:ln>
          <a:effectLst/>
        </p:spPr>
        <p:txBody>
          <a:bodyPr wrap="squar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None/>
            </a:pPr>
            <a:r>
              <a:rPr lang="en-GB" sz="2800" b="1" dirty="0">
                <a:solidFill>
                  <a:srgbClr val="FF0000"/>
                </a:solidFill>
                <a:latin typeface="+mn-lt"/>
              </a:rPr>
              <a:t>12 x 5 = 60</a:t>
            </a:r>
          </a:p>
          <a:p>
            <a:pPr algn="ctr">
              <a:buNone/>
            </a:pPr>
            <a:r>
              <a:rPr lang="en-GB" sz="2800" b="1" dirty="0">
                <a:solidFill>
                  <a:srgbClr val="FF0000"/>
                </a:solidFill>
                <a:latin typeface="+mn-lt"/>
              </a:rPr>
              <a:t>The perimeter of the pentagon is 60cm.</a:t>
            </a:r>
          </a:p>
        </p:txBody>
      </p:sp>
      <p:sp>
        <p:nvSpPr>
          <p:cNvPr id="11" name="AutoShape 67">
            <a:extLst>
              <a:ext uri="{FF2B5EF4-FFF2-40B4-BE49-F238E27FC236}">
                <a16:creationId xmlns:a16="http://schemas.microsoft.com/office/drawing/2014/main" id="{AD340444-2844-4522-A8FB-0DD4B8A887C6}"/>
              </a:ext>
            </a:extLst>
          </p:cNvPr>
          <p:cNvSpPr>
            <a:spLocks noChangeArrowheads="1"/>
          </p:cNvSpPr>
          <p:nvPr/>
        </p:nvSpPr>
        <p:spPr bwMode="auto">
          <a:xfrm>
            <a:off x="694910" y="2161534"/>
            <a:ext cx="10854813" cy="578882"/>
          </a:xfrm>
          <a:prstGeom prst="roundRect">
            <a:avLst>
              <a:gd name="adj" fmla="val 16667"/>
            </a:avLst>
          </a:prstGeom>
          <a:solidFill>
            <a:srgbClr val="FDFEDA"/>
          </a:solidFill>
          <a:ln w="9525">
            <a:solidFill>
              <a:schemeClr val="tx1"/>
            </a:solidFill>
            <a:round/>
            <a:headEnd/>
            <a:tailEnd/>
          </a:ln>
          <a:effectLst/>
        </p:spPr>
        <p:txBody>
          <a:bodyPr wrap="squar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None/>
            </a:pPr>
            <a:r>
              <a:rPr lang="en-GB" sz="2800" dirty="0">
                <a:latin typeface="+mn-lt"/>
              </a:rPr>
              <a:t>Sometimes, we also have to use our </a:t>
            </a:r>
            <a:r>
              <a:rPr lang="en-GB" sz="2800" b="1" dirty="0">
                <a:solidFill>
                  <a:srgbClr val="FF0000"/>
                </a:solidFill>
                <a:latin typeface="+mn-lt"/>
              </a:rPr>
              <a:t>knowledge of shape</a:t>
            </a:r>
            <a:r>
              <a:rPr lang="en-GB" sz="2800" dirty="0">
                <a:latin typeface="+mn-lt"/>
              </a:rPr>
              <a:t>. For example:</a:t>
            </a:r>
          </a:p>
        </p:txBody>
      </p:sp>
      <p:sp>
        <p:nvSpPr>
          <p:cNvPr id="10" name="AutoShape 67">
            <a:extLst>
              <a:ext uri="{FF2B5EF4-FFF2-40B4-BE49-F238E27FC236}">
                <a16:creationId xmlns:a16="http://schemas.microsoft.com/office/drawing/2014/main" id="{6B2B58C0-6AEA-4143-BDB6-CF25988FC96E}"/>
              </a:ext>
            </a:extLst>
          </p:cNvPr>
          <p:cNvSpPr>
            <a:spLocks noChangeArrowheads="1"/>
          </p:cNvSpPr>
          <p:nvPr/>
        </p:nvSpPr>
        <p:spPr bwMode="auto">
          <a:xfrm>
            <a:off x="4553151" y="2980612"/>
            <a:ext cx="6996572" cy="527804"/>
          </a:xfrm>
          <a:prstGeom prst="roundRect">
            <a:avLst>
              <a:gd name="adj" fmla="val 16667"/>
            </a:avLst>
          </a:prstGeom>
          <a:solidFill>
            <a:srgbClr val="FDFEDA"/>
          </a:solidFill>
          <a:ln w="9525">
            <a:solidFill>
              <a:schemeClr val="tx1"/>
            </a:solidFill>
            <a:round/>
            <a:headEnd/>
            <a:tailEnd/>
          </a:ln>
          <a:effectLst/>
        </p:spPr>
        <p:txBody>
          <a:bodyPr wrap="squar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None/>
            </a:pPr>
            <a:r>
              <a:rPr lang="en-GB" sz="2500" dirty="0">
                <a:latin typeface="+mn-lt"/>
              </a:rPr>
              <a:t>What do we know about pentagons?</a:t>
            </a:r>
          </a:p>
        </p:txBody>
      </p:sp>
      <p:sp>
        <p:nvSpPr>
          <p:cNvPr id="14" name="AutoShape 67">
            <a:extLst>
              <a:ext uri="{FF2B5EF4-FFF2-40B4-BE49-F238E27FC236}">
                <a16:creationId xmlns:a16="http://schemas.microsoft.com/office/drawing/2014/main" id="{7CBE70E2-09F4-47CF-9093-439E61342AEE}"/>
              </a:ext>
            </a:extLst>
          </p:cNvPr>
          <p:cNvSpPr>
            <a:spLocks noChangeArrowheads="1"/>
          </p:cNvSpPr>
          <p:nvPr/>
        </p:nvSpPr>
        <p:spPr bwMode="auto">
          <a:xfrm>
            <a:off x="4553150" y="3923337"/>
            <a:ext cx="7034472" cy="953453"/>
          </a:xfrm>
          <a:prstGeom prst="roundRect">
            <a:avLst>
              <a:gd name="adj" fmla="val 16667"/>
            </a:avLst>
          </a:prstGeom>
          <a:solidFill>
            <a:srgbClr val="FDFEDA"/>
          </a:solidFill>
          <a:ln w="9525">
            <a:solidFill>
              <a:schemeClr val="tx1"/>
            </a:solidFill>
            <a:round/>
            <a:headEnd/>
            <a:tailEnd/>
          </a:ln>
          <a:effectLst/>
        </p:spPr>
        <p:txBody>
          <a:bodyPr wrap="squar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None/>
            </a:pPr>
            <a:r>
              <a:rPr lang="en-GB" sz="2500" dirty="0">
                <a:latin typeface="+mn-lt"/>
              </a:rPr>
              <a:t>We know that a regular pentagon has 5 sides all the same length. We </a:t>
            </a:r>
            <a:r>
              <a:rPr lang="en-GB" sz="2500">
                <a:latin typeface="+mn-lt"/>
              </a:rPr>
              <a:t>must therefore </a:t>
            </a:r>
            <a:r>
              <a:rPr lang="en-GB" sz="2500" b="1">
                <a:latin typeface="+mn-lt"/>
              </a:rPr>
              <a:t>multiply </a:t>
            </a:r>
            <a:r>
              <a:rPr lang="en-GB" sz="2500" b="1" dirty="0">
                <a:latin typeface="+mn-lt"/>
              </a:rPr>
              <a:t>12 by 5</a:t>
            </a:r>
            <a:r>
              <a:rPr lang="en-GB" sz="2500" dirty="0">
                <a:latin typeface="+mn-lt"/>
              </a:rPr>
              <a:t>.</a:t>
            </a:r>
          </a:p>
        </p:txBody>
      </p:sp>
      <p:pic>
        <p:nvPicPr>
          <p:cNvPr id="16" name="Picture 15">
            <a:extLst>
              <a:ext uri="{FF2B5EF4-FFF2-40B4-BE49-F238E27FC236}">
                <a16:creationId xmlns:a16="http://schemas.microsoft.com/office/drawing/2014/main" id="{DC594924-82AE-C54D-B8D3-AAF9CD8A3C7F}"/>
              </a:ext>
            </a:extLst>
          </p:cNvPr>
          <p:cNvPicPr>
            <a:picLocks noChangeAspect="1"/>
          </p:cNvPicPr>
          <p:nvPr/>
        </p:nvPicPr>
        <p:blipFill>
          <a:blip r:embed="rId4"/>
          <a:stretch>
            <a:fillRect/>
          </a:stretch>
        </p:blipFill>
        <p:spPr>
          <a:xfrm>
            <a:off x="10663067" y="321198"/>
            <a:ext cx="1388069" cy="929456"/>
          </a:xfrm>
          <a:prstGeom prst="rect">
            <a:avLst/>
          </a:prstGeom>
        </p:spPr>
      </p:pic>
    </p:spTree>
    <p:extLst>
      <p:ext uri="{BB962C8B-B14F-4D97-AF65-F5344CB8AC3E}">
        <p14:creationId xmlns:p14="http://schemas.microsoft.com/office/powerpoint/2010/main" val="835655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0"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a:extLst>
              <a:ext uri="{FF2B5EF4-FFF2-40B4-BE49-F238E27FC236}">
                <a16:creationId xmlns:a16="http://schemas.microsoft.com/office/drawing/2014/main" id="{3FCD5893-BEB4-47AE-9669-0361F09676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632" y="110588"/>
            <a:ext cx="1200150" cy="134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a:extLst>
              <a:ext uri="{FF2B5EF4-FFF2-40B4-BE49-F238E27FC236}">
                <a16:creationId xmlns:a16="http://schemas.microsoft.com/office/drawing/2014/main" id="{3AD6B895-163A-45A7-B897-BF7E2CE1B1C6}"/>
              </a:ext>
            </a:extLst>
          </p:cNvPr>
          <p:cNvSpPr txBox="1">
            <a:spLocks/>
          </p:cNvSpPr>
          <p:nvPr/>
        </p:nvSpPr>
        <p:spPr>
          <a:xfrm>
            <a:off x="1671145" y="195693"/>
            <a:ext cx="8649559" cy="1007251"/>
          </a:xfrm>
          <a:prstGeom prst="rect">
            <a:avLst/>
          </a:prstGeom>
          <a:solidFill>
            <a:srgbClr val="FDFEDA"/>
          </a:solidFill>
          <a:ln>
            <a:solidFill>
              <a:schemeClr val="accent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GB" sz="3200" b="1" dirty="0">
              <a:solidFill>
                <a:srgbClr val="002060"/>
              </a:solidFill>
            </a:endParaRPr>
          </a:p>
          <a:p>
            <a:pPr algn="ctr"/>
            <a:endParaRPr lang="en-GB" sz="3200" dirty="0">
              <a:solidFill>
                <a:srgbClr val="002060"/>
              </a:solidFill>
            </a:endParaRPr>
          </a:p>
          <a:p>
            <a:pPr algn="ctr"/>
            <a:endParaRPr lang="en-GB" sz="3200" dirty="0">
              <a:solidFill>
                <a:srgbClr val="002060"/>
              </a:solidFill>
            </a:endParaRPr>
          </a:p>
          <a:p>
            <a:pPr algn="ctr"/>
            <a:endParaRPr lang="en-GB" sz="3200" dirty="0">
              <a:solidFill>
                <a:srgbClr val="002060"/>
              </a:solidFill>
            </a:endParaRPr>
          </a:p>
          <a:p>
            <a:pPr algn="ctr"/>
            <a:r>
              <a:rPr lang="en-GB" sz="3200" dirty="0">
                <a:solidFill>
                  <a:srgbClr val="002060"/>
                </a:solidFill>
              </a:rPr>
              <a:t>Can measure and calculate the perimeter of compound shapes.</a:t>
            </a:r>
          </a:p>
          <a:p>
            <a:pPr algn="ctr"/>
            <a:endParaRPr lang="en-GB" sz="3200" dirty="0">
              <a:solidFill>
                <a:srgbClr val="002060"/>
              </a:solidFill>
            </a:endParaRPr>
          </a:p>
          <a:p>
            <a:pPr algn="ctr"/>
            <a:endParaRPr lang="en-GB" sz="3200" dirty="0">
              <a:solidFill>
                <a:srgbClr val="002060"/>
              </a:solidFill>
            </a:endParaRPr>
          </a:p>
          <a:p>
            <a:pPr algn="ctr"/>
            <a:endParaRPr lang="en-GB" sz="3200" b="1" dirty="0">
              <a:solidFill>
                <a:srgbClr val="002060"/>
              </a:solidFill>
            </a:endParaRPr>
          </a:p>
          <a:p>
            <a:pPr algn="ctr"/>
            <a:endParaRPr lang="en-GB" sz="3200" b="1" dirty="0">
              <a:solidFill>
                <a:srgbClr val="002060"/>
              </a:solidFill>
            </a:endParaRPr>
          </a:p>
        </p:txBody>
      </p:sp>
      <p:sp>
        <p:nvSpPr>
          <p:cNvPr id="3" name="TextBox 2">
            <a:extLst>
              <a:ext uri="{FF2B5EF4-FFF2-40B4-BE49-F238E27FC236}">
                <a16:creationId xmlns:a16="http://schemas.microsoft.com/office/drawing/2014/main" id="{C03ED955-FAF2-4973-A4A8-3F2C14C8F28A}"/>
              </a:ext>
            </a:extLst>
          </p:cNvPr>
          <p:cNvSpPr txBox="1"/>
          <p:nvPr/>
        </p:nvSpPr>
        <p:spPr>
          <a:xfrm>
            <a:off x="2402200" y="1341789"/>
            <a:ext cx="7187447" cy="707886"/>
          </a:xfrm>
          <a:prstGeom prst="rect">
            <a:avLst/>
          </a:prstGeom>
          <a:noFill/>
        </p:spPr>
        <p:txBody>
          <a:bodyPr wrap="square" rtlCol="0">
            <a:spAutoFit/>
          </a:bodyPr>
          <a:lstStyle/>
          <a:p>
            <a:endParaRPr lang="en-GB" sz="4000" dirty="0">
              <a:solidFill>
                <a:srgbClr val="002060"/>
              </a:solidFill>
            </a:endParaRPr>
          </a:p>
        </p:txBody>
      </p:sp>
      <p:sp>
        <p:nvSpPr>
          <p:cNvPr id="12" name="TextBox 11">
            <a:extLst>
              <a:ext uri="{FF2B5EF4-FFF2-40B4-BE49-F238E27FC236}">
                <a16:creationId xmlns:a16="http://schemas.microsoft.com/office/drawing/2014/main" id="{CDB13B10-BAB5-406A-B81F-044C184A5835}"/>
              </a:ext>
            </a:extLst>
          </p:cNvPr>
          <p:cNvSpPr txBox="1"/>
          <p:nvPr/>
        </p:nvSpPr>
        <p:spPr>
          <a:xfrm>
            <a:off x="3284376" y="1341789"/>
            <a:ext cx="6505424" cy="707886"/>
          </a:xfrm>
          <a:prstGeom prst="rect">
            <a:avLst/>
          </a:prstGeom>
          <a:noFill/>
        </p:spPr>
        <p:txBody>
          <a:bodyPr wrap="square" rtlCol="0">
            <a:spAutoFit/>
          </a:bodyPr>
          <a:lstStyle/>
          <a:p>
            <a:r>
              <a:rPr lang="en-GB" sz="4000" dirty="0">
                <a:solidFill>
                  <a:srgbClr val="002060"/>
                </a:solidFill>
              </a:rPr>
              <a:t>Calculating perimeter</a:t>
            </a:r>
          </a:p>
        </p:txBody>
      </p:sp>
      <p:sp>
        <p:nvSpPr>
          <p:cNvPr id="15" name="AutoShape 67">
            <a:extLst>
              <a:ext uri="{FF2B5EF4-FFF2-40B4-BE49-F238E27FC236}">
                <a16:creationId xmlns:a16="http://schemas.microsoft.com/office/drawing/2014/main" id="{64F5D9F0-3A23-4FBC-B75C-F22B093D6DF3}"/>
              </a:ext>
            </a:extLst>
          </p:cNvPr>
          <p:cNvSpPr>
            <a:spLocks noChangeArrowheads="1"/>
          </p:cNvSpPr>
          <p:nvPr/>
        </p:nvSpPr>
        <p:spPr bwMode="auto">
          <a:xfrm>
            <a:off x="4616386" y="4663218"/>
            <a:ext cx="7034471" cy="1981819"/>
          </a:xfrm>
          <a:prstGeom prst="roundRect">
            <a:avLst>
              <a:gd name="adj" fmla="val 16667"/>
            </a:avLst>
          </a:prstGeom>
          <a:solidFill>
            <a:srgbClr val="FDFEDA"/>
          </a:solidFill>
          <a:ln w="9525">
            <a:solidFill>
              <a:schemeClr val="tx1"/>
            </a:solidFill>
            <a:round/>
            <a:headEnd/>
            <a:tailEnd/>
          </a:ln>
          <a:effectLst/>
        </p:spPr>
        <p:txBody>
          <a:bodyPr wrap="squar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en-GB" sz="2400" dirty="0">
                <a:latin typeface="+mn-lt"/>
              </a:rPr>
              <a:t>We now know that the missing lengths </a:t>
            </a:r>
            <a:r>
              <a:rPr lang="en-GB" sz="2400" b="1" dirty="0">
                <a:latin typeface="+mn-lt"/>
              </a:rPr>
              <a:t>total 40</a:t>
            </a:r>
            <a:r>
              <a:rPr lang="en-GB" sz="2400" dirty="0">
                <a:latin typeface="+mn-lt"/>
              </a:rPr>
              <a:t>. </a:t>
            </a:r>
          </a:p>
          <a:p>
            <a:pPr>
              <a:buNone/>
            </a:pPr>
            <a:r>
              <a:rPr lang="en-GB" sz="2400" dirty="0">
                <a:latin typeface="+mn-lt"/>
              </a:rPr>
              <a:t>So we need to </a:t>
            </a:r>
            <a:r>
              <a:rPr lang="en-GB" sz="2400" b="1" dirty="0">
                <a:latin typeface="+mn-lt"/>
              </a:rPr>
              <a:t>divide 40 by 2</a:t>
            </a:r>
            <a:r>
              <a:rPr lang="en-GB" sz="2400" dirty="0">
                <a:latin typeface="+mn-lt"/>
              </a:rPr>
              <a:t>.</a:t>
            </a:r>
          </a:p>
          <a:p>
            <a:pPr algn="ctr">
              <a:buNone/>
            </a:pPr>
            <a:r>
              <a:rPr lang="en-GB" sz="2400" b="1" dirty="0">
                <a:solidFill>
                  <a:srgbClr val="FF0000"/>
                </a:solidFill>
                <a:latin typeface="+mn-lt"/>
              </a:rPr>
              <a:t>40 ÷ 2 = 20</a:t>
            </a:r>
          </a:p>
          <a:p>
            <a:pPr algn="ctr">
              <a:buNone/>
            </a:pPr>
            <a:r>
              <a:rPr lang="en-GB" sz="2400" b="1" dirty="0">
                <a:solidFill>
                  <a:srgbClr val="FF0000"/>
                </a:solidFill>
                <a:latin typeface="+mn-lt"/>
              </a:rPr>
              <a:t>So the length of one side is 20cm.</a:t>
            </a:r>
          </a:p>
        </p:txBody>
      </p:sp>
      <p:sp>
        <p:nvSpPr>
          <p:cNvPr id="11" name="AutoShape 67">
            <a:extLst>
              <a:ext uri="{FF2B5EF4-FFF2-40B4-BE49-F238E27FC236}">
                <a16:creationId xmlns:a16="http://schemas.microsoft.com/office/drawing/2014/main" id="{AD340444-2844-4522-A8FB-0DD4B8A887C6}"/>
              </a:ext>
            </a:extLst>
          </p:cNvPr>
          <p:cNvSpPr>
            <a:spLocks noChangeArrowheads="1"/>
          </p:cNvSpPr>
          <p:nvPr/>
        </p:nvSpPr>
        <p:spPr bwMode="auto">
          <a:xfrm>
            <a:off x="428667" y="2126674"/>
            <a:ext cx="3952833" cy="2104406"/>
          </a:xfrm>
          <a:prstGeom prst="roundRect">
            <a:avLst>
              <a:gd name="adj" fmla="val 16667"/>
            </a:avLst>
          </a:prstGeom>
          <a:solidFill>
            <a:srgbClr val="FDFEDA"/>
          </a:solidFill>
          <a:ln w="9525">
            <a:solidFill>
              <a:schemeClr val="tx1"/>
            </a:solidFill>
            <a:round/>
            <a:headEnd/>
            <a:tailEnd/>
          </a:ln>
          <a:effectLst/>
        </p:spPr>
        <p:txBody>
          <a:bodyPr wrap="squar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None/>
            </a:pPr>
            <a:r>
              <a:rPr lang="en-GB" sz="2800" dirty="0">
                <a:latin typeface="+mn-lt"/>
              </a:rPr>
              <a:t>A rectangle has a perimeter of 48cm. The width is 4cm. </a:t>
            </a:r>
          </a:p>
          <a:p>
            <a:pPr algn="ctr">
              <a:buNone/>
            </a:pPr>
            <a:r>
              <a:rPr lang="en-GB" sz="2800" dirty="0">
                <a:latin typeface="+mn-lt"/>
              </a:rPr>
              <a:t>What is the </a:t>
            </a:r>
            <a:r>
              <a:rPr lang="en-GB" sz="2800" b="1" dirty="0">
                <a:solidFill>
                  <a:srgbClr val="FF0000"/>
                </a:solidFill>
                <a:latin typeface="+mn-lt"/>
              </a:rPr>
              <a:t>length</a:t>
            </a:r>
            <a:r>
              <a:rPr lang="en-GB" sz="2800" dirty="0">
                <a:latin typeface="+mn-lt"/>
              </a:rPr>
              <a:t>?</a:t>
            </a:r>
          </a:p>
        </p:txBody>
      </p:sp>
      <p:sp>
        <p:nvSpPr>
          <p:cNvPr id="10" name="AutoShape 67">
            <a:extLst>
              <a:ext uri="{FF2B5EF4-FFF2-40B4-BE49-F238E27FC236}">
                <a16:creationId xmlns:a16="http://schemas.microsoft.com/office/drawing/2014/main" id="{6B2B58C0-6AEA-4143-BDB6-CF25988FC96E}"/>
              </a:ext>
            </a:extLst>
          </p:cNvPr>
          <p:cNvSpPr>
            <a:spLocks noChangeArrowheads="1"/>
          </p:cNvSpPr>
          <p:nvPr/>
        </p:nvSpPr>
        <p:spPr bwMode="auto">
          <a:xfrm>
            <a:off x="656514" y="4339785"/>
            <a:ext cx="3491372" cy="953453"/>
          </a:xfrm>
          <a:prstGeom prst="roundRect">
            <a:avLst>
              <a:gd name="adj" fmla="val 16667"/>
            </a:avLst>
          </a:prstGeom>
          <a:solidFill>
            <a:srgbClr val="FDFEDA"/>
          </a:solidFill>
          <a:ln w="9525">
            <a:solidFill>
              <a:schemeClr val="tx1"/>
            </a:solidFill>
            <a:round/>
            <a:headEnd/>
            <a:tailEnd/>
          </a:ln>
          <a:effectLst/>
        </p:spPr>
        <p:txBody>
          <a:bodyPr wrap="squar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en-GB" sz="2500" dirty="0">
                <a:latin typeface="+mn-lt"/>
              </a:rPr>
              <a:t>Here we can draw something to help us.</a:t>
            </a:r>
          </a:p>
        </p:txBody>
      </p:sp>
      <p:sp>
        <p:nvSpPr>
          <p:cNvPr id="14" name="AutoShape 67">
            <a:extLst>
              <a:ext uri="{FF2B5EF4-FFF2-40B4-BE49-F238E27FC236}">
                <a16:creationId xmlns:a16="http://schemas.microsoft.com/office/drawing/2014/main" id="{7CBE70E2-09F4-47CF-9093-439E61342AEE}"/>
              </a:ext>
            </a:extLst>
          </p:cNvPr>
          <p:cNvSpPr>
            <a:spLocks noChangeArrowheads="1"/>
          </p:cNvSpPr>
          <p:nvPr/>
        </p:nvSpPr>
        <p:spPr bwMode="auto">
          <a:xfrm>
            <a:off x="4616386" y="2056284"/>
            <a:ext cx="6958272" cy="2390442"/>
          </a:xfrm>
          <a:prstGeom prst="roundRect">
            <a:avLst>
              <a:gd name="adj" fmla="val 16667"/>
            </a:avLst>
          </a:prstGeom>
          <a:solidFill>
            <a:srgbClr val="FDFEDA"/>
          </a:solidFill>
          <a:ln w="9525">
            <a:solidFill>
              <a:schemeClr val="tx1"/>
            </a:solidFill>
            <a:round/>
            <a:headEnd/>
            <a:tailEnd/>
          </a:ln>
          <a:effectLst/>
        </p:spPr>
        <p:txBody>
          <a:bodyPr wrap="squar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en-GB" sz="2400" dirty="0">
                <a:latin typeface="+mn-lt"/>
              </a:rPr>
              <a:t>We know that the </a:t>
            </a:r>
            <a:r>
              <a:rPr lang="en-GB" sz="2400" b="1" dirty="0">
                <a:latin typeface="+mn-lt"/>
              </a:rPr>
              <a:t>width is 4</a:t>
            </a:r>
            <a:r>
              <a:rPr lang="en-GB" sz="2400" dirty="0">
                <a:latin typeface="+mn-lt"/>
              </a:rPr>
              <a:t>. </a:t>
            </a:r>
          </a:p>
          <a:p>
            <a:pPr>
              <a:buNone/>
            </a:pPr>
            <a:r>
              <a:rPr lang="en-GB" sz="2400" dirty="0">
                <a:latin typeface="+mn-lt"/>
              </a:rPr>
              <a:t>We can </a:t>
            </a:r>
            <a:r>
              <a:rPr lang="en-GB" sz="2400" b="1" dirty="0">
                <a:latin typeface="+mn-lt"/>
              </a:rPr>
              <a:t>subtract</a:t>
            </a:r>
            <a:r>
              <a:rPr lang="en-GB" sz="2400" dirty="0">
                <a:latin typeface="+mn-lt"/>
              </a:rPr>
              <a:t> these measurements from the </a:t>
            </a:r>
            <a:r>
              <a:rPr lang="en-GB" sz="2400" b="1" dirty="0">
                <a:latin typeface="+mn-lt"/>
              </a:rPr>
              <a:t>total perimeter</a:t>
            </a:r>
            <a:r>
              <a:rPr lang="en-GB" sz="2400" dirty="0">
                <a:latin typeface="+mn-lt"/>
              </a:rPr>
              <a:t> which is </a:t>
            </a:r>
            <a:r>
              <a:rPr lang="en-GB" sz="2400" b="1" dirty="0">
                <a:latin typeface="+mn-lt"/>
              </a:rPr>
              <a:t>48cm</a:t>
            </a:r>
            <a:r>
              <a:rPr lang="en-GB" sz="2400" dirty="0">
                <a:latin typeface="+mn-lt"/>
              </a:rPr>
              <a:t>. </a:t>
            </a:r>
          </a:p>
          <a:p>
            <a:pPr algn="ctr">
              <a:buNone/>
            </a:pPr>
            <a:r>
              <a:rPr lang="en-GB" sz="2400" b="1" dirty="0">
                <a:solidFill>
                  <a:srgbClr val="FF0000"/>
                </a:solidFill>
                <a:latin typeface="+mn-lt"/>
              </a:rPr>
              <a:t>4 + 4 = 8 </a:t>
            </a:r>
          </a:p>
          <a:p>
            <a:pPr algn="ctr">
              <a:buNone/>
            </a:pPr>
            <a:r>
              <a:rPr lang="en-GB" sz="2400" b="1" dirty="0">
                <a:solidFill>
                  <a:srgbClr val="FF0000"/>
                </a:solidFill>
                <a:latin typeface="+mn-lt"/>
              </a:rPr>
              <a:t>48 – 8 = 40.</a:t>
            </a:r>
          </a:p>
        </p:txBody>
      </p:sp>
      <p:sp>
        <p:nvSpPr>
          <p:cNvPr id="2" name="Rectangle 2">
            <a:extLst>
              <a:ext uri="{FF2B5EF4-FFF2-40B4-BE49-F238E27FC236}">
                <a16:creationId xmlns:a16="http://schemas.microsoft.com/office/drawing/2014/main" id="{B890FB8E-B8A2-4E5B-BA20-4E53B3E8DDF1}"/>
              </a:ext>
            </a:extLst>
          </p:cNvPr>
          <p:cNvSpPr>
            <a:spLocks noChangeArrowheads="1"/>
          </p:cNvSpPr>
          <p:nvPr/>
        </p:nvSpPr>
        <p:spPr bwMode="auto">
          <a:xfrm>
            <a:off x="976357" y="5420993"/>
            <a:ext cx="2688230" cy="123085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cxnSp>
        <p:nvCxnSpPr>
          <p:cNvPr id="2051" name="AutoShape 3">
            <a:extLst>
              <a:ext uri="{FF2B5EF4-FFF2-40B4-BE49-F238E27FC236}">
                <a16:creationId xmlns:a16="http://schemas.microsoft.com/office/drawing/2014/main" id="{037CEC07-9092-4B3C-8E94-59DFE005D1CC}"/>
              </a:ext>
            </a:extLst>
          </p:cNvPr>
          <p:cNvCxnSpPr>
            <a:cxnSpLocks noChangeShapeType="1"/>
          </p:cNvCxnSpPr>
          <p:nvPr/>
        </p:nvCxnSpPr>
        <p:spPr bwMode="auto">
          <a:xfrm>
            <a:off x="728707" y="5401943"/>
            <a:ext cx="0" cy="1230852"/>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5" name="TextBox 4">
            <a:extLst>
              <a:ext uri="{FF2B5EF4-FFF2-40B4-BE49-F238E27FC236}">
                <a16:creationId xmlns:a16="http://schemas.microsoft.com/office/drawing/2014/main" id="{34A8E6D1-D2AC-4125-9A7E-B0CDBB6FBC10}"/>
              </a:ext>
            </a:extLst>
          </p:cNvPr>
          <p:cNvSpPr txBox="1"/>
          <p:nvPr/>
        </p:nvSpPr>
        <p:spPr>
          <a:xfrm>
            <a:off x="81012" y="5851753"/>
            <a:ext cx="600072" cy="369332"/>
          </a:xfrm>
          <a:prstGeom prst="rect">
            <a:avLst/>
          </a:prstGeom>
          <a:noFill/>
        </p:spPr>
        <p:txBody>
          <a:bodyPr wrap="square" rtlCol="0">
            <a:spAutoFit/>
          </a:bodyPr>
          <a:lstStyle/>
          <a:p>
            <a:r>
              <a:rPr lang="en-GB" dirty="0"/>
              <a:t>4cm</a:t>
            </a:r>
          </a:p>
        </p:txBody>
      </p:sp>
      <p:cxnSp>
        <p:nvCxnSpPr>
          <p:cNvPr id="16" name="AutoShape 3">
            <a:extLst>
              <a:ext uri="{FF2B5EF4-FFF2-40B4-BE49-F238E27FC236}">
                <a16:creationId xmlns:a16="http://schemas.microsoft.com/office/drawing/2014/main" id="{6D00036C-BF2A-4BB8-90FC-6CE34A5FF4E8}"/>
              </a:ext>
            </a:extLst>
          </p:cNvPr>
          <p:cNvCxnSpPr>
            <a:cxnSpLocks noChangeShapeType="1"/>
          </p:cNvCxnSpPr>
          <p:nvPr/>
        </p:nvCxnSpPr>
        <p:spPr bwMode="auto">
          <a:xfrm>
            <a:off x="3930591" y="5401943"/>
            <a:ext cx="0" cy="1230852"/>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17" name="TextBox 16">
            <a:extLst>
              <a:ext uri="{FF2B5EF4-FFF2-40B4-BE49-F238E27FC236}">
                <a16:creationId xmlns:a16="http://schemas.microsoft.com/office/drawing/2014/main" id="{41C6F67D-4947-4844-9147-3045C4A7D196}"/>
              </a:ext>
            </a:extLst>
          </p:cNvPr>
          <p:cNvSpPr txBox="1"/>
          <p:nvPr/>
        </p:nvSpPr>
        <p:spPr>
          <a:xfrm>
            <a:off x="3940115" y="5832703"/>
            <a:ext cx="600072" cy="369332"/>
          </a:xfrm>
          <a:prstGeom prst="rect">
            <a:avLst/>
          </a:prstGeom>
          <a:noFill/>
        </p:spPr>
        <p:txBody>
          <a:bodyPr wrap="square" rtlCol="0">
            <a:spAutoFit/>
          </a:bodyPr>
          <a:lstStyle/>
          <a:p>
            <a:r>
              <a:rPr lang="en-GB" dirty="0"/>
              <a:t>4cm</a:t>
            </a:r>
          </a:p>
        </p:txBody>
      </p:sp>
      <p:pic>
        <p:nvPicPr>
          <p:cNvPr id="18" name="Picture 17">
            <a:extLst>
              <a:ext uri="{FF2B5EF4-FFF2-40B4-BE49-F238E27FC236}">
                <a16:creationId xmlns:a16="http://schemas.microsoft.com/office/drawing/2014/main" id="{40973F6A-7FA9-894F-BAB3-29A67C61F3C6}"/>
              </a:ext>
            </a:extLst>
          </p:cNvPr>
          <p:cNvPicPr>
            <a:picLocks noChangeAspect="1"/>
          </p:cNvPicPr>
          <p:nvPr/>
        </p:nvPicPr>
        <p:blipFill>
          <a:blip r:embed="rId4"/>
          <a:stretch>
            <a:fillRect/>
          </a:stretch>
        </p:blipFill>
        <p:spPr>
          <a:xfrm>
            <a:off x="10663067" y="321198"/>
            <a:ext cx="1388069" cy="929456"/>
          </a:xfrm>
          <a:prstGeom prst="rect">
            <a:avLst/>
          </a:prstGeom>
        </p:spPr>
      </p:pic>
    </p:spTree>
    <p:extLst>
      <p:ext uri="{BB962C8B-B14F-4D97-AF65-F5344CB8AC3E}">
        <p14:creationId xmlns:p14="http://schemas.microsoft.com/office/powerpoint/2010/main" val="4101228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5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0" grpId="0" animBg="1"/>
      <p:bldP spid="14" grpId="0" animBg="1"/>
      <p:bldP spid="2" grpId="0" animBg="1"/>
      <p:bldP spid="5" grpId="0"/>
      <p:bldP spid="1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50" descr="Image result for pencil clipart7">
            <a:extLst>
              <a:ext uri="{FF2B5EF4-FFF2-40B4-BE49-F238E27FC236}">
                <a16:creationId xmlns:a16="http://schemas.microsoft.com/office/drawing/2014/main" id="{DA1EA24A-B6F2-45CF-9A80-E3D93BECF3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55497" y="4661136"/>
            <a:ext cx="2102939" cy="2044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itle 1">
            <a:extLst>
              <a:ext uri="{FF2B5EF4-FFF2-40B4-BE49-F238E27FC236}">
                <a16:creationId xmlns:a16="http://schemas.microsoft.com/office/drawing/2014/main" id="{1C5E675E-3F5A-4ACE-9215-D125BCBB6E75}"/>
              </a:ext>
            </a:extLst>
          </p:cNvPr>
          <p:cNvSpPr txBox="1">
            <a:spLocks/>
          </p:cNvSpPr>
          <p:nvPr/>
        </p:nvSpPr>
        <p:spPr>
          <a:xfrm>
            <a:off x="1806494" y="204488"/>
            <a:ext cx="8649559" cy="1007251"/>
          </a:xfrm>
          <a:prstGeom prst="rect">
            <a:avLst/>
          </a:prstGeom>
          <a:solidFill>
            <a:srgbClr val="FDFEDA"/>
          </a:solidFill>
          <a:ln>
            <a:solidFill>
              <a:schemeClr val="accent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GB" sz="3200" b="1" dirty="0">
              <a:solidFill>
                <a:srgbClr val="002060"/>
              </a:solidFill>
            </a:endParaRPr>
          </a:p>
          <a:p>
            <a:pPr algn="ctr"/>
            <a:endParaRPr lang="en-GB" sz="3200" dirty="0">
              <a:solidFill>
                <a:srgbClr val="002060"/>
              </a:solidFill>
            </a:endParaRPr>
          </a:p>
          <a:p>
            <a:pPr algn="ctr"/>
            <a:endParaRPr lang="en-GB" sz="3200" dirty="0">
              <a:solidFill>
                <a:srgbClr val="002060"/>
              </a:solidFill>
            </a:endParaRPr>
          </a:p>
          <a:p>
            <a:pPr algn="ctr"/>
            <a:endParaRPr lang="en-GB" sz="3200" dirty="0">
              <a:solidFill>
                <a:srgbClr val="002060"/>
              </a:solidFill>
            </a:endParaRPr>
          </a:p>
          <a:p>
            <a:pPr algn="ctr"/>
            <a:r>
              <a:rPr lang="en-GB" sz="3200" dirty="0">
                <a:solidFill>
                  <a:srgbClr val="002060"/>
                </a:solidFill>
              </a:rPr>
              <a:t>Can measure and calculate the perimeter of compound shapes.</a:t>
            </a:r>
          </a:p>
          <a:p>
            <a:pPr algn="ctr"/>
            <a:endParaRPr lang="en-GB" sz="3200" dirty="0">
              <a:solidFill>
                <a:srgbClr val="002060"/>
              </a:solidFill>
            </a:endParaRPr>
          </a:p>
          <a:p>
            <a:pPr algn="ctr"/>
            <a:endParaRPr lang="en-GB" sz="3200" dirty="0">
              <a:solidFill>
                <a:srgbClr val="002060"/>
              </a:solidFill>
            </a:endParaRPr>
          </a:p>
          <a:p>
            <a:pPr algn="ctr"/>
            <a:endParaRPr lang="en-GB" sz="3200" b="1" dirty="0">
              <a:solidFill>
                <a:srgbClr val="002060"/>
              </a:solidFill>
            </a:endParaRPr>
          </a:p>
          <a:p>
            <a:pPr algn="ctr"/>
            <a:endParaRPr lang="en-GB" sz="3200" b="1" dirty="0">
              <a:solidFill>
                <a:srgbClr val="002060"/>
              </a:solidFill>
            </a:endParaRPr>
          </a:p>
        </p:txBody>
      </p:sp>
      <p:pic>
        <p:nvPicPr>
          <p:cNvPr id="21" name="Picture 1">
            <a:extLst>
              <a:ext uri="{FF2B5EF4-FFF2-40B4-BE49-F238E27FC236}">
                <a16:creationId xmlns:a16="http://schemas.microsoft.com/office/drawing/2014/main" id="{FF20C842-3CC9-4876-8247-73CEB9E416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1238" y="204488"/>
            <a:ext cx="1200150" cy="134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extBox 21">
            <a:extLst>
              <a:ext uri="{FF2B5EF4-FFF2-40B4-BE49-F238E27FC236}">
                <a16:creationId xmlns:a16="http://schemas.microsoft.com/office/drawing/2014/main" id="{5506BE36-8715-4CB7-8C21-62EB904CB5FC}"/>
              </a:ext>
            </a:extLst>
          </p:cNvPr>
          <p:cNvSpPr txBox="1"/>
          <p:nvPr/>
        </p:nvSpPr>
        <p:spPr>
          <a:xfrm>
            <a:off x="4515107" y="1486380"/>
            <a:ext cx="4311904" cy="707886"/>
          </a:xfrm>
          <a:prstGeom prst="rect">
            <a:avLst/>
          </a:prstGeom>
          <a:noFill/>
        </p:spPr>
        <p:txBody>
          <a:bodyPr wrap="square" rtlCol="0">
            <a:spAutoFit/>
          </a:bodyPr>
          <a:lstStyle/>
          <a:p>
            <a:r>
              <a:rPr lang="en-GB" sz="4000" dirty="0">
                <a:solidFill>
                  <a:srgbClr val="002060"/>
                </a:solidFill>
              </a:rPr>
              <a:t>Your turn</a:t>
            </a:r>
          </a:p>
        </p:txBody>
      </p:sp>
      <p:sp>
        <p:nvSpPr>
          <p:cNvPr id="24" name="AutoShape 67">
            <a:extLst>
              <a:ext uri="{FF2B5EF4-FFF2-40B4-BE49-F238E27FC236}">
                <a16:creationId xmlns:a16="http://schemas.microsoft.com/office/drawing/2014/main" id="{DC454882-F612-480E-AED9-A5C8CBB8B3AB}"/>
              </a:ext>
            </a:extLst>
          </p:cNvPr>
          <p:cNvSpPr>
            <a:spLocks noChangeArrowheads="1"/>
          </p:cNvSpPr>
          <p:nvPr/>
        </p:nvSpPr>
        <p:spPr bwMode="auto">
          <a:xfrm>
            <a:off x="862199" y="4905398"/>
            <a:ext cx="8529451" cy="1150953"/>
          </a:xfrm>
          <a:prstGeom prst="roundRect">
            <a:avLst>
              <a:gd name="adj" fmla="val 16667"/>
            </a:avLst>
          </a:prstGeom>
          <a:solidFill>
            <a:srgbClr val="FDFEDA"/>
          </a:solidFill>
          <a:ln w="9525">
            <a:solidFill>
              <a:schemeClr val="tx1"/>
            </a:solidFill>
            <a:round/>
            <a:headEnd/>
            <a:tailEnd/>
          </a:ln>
          <a:effectLst/>
        </p:spPr>
        <p:txBody>
          <a:bodyPr wrap="squar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None/>
            </a:pPr>
            <a:r>
              <a:rPr lang="en-GB" sz="2800" dirty="0">
                <a:latin typeface="+mn-lt"/>
              </a:rPr>
              <a:t>A rectangle has a perimeter of 64cm. The width is 6cm.</a:t>
            </a:r>
          </a:p>
          <a:p>
            <a:pPr algn="ctr">
              <a:buNone/>
            </a:pPr>
            <a:r>
              <a:rPr lang="en-GB" sz="2800" dirty="0">
                <a:latin typeface="+mn-lt"/>
              </a:rPr>
              <a:t> What is the length? </a:t>
            </a:r>
          </a:p>
        </p:txBody>
      </p:sp>
      <p:sp>
        <p:nvSpPr>
          <p:cNvPr id="9" name="AutoShape 67">
            <a:extLst>
              <a:ext uri="{FF2B5EF4-FFF2-40B4-BE49-F238E27FC236}">
                <a16:creationId xmlns:a16="http://schemas.microsoft.com/office/drawing/2014/main" id="{B1031110-F679-45CB-8996-BF616E9C92FF}"/>
              </a:ext>
            </a:extLst>
          </p:cNvPr>
          <p:cNvSpPr>
            <a:spLocks noChangeArrowheads="1"/>
          </p:cNvSpPr>
          <p:nvPr/>
        </p:nvSpPr>
        <p:spPr bwMode="auto">
          <a:xfrm>
            <a:off x="862199" y="3818266"/>
            <a:ext cx="10467601" cy="578882"/>
          </a:xfrm>
          <a:prstGeom prst="roundRect">
            <a:avLst>
              <a:gd name="adj" fmla="val 16667"/>
            </a:avLst>
          </a:prstGeom>
          <a:solidFill>
            <a:srgbClr val="FDFEDA"/>
          </a:solidFill>
          <a:ln w="9525">
            <a:solidFill>
              <a:schemeClr val="tx1"/>
            </a:solidFill>
            <a:round/>
            <a:headEnd/>
            <a:tailEnd/>
          </a:ln>
          <a:effectLst/>
        </p:spPr>
        <p:txBody>
          <a:bodyPr wrap="squar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None/>
            </a:pPr>
            <a:r>
              <a:rPr lang="en-GB" sz="2800" dirty="0">
                <a:latin typeface="+mn-lt"/>
              </a:rPr>
              <a:t>Each side of a regular octagon is 9cm. What is the perimeter?</a:t>
            </a:r>
          </a:p>
        </p:txBody>
      </p:sp>
      <p:sp>
        <p:nvSpPr>
          <p:cNvPr id="10" name="AutoShape 67">
            <a:extLst>
              <a:ext uri="{FF2B5EF4-FFF2-40B4-BE49-F238E27FC236}">
                <a16:creationId xmlns:a16="http://schemas.microsoft.com/office/drawing/2014/main" id="{1E8D923C-76BD-44DA-8BA2-4AECC9ECA294}"/>
              </a:ext>
            </a:extLst>
          </p:cNvPr>
          <p:cNvSpPr>
            <a:spLocks noChangeArrowheads="1"/>
          </p:cNvSpPr>
          <p:nvPr/>
        </p:nvSpPr>
        <p:spPr bwMode="auto">
          <a:xfrm>
            <a:off x="862199" y="2180260"/>
            <a:ext cx="10432328" cy="1055608"/>
          </a:xfrm>
          <a:prstGeom prst="roundRect">
            <a:avLst>
              <a:gd name="adj" fmla="val 16667"/>
            </a:avLst>
          </a:prstGeom>
          <a:solidFill>
            <a:srgbClr val="FDFEDA"/>
          </a:solidFill>
          <a:ln w="9525">
            <a:solidFill>
              <a:schemeClr val="tx1"/>
            </a:solidFill>
            <a:round/>
            <a:headEnd/>
            <a:tailEnd/>
          </a:ln>
          <a:effectLst/>
        </p:spPr>
        <p:txBody>
          <a:bodyPr wrap="squar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None/>
            </a:pPr>
            <a:r>
              <a:rPr lang="en-GB" sz="2800" dirty="0">
                <a:latin typeface="+mn-lt"/>
              </a:rPr>
              <a:t>Calculate the </a:t>
            </a:r>
            <a:r>
              <a:rPr lang="en-GB" sz="2800" b="1" dirty="0">
                <a:solidFill>
                  <a:srgbClr val="FF0000"/>
                </a:solidFill>
                <a:latin typeface="+mn-lt"/>
              </a:rPr>
              <a:t>perimeter</a:t>
            </a:r>
            <a:r>
              <a:rPr lang="en-GB" sz="2800" dirty="0">
                <a:latin typeface="+mn-lt"/>
              </a:rPr>
              <a:t> of a rectangle which is 7 metres long and 5 metres wide.</a:t>
            </a:r>
          </a:p>
        </p:txBody>
      </p:sp>
      <p:pic>
        <p:nvPicPr>
          <p:cNvPr id="12" name="Picture 1">
            <a:extLst>
              <a:ext uri="{FF2B5EF4-FFF2-40B4-BE49-F238E27FC236}">
                <a16:creationId xmlns:a16="http://schemas.microsoft.com/office/drawing/2014/main" id="{1D21FBFA-509A-49EE-9BED-4F478570CC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8912" y="206037"/>
            <a:ext cx="1200150" cy="134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4E01FA5B-27F9-4A4F-BF5C-A83235DF625B}"/>
              </a:ext>
            </a:extLst>
          </p:cNvPr>
          <p:cNvPicPr>
            <a:picLocks noChangeAspect="1"/>
          </p:cNvPicPr>
          <p:nvPr/>
        </p:nvPicPr>
        <p:blipFill>
          <a:blip r:embed="rId4"/>
          <a:stretch>
            <a:fillRect/>
          </a:stretch>
        </p:blipFill>
        <p:spPr>
          <a:xfrm>
            <a:off x="10663067" y="321198"/>
            <a:ext cx="1388069" cy="929456"/>
          </a:xfrm>
          <a:prstGeom prst="rect">
            <a:avLst/>
          </a:prstGeom>
        </p:spPr>
      </p:pic>
    </p:spTree>
    <p:extLst>
      <p:ext uri="{BB962C8B-B14F-4D97-AF65-F5344CB8AC3E}">
        <p14:creationId xmlns:p14="http://schemas.microsoft.com/office/powerpoint/2010/main" val="1888399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EAFF5614-61E9-4E3C-BCBB-0A2C30245E8C}"/>
              </a:ext>
            </a:extLst>
          </p:cNvPr>
          <p:cNvSpPr>
            <a:spLocks noGrp="1" noChangeArrowheads="1"/>
          </p:cNvSpPr>
          <p:nvPr>
            <p:ph type="title"/>
          </p:nvPr>
        </p:nvSpPr>
        <p:spPr>
          <a:xfrm>
            <a:off x="2636717" y="196754"/>
            <a:ext cx="6264275" cy="1143000"/>
          </a:xfrm>
        </p:spPr>
        <p:txBody>
          <a:bodyPr>
            <a:normAutofit/>
          </a:bodyPr>
          <a:lstStyle/>
          <a:p>
            <a:pPr algn="ctr" eaLnBrk="1" hangingPunct="1"/>
            <a:r>
              <a:rPr lang="en-GB" altLang="en-US" dirty="0">
                <a:latin typeface="Calibri" panose="020F0502020204030204" pitchFamily="34" charset="0"/>
              </a:rPr>
              <a:t> </a:t>
            </a:r>
            <a:r>
              <a:rPr lang="en-GB" altLang="en-US" dirty="0">
                <a:solidFill>
                  <a:srgbClr val="002060"/>
                </a:solidFill>
                <a:latin typeface="+mn-lt"/>
              </a:rPr>
              <a:t>Reasoning</a:t>
            </a:r>
          </a:p>
        </p:txBody>
      </p:sp>
      <p:sp>
        <p:nvSpPr>
          <p:cNvPr id="10243" name="Rectangle 3">
            <a:extLst>
              <a:ext uri="{FF2B5EF4-FFF2-40B4-BE49-F238E27FC236}">
                <a16:creationId xmlns:a16="http://schemas.microsoft.com/office/drawing/2014/main" id="{6132A173-126A-489C-AB67-DD706CD6666B}"/>
              </a:ext>
            </a:extLst>
          </p:cNvPr>
          <p:cNvSpPr>
            <a:spLocks noGrp="1" noChangeArrowheads="1"/>
          </p:cNvSpPr>
          <p:nvPr>
            <p:ph type="body" idx="1"/>
          </p:nvPr>
        </p:nvSpPr>
        <p:spPr>
          <a:xfrm>
            <a:off x="2123311" y="1530350"/>
            <a:ext cx="7943459" cy="4756149"/>
          </a:xfrm>
          <a:solidFill>
            <a:srgbClr val="FFFED8"/>
          </a:solidFill>
          <a:ln>
            <a:solidFill>
              <a:schemeClr val="accent1"/>
            </a:solidFill>
          </a:ln>
        </p:spPr>
        <p:txBody>
          <a:bodyPr>
            <a:normAutofit/>
          </a:bodyPr>
          <a:lstStyle/>
          <a:p>
            <a:pPr marL="0" lvl="0" indent="0" algn="ctr">
              <a:buNone/>
            </a:pPr>
            <a:endParaRPr lang="en-GB" sz="4800" dirty="0"/>
          </a:p>
          <a:p>
            <a:pPr marL="0" indent="0" algn="ctr">
              <a:buNone/>
            </a:pPr>
            <a:r>
              <a:rPr lang="en-GB" sz="3600" dirty="0"/>
              <a:t>The perimeter of a rectangle is 72 cm. The shortest side is 9 cm. What is the length of the longest side? </a:t>
            </a:r>
          </a:p>
          <a:p>
            <a:pPr marL="0" indent="0" algn="ctr">
              <a:buNone/>
            </a:pPr>
            <a:r>
              <a:rPr lang="en-GB" sz="4000" dirty="0"/>
              <a:t> </a:t>
            </a:r>
          </a:p>
        </p:txBody>
      </p:sp>
      <p:pic>
        <p:nvPicPr>
          <p:cNvPr id="10244" name="Picture 1">
            <a:extLst>
              <a:ext uri="{FF2B5EF4-FFF2-40B4-BE49-F238E27FC236}">
                <a16:creationId xmlns:a16="http://schemas.microsoft.com/office/drawing/2014/main" id="{80E9FA88-97FE-497C-9C56-EA6CD931A2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3502" y="188913"/>
            <a:ext cx="1200150" cy="134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8" descr="Image result for Discuss Clip Art">
            <a:extLst>
              <a:ext uri="{FF2B5EF4-FFF2-40B4-BE49-F238E27FC236}">
                <a16:creationId xmlns:a16="http://schemas.microsoft.com/office/drawing/2014/main" id="{CCFF6A6F-935A-408B-9178-F3D3611EF7B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r="232" b="12714"/>
          <a:stretch>
            <a:fillRect/>
          </a:stretch>
        </p:blipFill>
        <p:spPr bwMode="auto">
          <a:xfrm>
            <a:off x="5245703" y="4137738"/>
            <a:ext cx="1698674" cy="160901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B9D788DE-FCCF-1D40-A7B9-85E15E68B82F}"/>
              </a:ext>
            </a:extLst>
          </p:cNvPr>
          <p:cNvPicPr>
            <a:picLocks noChangeAspect="1"/>
          </p:cNvPicPr>
          <p:nvPr/>
        </p:nvPicPr>
        <p:blipFill>
          <a:blip r:embed="rId5"/>
          <a:stretch>
            <a:fillRect/>
          </a:stretch>
        </p:blipFill>
        <p:spPr>
          <a:xfrm>
            <a:off x="10663067" y="321198"/>
            <a:ext cx="1388069" cy="929456"/>
          </a:xfrm>
          <a:prstGeom prst="rect">
            <a:avLst/>
          </a:prstGeom>
        </p:spPr>
      </p:pic>
    </p:spTree>
    <p:extLst>
      <p:ext uri="{BB962C8B-B14F-4D97-AF65-F5344CB8AC3E}">
        <p14:creationId xmlns:p14="http://schemas.microsoft.com/office/powerpoint/2010/main" val="1582997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EAFF5614-61E9-4E3C-BCBB-0A2C30245E8C}"/>
              </a:ext>
            </a:extLst>
          </p:cNvPr>
          <p:cNvSpPr>
            <a:spLocks noGrp="1" noChangeArrowheads="1"/>
          </p:cNvSpPr>
          <p:nvPr>
            <p:ph type="title"/>
          </p:nvPr>
        </p:nvSpPr>
        <p:spPr>
          <a:xfrm>
            <a:off x="2636717" y="196754"/>
            <a:ext cx="6264275" cy="1143000"/>
          </a:xfrm>
        </p:spPr>
        <p:txBody>
          <a:bodyPr>
            <a:normAutofit/>
          </a:bodyPr>
          <a:lstStyle/>
          <a:p>
            <a:pPr algn="ctr" eaLnBrk="1" hangingPunct="1"/>
            <a:r>
              <a:rPr lang="en-GB" altLang="en-US" dirty="0">
                <a:latin typeface="Calibri" panose="020F0502020204030204" pitchFamily="34" charset="0"/>
              </a:rPr>
              <a:t> </a:t>
            </a:r>
            <a:r>
              <a:rPr lang="en-GB" altLang="en-US" dirty="0">
                <a:solidFill>
                  <a:srgbClr val="002060"/>
                </a:solidFill>
                <a:latin typeface="+mn-lt"/>
              </a:rPr>
              <a:t>Reasoning</a:t>
            </a:r>
          </a:p>
        </p:txBody>
      </p:sp>
      <p:sp>
        <p:nvSpPr>
          <p:cNvPr id="10243" name="Rectangle 3">
            <a:extLst>
              <a:ext uri="{FF2B5EF4-FFF2-40B4-BE49-F238E27FC236}">
                <a16:creationId xmlns:a16="http://schemas.microsoft.com/office/drawing/2014/main" id="{6132A173-126A-489C-AB67-DD706CD6666B}"/>
              </a:ext>
            </a:extLst>
          </p:cNvPr>
          <p:cNvSpPr>
            <a:spLocks noGrp="1" noChangeArrowheads="1"/>
          </p:cNvSpPr>
          <p:nvPr>
            <p:ph type="body" idx="1"/>
          </p:nvPr>
        </p:nvSpPr>
        <p:spPr>
          <a:xfrm>
            <a:off x="2123311" y="1530350"/>
            <a:ext cx="7943459" cy="4756149"/>
          </a:xfrm>
          <a:solidFill>
            <a:srgbClr val="FFFED8"/>
          </a:solidFill>
          <a:ln>
            <a:solidFill>
              <a:schemeClr val="accent1"/>
            </a:solidFill>
          </a:ln>
        </p:spPr>
        <p:txBody>
          <a:bodyPr>
            <a:normAutofit/>
          </a:bodyPr>
          <a:lstStyle/>
          <a:p>
            <a:pPr marL="0" indent="0" algn="ctr">
              <a:buNone/>
            </a:pPr>
            <a:endParaRPr lang="en-GB" sz="3600" dirty="0"/>
          </a:p>
          <a:p>
            <a:pPr marL="0" indent="0" algn="ctr">
              <a:buNone/>
            </a:pPr>
            <a:r>
              <a:rPr lang="en-GB" sz="3600" dirty="0"/>
              <a:t>What is the rectangle with the greatest area you can create if you have a perimeter of 24 cm?</a:t>
            </a:r>
          </a:p>
          <a:p>
            <a:pPr marL="0" indent="0" algn="ctr">
              <a:buNone/>
            </a:pPr>
            <a:r>
              <a:rPr lang="en-GB" sz="4800" dirty="0"/>
              <a:t> </a:t>
            </a:r>
          </a:p>
        </p:txBody>
      </p:sp>
      <p:pic>
        <p:nvPicPr>
          <p:cNvPr id="10244" name="Picture 1">
            <a:extLst>
              <a:ext uri="{FF2B5EF4-FFF2-40B4-BE49-F238E27FC236}">
                <a16:creationId xmlns:a16="http://schemas.microsoft.com/office/drawing/2014/main" id="{80E9FA88-97FE-497C-9C56-EA6CD931A2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384" y="188912"/>
            <a:ext cx="1200150" cy="134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8" descr="Image result for Discuss Clip Art">
            <a:extLst>
              <a:ext uri="{FF2B5EF4-FFF2-40B4-BE49-F238E27FC236}">
                <a16:creationId xmlns:a16="http://schemas.microsoft.com/office/drawing/2014/main" id="{CCFF6A6F-935A-408B-9178-F3D3611EF7B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r="232" b="12714"/>
          <a:stretch>
            <a:fillRect/>
          </a:stretch>
        </p:blipFill>
        <p:spPr bwMode="auto">
          <a:xfrm>
            <a:off x="5245703" y="4137738"/>
            <a:ext cx="1698674" cy="160901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7" name="Picture 1">
            <a:extLst>
              <a:ext uri="{FF2B5EF4-FFF2-40B4-BE49-F238E27FC236}">
                <a16:creationId xmlns:a16="http://schemas.microsoft.com/office/drawing/2014/main" id="{F9F0F3E3-7662-4679-B1DE-41DFCF7E9D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384" y="196754"/>
            <a:ext cx="1200150" cy="134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a:extLst>
              <a:ext uri="{FF2B5EF4-FFF2-40B4-BE49-F238E27FC236}">
                <a16:creationId xmlns:a16="http://schemas.microsoft.com/office/drawing/2014/main" id="{70EBCE1B-3395-C643-9F03-A640ACC4D057}"/>
              </a:ext>
            </a:extLst>
          </p:cNvPr>
          <p:cNvPicPr>
            <a:picLocks noChangeAspect="1"/>
          </p:cNvPicPr>
          <p:nvPr/>
        </p:nvPicPr>
        <p:blipFill>
          <a:blip r:embed="rId5"/>
          <a:stretch>
            <a:fillRect/>
          </a:stretch>
        </p:blipFill>
        <p:spPr>
          <a:xfrm>
            <a:off x="10663067" y="321198"/>
            <a:ext cx="1388069" cy="929456"/>
          </a:xfrm>
          <a:prstGeom prst="rect">
            <a:avLst/>
          </a:prstGeom>
        </p:spPr>
      </p:pic>
    </p:spTree>
    <p:extLst>
      <p:ext uri="{BB962C8B-B14F-4D97-AF65-F5344CB8AC3E}">
        <p14:creationId xmlns:p14="http://schemas.microsoft.com/office/powerpoint/2010/main" val="22078645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EAFF5614-61E9-4E3C-BCBB-0A2C30245E8C}"/>
              </a:ext>
            </a:extLst>
          </p:cNvPr>
          <p:cNvSpPr>
            <a:spLocks noGrp="1" noChangeArrowheads="1"/>
          </p:cNvSpPr>
          <p:nvPr>
            <p:ph type="title"/>
          </p:nvPr>
        </p:nvSpPr>
        <p:spPr>
          <a:xfrm>
            <a:off x="2636717" y="196754"/>
            <a:ext cx="6264275" cy="1143000"/>
          </a:xfrm>
        </p:spPr>
        <p:txBody>
          <a:bodyPr>
            <a:normAutofit/>
          </a:bodyPr>
          <a:lstStyle/>
          <a:p>
            <a:pPr algn="ctr" eaLnBrk="1" hangingPunct="1"/>
            <a:r>
              <a:rPr lang="en-GB" altLang="en-US" dirty="0">
                <a:latin typeface="Calibri" panose="020F0502020204030204" pitchFamily="34" charset="0"/>
              </a:rPr>
              <a:t> </a:t>
            </a:r>
            <a:r>
              <a:rPr lang="en-GB" altLang="en-US" dirty="0">
                <a:solidFill>
                  <a:srgbClr val="002060"/>
                </a:solidFill>
                <a:latin typeface="+mn-lt"/>
              </a:rPr>
              <a:t>Problem Solving</a:t>
            </a:r>
          </a:p>
        </p:txBody>
      </p:sp>
      <p:sp>
        <p:nvSpPr>
          <p:cNvPr id="10243" name="Rectangle 3">
            <a:extLst>
              <a:ext uri="{FF2B5EF4-FFF2-40B4-BE49-F238E27FC236}">
                <a16:creationId xmlns:a16="http://schemas.microsoft.com/office/drawing/2014/main" id="{6132A173-126A-489C-AB67-DD706CD6666B}"/>
              </a:ext>
            </a:extLst>
          </p:cNvPr>
          <p:cNvSpPr>
            <a:spLocks noGrp="1" noChangeArrowheads="1"/>
          </p:cNvSpPr>
          <p:nvPr>
            <p:ph type="body" idx="1"/>
          </p:nvPr>
        </p:nvSpPr>
        <p:spPr>
          <a:xfrm>
            <a:off x="2123311" y="1530350"/>
            <a:ext cx="7943459" cy="4756149"/>
          </a:xfrm>
          <a:solidFill>
            <a:srgbClr val="FFFED8"/>
          </a:solidFill>
          <a:ln>
            <a:solidFill>
              <a:schemeClr val="accent1"/>
            </a:solidFill>
          </a:ln>
        </p:spPr>
        <p:txBody>
          <a:bodyPr>
            <a:normAutofit/>
          </a:bodyPr>
          <a:lstStyle/>
          <a:p>
            <a:pPr marL="0" indent="0" algn="ctr">
              <a:buNone/>
            </a:pPr>
            <a:r>
              <a:rPr lang="en-GB" sz="3600" dirty="0"/>
              <a:t>Isabella is making a display board for the school trip. The board is a 10m by 6m rectangle. She wants to add a ribbon border around the entire board. What is the length of ribbon that she needs?</a:t>
            </a:r>
          </a:p>
          <a:p>
            <a:pPr marL="0" indent="0" algn="ctr">
              <a:buNone/>
            </a:pPr>
            <a:endParaRPr lang="en-GB" sz="3600" dirty="0"/>
          </a:p>
          <a:p>
            <a:pPr marL="0" indent="0" algn="ctr">
              <a:buNone/>
            </a:pPr>
            <a:r>
              <a:rPr lang="en-GB" sz="4800" dirty="0"/>
              <a:t> </a:t>
            </a:r>
          </a:p>
        </p:txBody>
      </p:sp>
      <p:pic>
        <p:nvPicPr>
          <p:cNvPr id="10244" name="Picture 1">
            <a:extLst>
              <a:ext uri="{FF2B5EF4-FFF2-40B4-BE49-F238E27FC236}">
                <a16:creationId xmlns:a16="http://schemas.microsoft.com/office/drawing/2014/main" id="{80E9FA88-97FE-497C-9C56-EA6CD931A2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384" y="188912"/>
            <a:ext cx="1200150" cy="134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8" descr="Image result for Discuss Clip Art">
            <a:extLst>
              <a:ext uri="{FF2B5EF4-FFF2-40B4-BE49-F238E27FC236}">
                <a16:creationId xmlns:a16="http://schemas.microsoft.com/office/drawing/2014/main" id="{CCFF6A6F-935A-408B-9178-F3D3611EF7B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r="232" b="12714"/>
          <a:stretch>
            <a:fillRect/>
          </a:stretch>
        </p:blipFill>
        <p:spPr bwMode="auto">
          <a:xfrm>
            <a:off x="5245703" y="4410454"/>
            <a:ext cx="1698674" cy="160901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7" name="Picture 1">
            <a:extLst>
              <a:ext uri="{FF2B5EF4-FFF2-40B4-BE49-F238E27FC236}">
                <a16:creationId xmlns:a16="http://schemas.microsoft.com/office/drawing/2014/main" id="{F9F0F3E3-7662-4679-B1DE-41DFCF7E9D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384" y="196754"/>
            <a:ext cx="1200150" cy="134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a:extLst>
              <a:ext uri="{FF2B5EF4-FFF2-40B4-BE49-F238E27FC236}">
                <a16:creationId xmlns:a16="http://schemas.microsoft.com/office/drawing/2014/main" id="{546D5DB1-6DA9-614A-A8DF-9E30F17CCDCC}"/>
              </a:ext>
            </a:extLst>
          </p:cNvPr>
          <p:cNvPicPr>
            <a:picLocks noChangeAspect="1"/>
          </p:cNvPicPr>
          <p:nvPr/>
        </p:nvPicPr>
        <p:blipFill>
          <a:blip r:embed="rId5"/>
          <a:stretch>
            <a:fillRect/>
          </a:stretch>
        </p:blipFill>
        <p:spPr>
          <a:xfrm>
            <a:off x="10663067" y="321198"/>
            <a:ext cx="1388069" cy="929456"/>
          </a:xfrm>
          <a:prstGeom prst="rect">
            <a:avLst/>
          </a:prstGeom>
        </p:spPr>
      </p:pic>
    </p:spTree>
    <p:extLst>
      <p:ext uri="{BB962C8B-B14F-4D97-AF65-F5344CB8AC3E}">
        <p14:creationId xmlns:p14="http://schemas.microsoft.com/office/powerpoint/2010/main" val="3670980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FB834-FFCA-4D74-BC33-559E75C5C156}"/>
              </a:ext>
            </a:extLst>
          </p:cNvPr>
          <p:cNvSpPr>
            <a:spLocks noGrp="1"/>
          </p:cNvSpPr>
          <p:nvPr>
            <p:ph type="title"/>
          </p:nvPr>
        </p:nvSpPr>
        <p:spPr>
          <a:xfrm>
            <a:off x="1825873" y="365124"/>
            <a:ext cx="8619970" cy="1195323"/>
          </a:xfrm>
          <a:solidFill>
            <a:srgbClr val="FDFEDA"/>
          </a:solidFill>
          <a:ln>
            <a:solidFill>
              <a:schemeClr val="accent1"/>
            </a:solidFill>
          </a:ln>
        </p:spPr>
        <p:txBody>
          <a:bodyPr>
            <a:normAutofit/>
          </a:bodyPr>
          <a:lstStyle/>
          <a:p>
            <a:pPr algn="ctr"/>
            <a:r>
              <a:rPr lang="en-GB" sz="4000" b="1" dirty="0">
                <a:solidFill>
                  <a:srgbClr val="002060"/>
                </a:solidFill>
                <a:latin typeface="+mn-lt"/>
              </a:rPr>
              <a:t>Vocabulary: Perimeter</a:t>
            </a:r>
          </a:p>
        </p:txBody>
      </p:sp>
      <p:pic>
        <p:nvPicPr>
          <p:cNvPr id="4" name="Picture 3">
            <a:extLst>
              <a:ext uri="{FF2B5EF4-FFF2-40B4-BE49-F238E27FC236}">
                <a16:creationId xmlns:a16="http://schemas.microsoft.com/office/drawing/2014/main" id="{6E8C3D4E-1CA5-4486-9BD7-97CB166B3BEC}"/>
              </a:ext>
            </a:extLst>
          </p:cNvPr>
          <p:cNvPicPr/>
          <p:nvPr/>
        </p:nvPicPr>
        <p:blipFill>
          <a:blip r:embed="rId3">
            <a:extLst>
              <a:ext uri="{28A0092B-C50C-407E-A947-70E740481C1C}">
                <a14:useLocalDpi xmlns:a14="http://schemas.microsoft.com/office/drawing/2010/main" val="0"/>
              </a:ext>
            </a:extLst>
          </a:blip>
          <a:stretch>
            <a:fillRect/>
          </a:stretch>
        </p:blipFill>
        <p:spPr>
          <a:xfrm>
            <a:off x="273208" y="365124"/>
            <a:ext cx="1330509" cy="1325563"/>
          </a:xfrm>
          <a:prstGeom prst="rect">
            <a:avLst/>
          </a:prstGeom>
        </p:spPr>
      </p:pic>
      <p:sp>
        <p:nvSpPr>
          <p:cNvPr id="3" name="Rectangle: Rounded Corners 2">
            <a:extLst>
              <a:ext uri="{FF2B5EF4-FFF2-40B4-BE49-F238E27FC236}">
                <a16:creationId xmlns:a16="http://schemas.microsoft.com/office/drawing/2014/main" id="{675A7142-34F1-4E54-A85B-FF703025B360}"/>
              </a:ext>
            </a:extLst>
          </p:cNvPr>
          <p:cNvSpPr/>
          <p:nvPr/>
        </p:nvSpPr>
        <p:spPr>
          <a:xfrm>
            <a:off x="716264" y="2517236"/>
            <a:ext cx="4429057" cy="3622071"/>
          </a:xfrm>
          <a:prstGeom prst="roundRect">
            <a:avLst/>
          </a:prstGeom>
          <a:solidFill>
            <a:srgbClr val="FFFE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0" dirty="0">
              <a:solidFill>
                <a:srgbClr val="002060"/>
              </a:solidFill>
            </a:endParaRPr>
          </a:p>
          <a:p>
            <a:pPr algn="ctr"/>
            <a:r>
              <a:rPr lang="en-GB" sz="4000" dirty="0">
                <a:solidFill>
                  <a:srgbClr val="002060"/>
                </a:solidFill>
              </a:rPr>
              <a:t>length</a:t>
            </a:r>
          </a:p>
          <a:p>
            <a:pPr algn="ctr"/>
            <a:r>
              <a:rPr lang="en-GB" sz="4000" dirty="0">
                <a:solidFill>
                  <a:srgbClr val="002060"/>
                </a:solidFill>
              </a:rPr>
              <a:t>compound</a:t>
            </a:r>
          </a:p>
          <a:p>
            <a:pPr algn="ctr"/>
            <a:r>
              <a:rPr lang="en-GB" sz="4000" dirty="0">
                <a:solidFill>
                  <a:srgbClr val="002060"/>
                </a:solidFill>
              </a:rPr>
              <a:t>regular</a:t>
            </a:r>
          </a:p>
          <a:p>
            <a:pPr algn="ctr"/>
            <a:r>
              <a:rPr lang="en-GB" sz="4000" dirty="0">
                <a:solidFill>
                  <a:srgbClr val="002060"/>
                </a:solidFill>
              </a:rPr>
              <a:t>properties</a:t>
            </a:r>
          </a:p>
          <a:p>
            <a:pPr algn="ctr"/>
            <a:endParaRPr lang="en-GB" sz="4000" dirty="0">
              <a:solidFill>
                <a:srgbClr val="002060"/>
              </a:solidFill>
            </a:endParaRPr>
          </a:p>
        </p:txBody>
      </p:sp>
      <p:sp>
        <p:nvSpPr>
          <p:cNvPr id="8" name="Rectangle: Rounded Corners 7">
            <a:extLst>
              <a:ext uri="{FF2B5EF4-FFF2-40B4-BE49-F238E27FC236}">
                <a16:creationId xmlns:a16="http://schemas.microsoft.com/office/drawing/2014/main" id="{B037ED3D-4640-4C99-BD8E-7128C709FBE2}"/>
              </a:ext>
            </a:extLst>
          </p:cNvPr>
          <p:cNvSpPr/>
          <p:nvPr/>
        </p:nvSpPr>
        <p:spPr>
          <a:xfrm>
            <a:off x="5394287" y="3184716"/>
            <a:ext cx="5871373" cy="2954591"/>
          </a:xfrm>
          <a:prstGeom prst="roundRect">
            <a:avLst/>
          </a:prstGeom>
          <a:solidFill>
            <a:srgbClr val="FFFE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en-US" sz="2400" dirty="0">
              <a:solidFill>
                <a:schemeClr val="tx2"/>
              </a:solidFill>
              <a:cs typeface="Arial" panose="020B0604020202020204" pitchFamily="34" charset="0"/>
            </a:endParaRPr>
          </a:p>
          <a:p>
            <a:pPr algn="ctr"/>
            <a:r>
              <a:rPr lang="en-US" altLang="en-US" sz="2400" dirty="0">
                <a:solidFill>
                  <a:schemeClr val="tx2"/>
                </a:solidFill>
                <a:cs typeface="Arial" panose="020B0604020202020204" pitchFamily="34" charset="0"/>
              </a:rPr>
              <a:t>Teacher’s Note:</a:t>
            </a:r>
          </a:p>
          <a:p>
            <a:pPr algn="ctr"/>
            <a:r>
              <a:rPr lang="en-US" altLang="en-US" sz="2400" dirty="0">
                <a:solidFill>
                  <a:schemeClr val="tx2"/>
                </a:solidFill>
                <a:cs typeface="Arial" panose="020B0604020202020204" pitchFamily="34" charset="0"/>
              </a:rPr>
              <a:t>See ‘Vocabulary Shorts’ resource below for ideas and games to develop and embed vocabulary. </a:t>
            </a:r>
            <a:endParaRPr lang="en-US" altLang="en-US" sz="2400" dirty="0">
              <a:solidFill>
                <a:schemeClr val="tx2"/>
              </a:solidFill>
              <a:cs typeface="Arial" panose="020B0604020202020204" pitchFamily="34" charset="0"/>
              <a:hlinkClick r:id="rId4"/>
            </a:endParaRPr>
          </a:p>
          <a:p>
            <a:pPr algn="ctr"/>
            <a:endParaRPr lang="en-US" altLang="en-US" sz="2400" u="sng" dirty="0">
              <a:solidFill>
                <a:srgbClr val="1155CC"/>
              </a:solidFill>
              <a:cs typeface="Arial" panose="020B0604020202020204" pitchFamily="34" charset="0"/>
              <a:hlinkClick r:id="rId4"/>
            </a:endParaRPr>
          </a:p>
          <a:p>
            <a:pPr algn="ctr"/>
            <a:r>
              <a:rPr lang="en-US" altLang="en-US" u="sng" dirty="0">
                <a:solidFill>
                  <a:srgbClr val="1155CC"/>
                </a:solidFill>
                <a:cs typeface="Arial" panose="020B0604020202020204" pitchFamily="34" charset="0"/>
                <a:hlinkClick r:id="rId4"/>
              </a:rPr>
              <a:t>Vocabulary Shorts</a:t>
            </a:r>
            <a:endParaRPr lang="en-GB" u="sng" dirty="0"/>
          </a:p>
          <a:p>
            <a:pPr algn="ctr"/>
            <a:endParaRPr lang="en-GB" dirty="0">
              <a:solidFill>
                <a:srgbClr val="002060"/>
              </a:solidFill>
            </a:endParaRPr>
          </a:p>
        </p:txBody>
      </p:sp>
      <p:sp>
        <p:nvSpPr>
          <p:cNvPr id="10" name="Star: 5 Points 9">
            <a:extLst>
              <a:ext uri="{FF2B5EF4-FFF2-40B4-BE49-F238E27FC236}">
                <a16:creationId xmlns:a16="http://schemas.microsoft.com/office/drawing/2014/main" id="{A72A0DDC-487D-4E41-8D2B-C1EDF9886647}"/>
              </a:ext>
            </a:extLst>
          </p:cNvPr>
          <p:cNvSpPr/>
          <p:nvPr/>
        </p:nvSpPr>
        <p:spPr>
          <a:xfrm>
            <a:off x="5145321" y="2948680"/>
            <a:ext cx="699541" cy="629586"/>
          </a:xfrm>
          <a:prstGeom prst="star5">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a:extLst>
              <a:ext uri="{FF2B5EF4-FFF2-40B4-BE49-F238E27FC236}">
                <a16:creationId xmlns:a16="http://schemas.microsoft.com/office/drawing/2014/main" id="{62429EA4-7F74-884D-BA1E-C3BBCE7C0371}"/>
              </a:ext>
            </a:extLst>
          </p:cNvPr>
          <p:cNvPicPr>
            <a:picLocks noChangeAspect="1"/>
          </p:cNvPicPr>
          <p:nvPr/>
        </p:nvPicPr>
        <p:blipFill>
          <a:blip r:embed="rId5"/>
          <a:stretch>
            <a:fillRect/>
          </a:stretch>
        </p:blipFill>
        <p:spPr>
          <a:xfrm>
            <a:off x="10663067" y="321198"/>
            <a:ext cx="1388069" cy="929456"/>
          </a:xfrm>
          <a:prstGeom prst="rect">
            <a:avLst/>
          </a:prstGeom>
        </p:spPr>
      </p:pic>
    </p:spTree>
    <p:extLst>
      <p:ext uri="{BB962C8B-B14F-4D97-AF65-F5344CB8AC3E}">
        <p14:creationId xmlns:p14="http://schemas.microsoft.com/office/powerpoint/2010/main" val="25179119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E5F5110-DEB3-4E27-9456-0A90EB94F405}"/>
              </a:ext>
            </a:extLst>
          </p:cNvPr>
          <p:cNvSpPr txBox="1">
            <a:spLocks/>
          </p:cNvSpPr>
          <p:nvPr/>
        </p:nvSpPr>
        <p:spPr>
          <a:xfrm>
            <a:off x="1900500" y="266982"/>
            <a:ext cx="8649559" cy="1007251"/>
          </a:xfrm>
          <a:prstGeom prst="rect">
            <a:avLst/>
          </a:prstGeom>
          <a:solidFill>
            <a:srgbClr val="FDFEDA"/>
          </a:solidFill>
          <a:ln>
            <a:solidFill>
              <a:schemeClr val="accent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GB" sz="3200" b="1" dirty="0">
              <a:solidFill>
                <a:srgbClr val="002060"/>
              </a:solidFill>
            </a:endParaRPr>
          </a:p>
          <a:p>
            <a:pPr algn="ctr"/>
            <a:endParaRPr lang="en-GB" sz="3200" dirty="0">
              <a:solidFill>
                <a:srgbClr val="002060"/>
              </a:solidFill>
            </a:endParaRPr>
          </a:p>
          <a:p>
            <a:pPr algn="ctr"/>
            <a:endParaRPr lang="en-GB" sz="3200" dirty="0">
              <a:solidFill>
                <a:srgbClr val="002060"/>
              </a:solidFill>
            </a:endParaRPr>
          </a:p>
          <a:p>
            <a:pPr algn="ctr"/>
            <a:endParaRPr lang="en-GB" sz="3200" dirty="0">
              <a:solidFill>
                <a:srgbClr val="002060"/>
              </a:solidFill>
            </a:endParaRPr>
          </a:p>
          <a:p>
            <a:pPr algn="ctr"/>
            <a:endParaRPr lang="en-GB" sz="3200" dirty="0">
              <a:solidFill>
                <a:srgbClr val="002060"/>
              </a:solidFill>
            </a:endParaRPr>
          </a:p>
          <a:p>
            <a:pPr algn="ctr"/>
            <a:endParaRPr lang="en-GB" sz="3200" dirty="0">
              <a:solidFill>
                <a:srgbClr val="002060"/>
              </a:solidFill>
            </a:endParaRPr>
          </a:p>
          <a:p>
            <a:pPr algn="ctr"/>
            <a:endParaRPr lang="en-GB" sz="3200" dirty="0">
              <a:solidFill>
                <a:srgbClr val="002060"/>
              </a:solidFill>
            </a:endParaRPr>
          </a:p>
          <a:p>
            <a:pPr algn="ctr"/>
            <a:endParaRPr lang="en-GB" sz="3200" dirty="0">
              <a:solidFill>
                <a:srgbClr val="002060"/>
              </a:solidFill>
            </a:endParaRPr>
          </a:p>
          <a:p>
            <a:pPr algn="ctr"/>
            <a:r>
              <a:rPr lang="en-GB" sz="3200" dirty="0">
                <a:solidFill>
                  <a:srgbClr val="002060"/>
                </a:solidFill>
              </a:rPr>
              <a:t>Can measure and calculate the perimeter of compound shapes.</a:t>
            </a:r>
          </a:p>
          <a:p>
            <a:pPr algn="ctr"/>
            <a:endParaRPr lang="en-GB" sz="3200" dirty="0">
              <a:solidFill>
                <a:srgbClr val="002060"/>
              </a:solidFill>
            </a:endParaRPr>
          </a:p>
          <a:p>
            <a:pPr algn="ctr"/>
            <a:endParaRPr lang="en-GB" sz="3200" dirty="0">
              <a:solidFill>
                <a:srgbClr val="002060"/>
              </a:solidFill>
            </a:endParaRPr>
          </a:p>
          <a:p>
            <a:pPr algn="ctr"/>
            <a:endParaRPr lang="en-GB" sz="3200" b="1" dirty="0">
              <a:solidFill>
                <a:srgbClr val="002060"/>
              </a:solidFill>
            </a:endParaRPr>
          </a:p>
          <a:p>
            <a:pPr algn="ctr"/>
            <a:r>
              <a:rPr lang="en-GB" sz="3200" dirty="0">
                <a:solidFill>
                  <a:srgbClr val="002060"/>
                </a:solidFill>
              </a:rPr>
              <a:t>Links:</a:t>
            </a:r>
          </a:p>
          <a:p>
            <a:pPr algn="ctr"/>
            <a:r>
              <a:rPr lang="en-GB" sz="3200" dirty="0">
                <a:solidFill>
                  <a:srgbClr val="002060"/>
                </a:solidFill>
              </a:rPr>
              <a:t>M8c: Can find the area of rectangles </a:t>
            </a:r>
          </a:p>
          <a:p>
            <a:pPr algn="ctr"/>
            <a:r>
              <a:rPr lang="en-GB" sz="3200" dirty="0">
                <a:solidFill>
                  <a:srgbClr val="002060"/>
                </a:solidFill>
              </a:rPr>
              <a:t>M8d: Can find the area of parallelograms and triangles</a:t>
            </a:r>
          </a:p>
          <a:p>
            <a:pPr algn="ctr"/>
            <a:endParaRPr lang="en-GB" sz="3200" b="1" dirty="0">
              <a:solidFill>
                <a:srgbClr val="002060"/>
              </a:solidFill>
            </a:endParaRPr>
          </a:p>
        </p:txBody>
      </p:sp>
      <p:pic>
        <p:nvPicPr>
          <p:cNvPr id="6" name="Picture 1">
            <a:extLst>
              <a:ext uri="{FF2B5EF4-FFF2-40B4-BE49-F238E27FC236}">
                <a16:creationId xmlns:a16="http://schemas.microsoft.com/office/drawing/2014/main" id="{21175F70-DDAB-4506-89C3-31265ED61F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912" y="206037"/>
            <a:ext cx="1200150" cy="134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5A0BE90E-16D4-E641-8A14-8DABF0A2AEF0}"/>
              </a:ext>
            </a:extLst>
          </p:cNvPr>
          <p:cNvPicPr>
            <a:picLocks noChangeAspect="1"/>
          </p:cNvPicPr>
          <p:nvPr/>
        </p:nvPicPr>
        <p:blipFill>
          <a:blip r:embed="rId3"/>
          <a:stretch>
            <a:fillRect/>
          </a:stretch>
        </p:blipFill>
        <p:spPr>
          <a:xfrm>
            <a:off x="10663067" y="321198"/>
            <a:ext cx="1388069" cy="929456"/>
          </a:xfrm>
          <a:prstGeom prst="rect">
            <a:avLst/>
          </a:prstGeom>
        </p:spPr>
      </p:pic>
    </p:spTree>
    <p:extLst>
      <p:ext uri="{BB962C8B-B14F-4D97-AF65-F5344CB8AC3E}">
        <p14:creationId xmlns:p14="http://schemas.microsoft.com/office/powerpoint/2010/main" val="1368024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a:extLst>
              <a:ext uri="{FF2B5EF4-FFF2-40B4-BE49-F238E27FC236}">
                <a16:creationId xmlns:a16="http://schemas.microsoft.com/office/drawing/2014/main" id="{3FCD5893-BEB4-47AE-9669-0361F09676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632" y="110588"/>
            <a:ext cx="1200150" cy="134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a:extLst>
              <a:ext uri="{FF2B5EF4-FFF2-40B4-BE49-F238E27FC236}">
                <a16:creationId xmlns:a16="http://schemas.microsoft.com/office/drawing/2014/main" id="{3AD6B895-163A-45A7-B897-BF7E2CE1B1C6}"/>
              </a:ext>
            </a:extLst>
          </p:cNvPr>
          <p:cNvSpPr txBox="1">
            <a:spLocks/>
          </p:cNvSpPr>
          <p:nvPr/>
        </p:nvSpPr>
        <p:spPr>
          <a:xfrm>
            <a:off x="1671145" y="195693"/>
            <a:ext cx="8649559" cy="1007251"/>
          </a:xfrm>
          <a:prstGeom prst="rect">
            <a:avLst/>
          </a:prstGeom>
          <a:solidFill>
            <a:srgbClr val="FDFEDA"/>
          </a:solidFill>
          <a:ln>
            <a:solidFill>
              <a:schemeClr val="accent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GB" sz="3200" b="1" dirty="0">
              <a:solidFill>
                <a:srgbClr val="002060"/>
              </a:solidFill>
            </a:endParaRPr>
          </a:p>
          <a:p>
            <a:pPr algn="ctr"/>
            <a:endParaRPr lang="en-GB" sz="3200" dirty="0">
              <a:solidFill>
                <a:srgbClr val="002060"/>
              </a:solidFill>
            </a:endParaRPr>
          </a:p>
          <a:p>
            <a:pPr algn="ctr"/>
            <a:endParaRPr lang="en-GB" sz="3200" dirty="0">
              <a:solidFill>
                <a:srgbClr val="002060"/>
              </a:solidFill>
            </a:endParaRPr>
          </a:p>
          <a:p>
            <a:pPr algn="ctr"/>
            <a:endParaRPr lang="en-GB" sz="3200" dirty="0">
              <a:solidFill>
                <a:srgbClr val="002060"/>
              </a:solidFill>
            </a:endParaRPr>
          </a:p>
          <a:p>
            <a:pPr algn="ctr"/>
            <a:r>
              <a:rPr lang="en-GB" sz="3200" dirty="0">
                <a:solidFill>
                  <a:srgbClr val="002060"/>
                </a:solidFill>
              </a:rPr>
              <a:t>Can measure and calculate the perimeter of compound shapes.</a:t>
            </a:r>
          </a:p>
          <a:p>
            <a:pPr algn="ctr"/>
            <a:endParaRPr lang="en-GB" sz="3200" dirty="0">
              <a:solidFill>
                <a:srgbClr val="002060"/>
              </a:solidFill>
            </a:endParaRPr>
          </a:p>
          <a:p>
            <a:pPr algn="ctr"/>
            <a:endParaRPr lang="en-GB" sz="3200" dirty="0">
              <a:solidFill>
                <a:srgbClr val="002060"/>
              </a:solidFill>
            </a:endParaRPr>
          </a:p>
          <a:p>
            <a:pPr algn="ctr"/>
            <a:endParaRPr lang="en-GB" sz="3200" b="1" dirty="0">
              <a:solidFill>
                <a:srgbClr val="002060"/>
              </a:solidFill>
            </a:endParaRPr>
          </a:p>
          <a:p>
            <a:pPr algn="ctr"/>
            <a:endParaRPr lang="en-GB" sz="3200" b="1" dirty="0">
              <a:solidFill>
                <a:srgbClr val="002060"/>
              </a:solidFill>
            </a:endParaRPr>
          </a:p>
        </p:txBody>
      </p:sp>
      <p:sp>
        <p:nvSpPr>
          <p:cNvPr id="3" name="TextBox 2">
            <a:extLst>
              <a:ext uri="{FF2B5EF4-FFF2-40B4-BE49-F238E27FC236}">
                <a16:creationId xmlns:a16="http://schemas.microsoft.com/office/drawing/2014/main" id="{C03ED955-FAF2-4973-A4A8-3F2C14C8F28A}"/>
              </a:ext>
            </a:extLst>
          </p:cNvPr>
          <p:cNvSpPr txBox="1"/>
          <p:nvPr/>
        </p:nvSpPr>
        <p:spPr>
          <a:xfrm>
            <a:off x="2402200" y="1341789"/>
            <a:ext cx="7187447" cy="707886"/>
          </a:xfrm>
          <a:prstGeom prst="rect">
            <a:avLst/>
          </a:prstGeom>
          <a:noFill/>
        </p:spPr>
        <p:txBody>
          <a:bodyPr wrap="square" rtlCol="0">
            <a:spAutoFit/>
          </a:bodyPr>
          <a:lstStyle/>
          <a:p>
            <a:endParaRPr lang="en-GB" sz="4000" dirty="0">
              <a:solidFill>
                <a:srgbClr val="002060"/>
              </a:solidFill>
            </a:endParaRPr>
          </a:p>
        </p:txBody>
      </p:sp>
      <p:sp>
        <p:nvSpPr>
          <p:cNvPr id="12" name="TextBox 11">
            <a:extLst>
              <a:ext uri="{FF2B5EF4-FFF2-40B4-BE49-F238E27FC236}">
                <a16:creationId xmlns:a16="http://schemas.microsoft.com/office/drawing/2014/main" id="{CDB13B10-BAB5-406A-B81F-044C184A5835}"/>
              </a:ext>
            </a:extLst>
          </p:cNvPr>
          <p:cNvSpPr txBox="1"/>
          <p:nvPr/>
        </p:nvSpPr>
        <p:spPr>
          <a:xfrm>
            <a:off x="3284376" y="1452026"/>
            <a:ext cx="6505424" cy="707886"/>
          </a:xfrm>
          <a:prstGeom prst="rect">
            <a:avLst/>
          </a:prstGeom>
          <a:noFill/>
        </p:spPr>
        <p:txBody>
          <a:bodyPr wrap="square" rtlCol="0">
            <a:spAutoFit/>
          </a:bodyPr>
          <a:lstStyle/>
          <a:p>
            <a:r>
              <a:rPr lang="en-GB" sz="4000" dirty="0">
                <a:solidFill>
                  <a:srgbClr val="002060"/>
                </a:solidFill>
              </a:rPr>
              <a:t>What does perimeter mean?</a:t>
            </a:r>
          </a:p>
        </p:txBody>
      </p:sp>
      <p:sp>
        <p:nvSpPr>
          <p:cNvPr id="14" name="AutoShape 67">
            <a:extLst>
              <a:ext uri="{FF2B5EF4-FFF2-40B4-BE49-F238E27FC236}">
                <a16:creationId xmlns:a16="http://schemas.microsoft.com/office/drawing/2014/main" id="{5F414C39-AB94-475B-82AE-55CB13F88F0A}"/>
              </a:ext>
            </a:extLst>
          </p:cNvPr>
          <p:cNvSpPr>
            <a:spLocks noChangeArrowheads="1"/>
          </p:cNvSpPr>
          <p:nvPr/>
        </p:nvSpPr>
        <p:spPr bwMode="auto">
          <a:xfrm>
            <a:off x="965577" y="2577017"/>
            <a:ext cx="5849291" cy="3371136"/>
          </a:xfrm>
          <a:prstGeom prst="roundRect">
            <a:avLst>
              <a:gd name="adj" fmla="val 16667"/>
            </a:avLst>
          </a:prstGeom>
          <a:solidFill>
            <a:srgbClr val="FDFEDA"/>
          </a:solidFill>
          <a:ln w="9525">
            <a:solidFill>
              <a:schemeClr val="tx1"/>
            </a:solidFill>
            <a:round/>
            <a:headEnd/>
            <a:tailEnd/>
          </a:ln>
          <a:effectLst/>
        </p:spPr>
        <p:txBody>
          <a:bodyPr wrap="squar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None/>
            </a:pPr>
            <a:r>
              <a:rPr lang="en-GB" dirty="0">
                <a:latin typeface="+mn-lt"/>
              </a:rPr>
              <a:t>The </a:t>
            </a:r>
            <a:r>
              <a:rPr lang="en-GB" b="1" dirty="0">
                <a:solidFill>
                  <a:srgbClr val="FF0000"/>
                </a:solidFill>
                <a:latin typeface="+mn-lt"/>
              </a:rPr>
              <a:t>perimeter</a:t>
            </a:r>
            <a:r>
              <a:rPr lang="en-GB" dirty="0">
                <a:latin typeface="+mn-lt"/>
              </a:rPr>
              <a:t> of a shape is the distance around the edge of the shape. For example, the distance around the edge of a playing field or the distance around a given object.</a:t>
            </a:r>
          </a:p>
        </p:txBody>
      </p:sp>
      <p:sp>
        <p:nvSpPr>
          <p:cNvPr id="10" name="AutoShape 67">
            <a:extLst>
              <a:ext uri="{FF2B5EF4-FFF2-40B4-BE49-F238E27FC236}">
                <a16:creationId xmlns:a16="http://schemas.microsoft.com/office/drawing/2014/main" id="{259D23C8-1B38-488C-B670-03A1518C3D02}"/>
              </a:ext>
            </a:extLst>
          </p:cNvPr>
          <p:cNvSpPr>
            <a:spLocks noChangeArrowheads="1"/>
          </p:cNvSpPr>
          <p:nvPr/>
        </p:nvSpPr>
        <p:spPr bwMode="auto">
          <a:xfrm>
            <a:off x="7091439" y="2577017"/>
            <a:ext cx="4204521" cy="3371136"/>
          </a:xfrm>
          <a:prstGeom prst="roundRect">
            <a:avLst>
              <a:gd name="adj" fmla="val 16667"/>
            </a:avLst>
          </a:prstGeom>
          <a:solidFill>
            <a:srgbClr val="FDFEDA"/>
          </a:solidFill>
          <a:ln w="9525">
            <a:solidFill>
              <a:schemeClr val="tx1"/>
            </a:solidFill>
            <a:round/>
            <a:headEnd/>
            <a:tailEnd/>
          </a:ln>
          <a:effectLst/>
        </p:spPr>
        <p:txBody>
          <a:bodyPr wrap="squar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None/>
            </a:pPr>
            <a:r>
              <a:rPr lang="en-GB" dirty="0">
                <a:latin typeface="+mn-lt"/>
              </a:rPr>
              <a:t>We can use the </a:t>
            </a:r>
            <a:r>
              <a:rPr lang="en-GB" b="1" dirty="0">
                <a:solidFill>
                  <a:srgbClr val="FF0000"/>
                </a:solidFill>
                <a:latin typeface="+mn-lt"/>
              </a:rPr>
              <a:t>rim</a:t>
            </a:r>
            <a:r>
              <a:rPr lang="en-GB" dirty="0">
                <a:latin typeface="+mn-lt"/>
              </a:rPr>
              <a:t> syllable in the word pe</a:t>
            </a:r>
            <a:r>
              <a:rPr lang="en-GB" b="1" dirty="0">
                <a:solidFill>
                  <a:srgbClr val="FF0000"/>
                </a:solidFill>
                <a:latin typeface="+mn-lt"/>
              </a:rPr>
              <a:t>rim</a:t>
            </a:r>
            <a:r>
              <a:rPr lang="en-GB" dirty="0">
                <a:latin typeface="+mn-lt"/>
              </a:rPr>
              <a:t>eter to help us remember that </a:t>
            </a:r>
            <a:r>
              <a:rPr lang="en-GB" b="1" dirty="0">
                <a:solidFill>
                  <a:srgbClr val="FF0000"/>
                </a:solidFill>
                <a:latin typeface="+mn-lt"/>
              </a:rPr>
              <a:t>perimeter</a:t>
            </a:r>
            <a:r>
              <a:rPr lang="en-GB" dirty="0">
                <a:latin typeface="+mn-lt"/>
              </a:rPr>
              <a:t> is the </a:t>
            </a:r>
            <a:r>
              <a:rPr lang="en-GB" b="1" dirty="0">
                <a:solidFill>
                  <a:srgbClr val="FF0000"/>
                </a:solidFill>
                <a:latin typeface="+mn-lt"/>
              </a:rPr>
              <a:t>edge</a:t>
            </a:r>
            <a:r>
              <a:rPr lang="en-GB" dirty="0">
                <a:latin typeface="+mn-lt"/>
              </a:rPr>
              <a:t> or ‘</a:t>
            </a:r>
            <a:r>
              <a:rPr lang="en-GB" b="1" dirty="0">
                <a:solidFill>
                  <a:srgbClr val="FF0000"/>
                </a:solidFill>
                <a:latin typeface="+mn-lt"/>
              </a:rPr>
              <a:t>rim</a:t>
            </a:r>
            <a:r>
              <a:rPr lang="en-GB" dirty="0">
                <a:latin typeface="+mn-lt"/>
              </a:rPr>
              <a:t>’ of a shape.</a:t>
            </a:r>
          </a:p>
        </p:txBody>
      </p:sp>
      <p:pic>
        <p:nvPicPr>
          <p:cNvPr id="11" name="Picture 10">
            <a:extLst>
              <a:ext uri="{FF2B5EF4-FFF2-40B4-BE49-F238E27FC236}">
                <a16:creationId xmlns:a16="http://schemas.microsoft.com/office/drawing/2014/main" id="{2959990D-82D8-6742-9E34-4E489B034EAF}"/>
              </a:ext>
            </a:extLst>
          </p:cNvPr>
          <p:cNvPicPr>
            <a:picLocks noChangeAspect="1"/>
          </p:cNvPicPr>
          <p:nvPr/>
        </p:nvPicPr>
        <p:blipFill>
          <a:blip r:embed="rId4"/>
          <a:stretch>
            <a:fillRect/>
          </a:stretch>
        </p:blipFill>
        <p:spPr>
          <a:xfrm>
            <a:off x="10663067" y="321198"/>
            <a:ext cx="1388069" cy="929456"/>
          </a:xfrm>
          <a:prstGeom prst="rect">
            <a:avLst/>
          </a:prstGeom>
        </p:spPr>
      </p:pic>
    </p:spTree>
    <p:extLst>
      <p:ext uri="{BB962C8B-B14F-4D97-AF65-F5344CB8AC3E}">
        <p14:creationId xmlns:p14="http://schemas.microsoft.com/office/powerpoint/2010/main" val="3233919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a:extLst>
              <a:ext uri="{FF2B5EF4-FFF2-40B4-BE49-F238E27FC236}">
                <a16:creationId xmlns:a16="http://schemas.microsoft.com/office/drawing/2014/main" id="{3FCD5893-BEB4-47AE-9669-0361F09676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632" y="110588"/>
            <a:ext cx="1200150" cy="134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a:extLst>
              <a:ext uri="{FF2B5EF4-FFF2-40B4-BE49-F238E27FC236}">
                <a16:creationId xmlns:a16="http://schemas.microsoft.com/office/drawing/2014/main" id="{3AD6B895-163A-45A7-B897-BF7E2CE1B1C6}"/>
              </a:ext>
            </a:extLst>
          </p:cNvPr>
          <p:cNvSpPr txBox="1">
            <a:spLocks/>
          </p:cNvSpPr>
          <p:nvPr/>
        </p:nvSpPr>
        <p:spPr>
          <a:xfrm>
            <a:off x="1671145" y="195693"/>
            <a:ext cx="8649559" cy="1007251"/>
          </a:xfrm>
          <a:prstGeom prst="rect">
            <a:avLst/>
          </a:prstGeom>
          <a:solidFill>
            <a:srgbClr val="FDFEDA"/>
          </a:solidFill>
          <a:ln>
            <a:solidFill>
              <a:schemeClr val="accent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GB" sz="3200" b="1" dirty="0">
              <a:solidFill>
                <a:srgbClr val="002060"/>
              </a:solidFill>
            </a:endParaRPr>
          </a:p>
          <a:p>
            <a:pPr algn="ctr"/>
            <a:endParaRPr lang="en-GB" sz="3200" dirty="0">
              <a:solidFill>
                <a:srgbClr val="002060"/>
              </a:solidFill>
            </a:endParaRPr>
          </a:p>
          <a:p>
            <a:pPr algn="ctr"/>
            <a:endParaRPr lang="en-GB" sz="3200" dirty="0">
              <a:solidFill>
                <a:srgbClr val="002060"/>
              </a:solidFill>
            </a:endParaRPr>
          </a:p>
          <a:p>
            <a:pPr algn="ctr"/>
            <a:endParaRPr lang="en-GB" sz="3200" dirty="0">
              <a:solidFill>
                <a:srgbClr val="002060"/>
              </a:solidFill>
            </a:endParaRPr>
          </a:p>
          <a:p>
            <a:pPr algn="ctr"/>
            <a:r>
              <a:rPr lang="en-GB" sz="3200" dirty="0">
                <a:solidFill>
                  <a:srgbClr val="002060"/>
                </a:solidFill>
              </a:rPr>
              <a:t>Can measure and calculate the perimeter of compound shapes.</a:t>
            </a:r>
          </a:p>
          <a:p>
            <a:pPr algn="ctr"/>
            <a:endParaRPr lang="en-GB" sz="3200" dirty="0">
              <a:solidFill>
                <a:srgbClr val="002060"/>
              </a:solidFill>
            </a:endParaRPr>
          </a:p>
          <a:p>
            <a:pPr algn="ctr"/>
            <a:endParaRPr lang="en-GB" sz="3200" dirty="0">
              <a:solidFill>
                <a:srgbClr val="002060"/>
              </a:solidFill>
            </a:endParaRPr>
          </a:p>
          <a:p>
            <a:pPr algn="ctr"/>
            <a:endParaRPr lang="en-GB" sz="3200" b="1" dirty="0">
              <a:solidFill>
                <a:srgbClr val="002060"/>
              </a:solidFill>
            </a:endParaRPr>
          </a:p>
          <a:p>
            <a:pPr algn="ctr"/>
            <a:endParaRPr lang="en-GB" sz="3200" b="1" dirty="0">
              <a:solidFill>
                <a:srgbClr val="002060"/>
              </a:solidFill>
            </a:endParaRPr>
          </a:p>
        </p:txBody>
      </p:sp>
      <p:sp>
        <p:nvSpPr>
          <p:cNvPr id="3" name="TextBox 2">
            <a:extLst>
              <a:ext uri="{FF2B5EF4-FFF2-40B4-BE49-F238E27FC236}">
                <a16:creationId xmlns:a16="http://schemas.microsoft.com/office/drawing/2014/main" id="{C03ED955-FAF2-4973-A4A8-3F2C14C8F28A}"/>
              </a:ext>
            </a:extLst>
          </p:cNvPr>
          <p:cNvSpPr txBox="1"/>
          <p:nvPr/>
        </p:nvSpPr>
        <p:spPr>
          <a:xfrm>
            <a:off x="2402200" y="1341789"/>
            <a:ext cx="7187447" cy="707886"/>
          </a:xfrm>
          <a:prstGeom prst="rect">
            <a:avLst/>
          </a:prstGeom>
          <a:noFill/>
        </p:spPr>
        <p:txBody>
          <a:bodyPr wrap="square" rtlCol="0">
            <a:spAutoFit/>
          </a:bodyPr>
          <a:lstStyle/>
          <a:p>
            <a:endParaRPr lang="en-GB" sz="4000" dirty="0">
              <a:solidFill>
                <a:srgbClr val="002060"/>
              </a:solidFill>
            </a:endParaRPr>
          </a:p>
        </p:txBody>
      </p:sp>
      <p:sp>
        <p:nvSpPr>
          <p:cNvPr id="12" name="TextBox 11">
            <a:extLst>
              <a:ext uri="{FF2B5EF4-FFF2-40B4-BE49-F238E27FC236}">
                <a16:creationId xmlns:a16="http://schemas.microsoft.com/office/drawing/2014/main" id="{CDB13B10-BAB5-406A-B81F-044C184A5835}"/>
              </a:ext>
            </a:extLst>
          </p:cNvPr>
          <p:cNvSpPr txBox="1"/>
          <p:nvPr/>
        </p:nvSpPr>
        <p:spPr>
          <a:xfrm>
            <a:off x="3284376" y="1341789"/>
            <a:ext cx="6505424" cy="707886"/>
          </a:xfrm>
          <a:prstGeom prst="rect">
            <a:avLst/>
          </a:prstGeom>
          <a:noFill/>
        </p:spPr>
        <p:txBody>
          <a:bodyPr wrap="square" rtlCol="0">
            <a:spAutoFit/>
          </a:bodyPr>
          <a:lstStyle/>
          <a:p>
            <a:r>
              <a:rPr lang="en-GB" sz="4000" dirty="0">
                <a:solidFill>
                  <a:srgbClr val="002060"/>
                </a:solidFill>
              </a:rPr>
              <a:t>Calculating perimeter</a:t>
            </a:r>
          </a:p>
        </p:txBody>
      </p:sp>
      <p:sp>
        <p:nvSpPr>
          <p:cNvPr id="14" name="AutoShape 67">
            <a:extLst>
              <a:ext uri="{FF2B5EF4-FFF2-40B4-BE49-F238E27FC236}">
                <a16:creationId xmlns:a16="http://schemas.microsoft.com/office/drawing/2014/main" id="{5F414C39-AB94-475B-82AE-55CB13F88F0A}"/>
              </a:ext>
            </a:extLst>
          </p:cNvPr>
          <p:cNvSpPr>
            <a:spLocks noChangeArrowheads="1"/>
          </p:cNvSpPr>
          <p:nvPr/>
        </p:nvSpPr>
        <p:spPr bwMode="auto">
          <a:xfrm>
            <a:off x="1671143" y="2145690"/>
            <a:ext cx="8649559" cy="646986"/>
          </a:xfrm>
          <a:prstGeom prst="roundRect">
            <a:avLst>
              <a:gd name="adj" fmla="val 16667"/>
            </a:avLst>
          </a:prstGeom>
          <a:solidFill>
            <a:srgbClr val="FDFEDA"/>
          </a:solidFill>
          <a:ln w="9525">
            <a:solidFill>
              <a:schemeClr val="tx1"/>
            </a:solidFill>
            <a:round/>
            <a:headEnd/>
            <a:tailEnd/>
          </a:ln>
          <a:effectLst/>
        </p:spPr>
        <p:txBody>
          <a:bodyPr wrap="squar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None/>
            </a:pPr>
            <a:r>
              <a:rPr lang="en-GB" dirty="0">
                <a:latin typeface="+mn-lt"/>
              </a:rPr>
              <a:t>What is the </a:t>
            </a:r>
            <a:r>
              <a:rPr lang="en-GB" b="1" dirty="0">
                <a:solidFill>
                  <a:srgbClr val="FF0000"/>
                </a:solidFill>
                <a:latin typeface="+mn-lt"/>
              </a:rPr>
              <a:t>perimeter</a:t>
            </a:r>
            <a:r>
              <a:rPr lang="en-GB" dirty="0">
                <a:latin typeface="+mn-lt"/>
              </a:rPr>
              <a:t> of this shape?</a:t>
            </a:r>
          </a:p>
        </p:txBody>
      </p:sp>
      <p:pic>
        <p:nvPicPr>
          <p:cNvPr id="11" name="Picture 10">
            <a:extLst>
              <a:ext uri="{FF2B5EF4-FFF2-40B4-BE49-F238E27FC236}">
                <a16:creationId xmlns:a16="http://schemas.microsoft.com/office/drawing/2014/main" id="{406A7D67-8FE2-4BC0-925E-E27CE1AB6868}"/>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6657" y="3735422"/>
            <a:ext cx="4258243" cy="1943100"/>
          </a:xfrm>
          <a:prstGeom prst="rect">
            <a:avLst/>
          </a:prstGeom>
          <a:noFill/>
        </p:spPr>
      </p:pic>
      <p:sp>
        <p:nvSpPr>
          <p:cNvPr id="13" name="AutoShape 67">
            <a:extLst>
              <a:ext uri="{FF2B5EF4-FFF2-40B4-BE49-F238E27FC236}">
                <a16:creationId xmlns:a16="http://schemas.microsoft.com/office/drawing/2014/main" id="{9A70816A-5634-42F9-8D2C-0F20233ED70E}"/>
              </a:ext>
            </a:extLst>
          </p:cNvPr>
          <p:cNvSpPr>
            <a:spLocks noChangeArrowheads="1"/>
          </p:cNvSpPr>
          <p:nvPr/>
        </p:nvSpPr>
        <p:spPr bwMode="auto">
          <a:xfrm>
            <a:off x="5264867" y="3275878"/>
            <a:ext cx="6270476" cy="2999970"/>
          </a:xfrm>
          <a:prstGeom prst="roundRect">
            <a:avLst>
              <a:gd name="adj" fmla="val 16667"/>
            </a:avLst>
          </a:prstGeom>
          <a:solidFill>
            <a:srgbClr val="FDFEDA"/>
          </a:solidFill>
          <a:ln w="9525">
            <a:solidFill>
              <a:schemeClr val="tx1"/>
            </a:solidFill>
            <a:round/>
            <a:headEnd/>
            <a:tailEnd/>
          </a:ln>
          <a:effectLst/>
        </p:spPr>
        <p:txBody>
          <a:bodyPr wrap="squar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None/>
            </a:pPr>
            <a:r>
              <a:rPr lang="en-GB" sz="2500" dirty="0">
                <a:latin typeface="+mn-lt"/>
              </a:rPr>
              <a:t>Remember, </a:t>
            </a:r>
            <a:r>
              <a:rPr lang="en-GB" sz="2500" b="1" dirty="0">
                <a:solidFill>
                  <a:srgbClr val="FF0000"/>
                </a:solidFill>
                <a:latin typeface="+mn-lt"/>
              </a:rPr>
              <a:t>perimeter</a:t>
            </a:r>
            <a:r>
              <a:rPr lang="en-GB" sz="2500" dirty="0">
                <a:latin typeface="+mn-lt"/>
              </a:rPr>
              <a:t> means the distance around the edge of the shape. So we need to carry out the following calculation:</a:t>
            </a:r>
          </a:p>
          <a:p>
            <a:pPr algn="ctr">
              <a:buNone/>
            </a:pPr>
            <a:r>
              <a:rPr lang="en-GB" sz="2800" b="1" dirty="0">
                <a:solidFill>
                  <a:srgbClr val="FF0000"/>
                </a:solidFill>
                <a:latin typeface="+mn-lt"/>
              </a:rPr>
              <a:t>14 + 14 + 8 + 8 = 44</a:t>
            </a:r>
          </a:p>
          <a:p>
            <a:pPr algn="ctr">
              <a:buNone/>
            </a:pPr>
            <a:r>
              <a:rPr lang="en-GB" sz="2800" b="1" dirty="0">
                <a:solidFill>
                  <a:srgbClr val="FF0000"/>
                </a:solidFill>
                <a:latin typeface="+mn-lt"/>
              </a:rPr>
              <a:t>The perimeter of this rectangle is 44cm. </a:t>
            </a:r>
          </a:p>
        </p:txBody>
      </p:sp>
      <p:pic>
        <p:nvPicPr>
          <p:cNvPr id="10" name="Picture 9">
            <a:extLst>
              <a:ext uri="{FF2B5EF4-FFF2-40B4-BE49-F238E27FC236}">
                <a16:creationId xmlns:a16="http://schemas.microsoft.com/office/drawing/2014/main" id="{80381C88-6C06-114B-A8AD-388D86BF6F12}"/>
              </a:ext>
            </a:extLst>
          </p:cNvPr>
          <p:cNvPicPr>
            <a:picLocks noChangeAspect="1"/>
          </p:cNvPicPr>
          <p:nvPr/>
        </p:nvPicPr>
        <p:blipFill>
          <a:blip r:embed="rId5"/>
          <a:stretch>
            <a:fillRect/>
          </a:stretch>
        </p:blipFill>
        <p:spPr>
          <a:xfrm>
            <a:off x="10663067" y="321198"/>
            <a:ext cx="1388069" cy="929456"/>
          </a:xfrm>
          <a:prstGeom prst="rect">
            <a:avLst/>
          </a:prstGeom>
        </p:spPr>
      </p:pic>
    </p:spTree>
    <p:extLst>
      <p:ext uri="{BB962C8B-B14F-4D97-AF65-F5344CB8AC3E}">
        <p14:creationId xmlns:p14="http://schemas.microsoft.com/office/powerpoint/2010/main" val="1825880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1FDD4C6-1297-4E60-9856-62FBD9B41DF6}"/>
              </a:ext>
            </a:extLst>
          </p:cNvPr>
          <p:cNvSpPr/>
          <p:nvPr/>
        </p:nvSpPr>
        <p:spPr bwMode="auto">
          <a:xfrm>
            <a:off x="2679123" y="3026802"/>
            <a:ext cx="1878356" cy="1066800"/>
          </a:xfrm>
          <a:prstGeom prst="rect">
            <a:avLst/>
          </a:prstGeom>
          <a:noFill/>
          <a:ln w="28575" cap="flat" cmpd="sng" algn="ctr">
            <a:solidFill>
              <a:srgbClr val="0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charset="0"/>
              <a:cs typeface="Arial" charset="0"/>
            </a:endParaRPr>
          </a:p>
        </p:txBody>
      </p:sp>
      <p:sp>
        <p:nvSpPr>
          <p:cNvPr id="6" name="TextBox 11">
            <a:extLst>
              <a:ext uri="{FF2B5EF4-FFF2-40B4-BE49-F238E27FC236}">
                <a16:creationId xmlns:a16="http://schemas.microsoft.com/office/drawing/2014/main" id="{A9813A44-C300-407E-A814-816FF5C8ED84}"/>
              </a:ext>
            </a:extLst>
          </p:cNvPr>
          <p:cNvSpPr txBox="1"/>
          <p:nvPr/>
        </p:nvSpPr>
        <p:spPr>
          <a:xfrm>
            <a:off x="2106367" y="3356980"/>
            <a:ext cx="791147" cy="369332"/>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dirty="0"/>
              <a:t>5cm</a:t>
            </a:r>
          </a:p>
        </p:txBody>
      </p:sp>
      <p:sp>
        <p:nvSpPr>
          <p:cNvPr id="7" name="TextBox 24">
            <a:extLst>
              <a:ext uri="{FF2B5EF4-FFF2-40B4-BE49-F238E27FC236}">
                <a16:creationId xmlns:a16="http://schemas.microsoft.com/office/drawing/2014/main" id="{BD4AEE8D-ADAE-4E9B-ADCE-845706145428}"/>
              </a:ext>
            </a:extLst>
          </p:cNvPr>
          <p:cNvSpPr txBox="1"/>
          <p:nvPr/>
        </p:nvSpPr>
        <p:spPr>
          <a:xfrm>
            <a:off x="3338902" y="4072621"/>
            <a:ext cx="791147" cy="369332"/>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dirty="0"/>
              <a:t>8cm</a:t>
            </a:r>
          </a:p>
        </p:txBody>
      </p:sp>
      <p:sp>
        <p:nvSpPr>
          <p:cNvPr id="8" name="Right Triangle 7">
            <a:extLst>
              <a:ext uri="{FF2B5EF4-FFF2-40B4-BE49-F238E27FC236}">
                <a16:creationId xmlns:a16="http://schemas.microsoft.com/office/drawing/2014/main" id="{4C894EC6-646D-49CB-8A07-9557CA020235}"/>
              </a:ext>
            </a:extLst>
          </p:cNvPr>
          <p:cNvSpPr/>
          <p:nvPr/>
        </p:nvSpPr>
        <p:spPr bwMode="auto">
          <a:xfrm>
            <a:off x="6802176" y="2889085"/>
            <a:ext cx="2057400" cy="1164167"/>
          </a:xfrm>
          <a:prstGeom prst="rtTriangle">
            <a:avLst/>
          </a:prstGeom>
          <a:noFill/>
          <a:ln w="28575" cap="flat" cmpd="sng" algn="ctr">
            <a:solidFill>
              <a:srgbClr val="0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charset="0"/>
              <a:cs typeface="Arial" charset="0"/>
            </a:endParaRPr>
          </a:p>
        </p:txBody>
      </p:sp>
      <p:sp>
        <p:nvSpPr>
          <p:cNvPr id="9" name="TextBox 25">
            <a:extLst>
              <a:ext uri="{FF2B5EF4-FFF2-40B4-BE49-F238E27FC236}">
                <a16:creationId xmlns:a16="http://schemas.microsoft.com/office/drawing/2014/main" id="{36DBF701-242B-4593-A5B4-A36BC22A1DE2}"/>
              </a:ext>
            </a:extLst>
          </p:cNvPr>
          <p:cNvSpPr txBox="1"/>
          <p:nvPr/>
        </p:nvSpPr>
        <p:spPr>
          <a:xfrm>
            <a:off x="6312954" y="3338499"/>
            <a:ext cx="791147" cy="369332"/>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dirty="0"/>
              <a:t>7m</a:t>
            </a:r>
          </a:p>
        </p:txBody>
      </p:sp>
      <p:sp>
        <p:nvSpPr>
          <p:cNvPr id="10" name="TextBox 26">
            <a:extLst>
              <a:ext uri="{FF2B5EF4-FFF2-40B4-BE49-F238E27FC236}">
                <a16:creationId xmlns:a16="http://schemas.microsoft.com/office/drawing/2014/main" id="{260B254C-81B7-4524-AE74-A1F61697DC78}"/>
              </a:ext>
            </a:extLst>
          </p:cNvPr>
          <p:cNvSpPr txBox="1"/>
          <p:nvPr/>
        </p:nvSpPr>
        <p:spPr>
          <a:xfrm>
            <a:off x="7824888" y="3172883"/>
            <a:ext cx="791147" cy="369332"/>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dirty="0"/>
              <a:t>12m</a:t>
            </a:r>
          </a:p>
        </p:txBody>
      </p:sp>
      <p:sp>
        <p:nvSpPr>
          <p:cNvPr id="11" name="TextBox 27">
            <a:extLst>
              <a:ext uri="{FF2B5EF4-FFF2-40B4-BE49-F238E27FC236}">
                <a16:creationId xmlns:a16="http://schemas.microsoft.com/office/drawing/2014/main" id="{CD03B58D-9D30-4979-933B-774EFA014DAF}"/>
              </a:ext>
            </a:extLst>
          </p:cNvPr>
          <p:cNvSpPr txBox="1"/>
          <p:nvPr/>
        </p:nvSpPr>
        <p:spPr>
          <a:xfrm>
            <a:off x="7395447" y="4094096"/>
            <a:ext cx="791147" cy="369332"/>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dirty="0"/>
              <a:t>9m</a:t>
            </a:r>
          </a:p>
        </p:txBody>
      </p:sp>
      <p:sp>
        <p:nvSpPr>
          <p:cNvPr id="12" name="Hexagon 11">
            <a:extLst>
              <a:ext uri="{FF2B5EF4-FFF2-40B4-BE49-F238E27FC236}">
                <a16:creationId xmlns:a16="http://schemas.microsoft.com/office/drawing/2014/main" id="{07ED94C9-8635-4BC9-A1E5-668B36AFE815}"/>
              </a:ext>
            </a:extLst>
          </p:cNvPr>
          <p:cNvSpPr/>
          <p:nvPr/>
        </p:nvSpPr>
        <p:spPr bwMode="auto">
          <a:xfrm>
            <a:off x="2527976" y="4612978"/>
            <a:ext cx="1879600" cy="1620345"/>
          </a:xfrm>
          <a:prstGeom prst="hexagon">
            <a:avLst/>
          </a:prstGeom>
          <a:noFill/>
          <a:ln w="28575" cap="flat" cmpd="sng" algn="ctr">
            <a:solidFill>
              <a:srgbClr val="0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charset="0"/>
              <a:cs typeface="Arial" charset="0"/>
            </a:endParaRPr>
          </a:p>
        </p:txBody>
      </p:sp>
      <p:sp>
        <p:nvSpPr>
          <p:cNvPr id="13" name="TextBox 31">
            <a:extLst>
              <a:ext uri="{FF2B5EF4-FFF2-40B4-BE49-F238E27FC236}">
                <a16:creationId xmlns:a16="http://schemas.microsoft.com/office/drawing/2014/main" id="{FF70A442-E728-43D4-9396-ABE33A0C4129}"/>
              </a:ext>
            </a:extLst>
          </p:cNvPr>
          <p:cNvSpPr txBox="1"/>
          <p:nvPr/>
        </p:nvSpPr>
        <p:spPr>
          <a:xfrm>
            <a:off x="3183716" y="6213396"/>
            <a:ext cx="1007533" cy="369332"/>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dirty="0"/>
              <a:t>11cm</a:t>
            </a:r>
          </a:p>
        </p:txBody>
      </p:sp>
      <p:sp>
        <p:nvSpPr>
          <p:cNvPr id="14" name="TextBox 32">
            <a:extLst>
              <a:ext uri="{FF2B5EF4-FFF2-40B4-BE49-F238E27FC236}">
                <a16:creationId xmlns:a16="http://schemas.microsoft.com/office/drawing/2014/main" id="{677A800E-9B27-4B35-9606-4562A9261622}"/>
              </a:ext>
            </a:extLst>
          </p:cNvPr>
          <p:cNvSpPr txBox="1"/>
          <p:nvPr/>
        </p:nvSpPr>
        <p:spPr>
          <a:xfrm>
            <a:off x="2640611" y="5238484"/>
            <a:ext cx="1654330" cy="3077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en-GB" sz="1400" dirty="0"/>
              <a:t>(Regular hexagon)</a:t>
            </a:r>
          </a:p>
        </p:txBody>
      </p:sp>
      <p:sp>
        <p:nvSpPr>
          <p:cNvPr id="15" name="Parallelogram 14">
            <a:extLst>
              <a:ext uri="{FF2B5EF4-FFF2-40B4-BE49-F238E27FC236}">
                <a16:creationId xmlns:a16="http://schemas.microsoft.com/office/drawing/2014/main" id="{742E08C4-EEAB-4806-922E-E0FEE0830381}"/>
              </a:ext>
            </a:extLst>
          </p:cNvPr>
          <p:cNvSpPr/>
          <p:nvPr/>
        </p:nvSpPr>
        <p:spPr bwMode="auto">
          <a:xfrm>
            <a:off x="6671059" y="4996314"/>
            <a:ext cx="1862666" cy="1126067"/>
          </a:xfrm>
          <a:prstGeom prst="parallelogram">
            <a:avLst/>
          </a:prstGeom>
          <a:noFill/>
          <a:ln w="28575" cap="flat" cmpd="sng" algn="ctr">
            <a:solidFill>
              <a:srgbClr val="0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charset="0"/>
              <a:cs typeface="Arial" charset="0"/>
            </a:endParaRPr>
          </a:p>
        </p:txBody>
      </p:sp>
      <p:sp>
        <p:nvSpPr>
          <p:cNvPr id="16" name="TextBox 33">
            <a:extLst>
              <a:ext uri="{FF2B5EF4-FFF2-40B4-BE49-F238E27FC236}">
                <a16:creationId xmlns:a16="http://schemas.microsoft.com/office/drawing/2014/main" id="{81CE54C4-D3B6-4923-B6EA-B72F1528D19D}"/>
              </a:ext>
            </a:extLst>
          </p:cNvPr>
          <p:cNvSpPr txBox="1"/>
          <p:nvPr/>
        </p:nvSpPr>
        <p:spPr>
          <a:xfrm>
            <a:off x="7098625" y="6135648"/>
            <a:ext cx="1007533" cy="369332"/>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dirty="0"/>
              <a:t>1m</a:t>
            </a:r>
          </a:p>
        </p:txBody>
      </p:sp>
      <p:sp>
        <p:nvSpPr>
          <p:cNvPr id="17" name="TextBox 35">
            <a:extLst>
              <a:ext uri="{FF2B5EF4-FFF2-40B4-BE49-F238E27FC236}">
                <a16:creationId xmlns:a16="http://schemas.microsoft.com/office/drawing/2014/main" id="{98D7524B-7EC7-4C0F-8F4E-EFB3097AE8E3}"/>
              </a:ext>
            </a:extLst>
          </p:cNvPr>
          <p:cNvSpPr txBox="1"/>
          <p:nvPr/>
        </p:nvSpPr>
        <p:spPr>
          <a:xfrm>
            <a:off x="5954213" y="5255063"/>
            <a:ext cx="1007533" cy="369332"/>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dirty="0"/>
              <a:t>85cm</a:t>
            </a:r>
          </a:p>
        </p:txBody>
      </p:sp>
      <p:pic>
        <p:nvPicPr>
          <p:cNvPr id="19" name="Picture 50" descr="Image result for pencil clipart7">
            <a:extLst>
              <a:ext uri="{FF2B5EF4-FFF2-40B4-BE49-F238E27FC236}">
                <a16:creationId xmlns:a16="http://schemas.microsoft.com/office/drawing/2014/main" id="{DA1EA24A-B6F2-45CF-9A80-E3D93BECF3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03452" y="4505989"/>
            <a:ext cx="2102939" cy="2044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itle 1">
            <a:extLst>
              <a:ext uri="{FF2B5EF4-FFF2-40B4-BE49-F238E27FC236}">
                <a16:creationId xmlns:a16="http://schemas.microsoft.com/office/drawing/2014/main" id="{1C5E675E-3F5A-4ACE-9215-D125BCBB6E75}"/>
              </a:ext>
            </a:extLst>
          </p:cNvPr>
          <p:cNvSpPr txBox="1">
            <a:spLocks/>
          </p:cNvSpPr>
          <p:nvPr/>
        </p:nvSpPr>
        <p:spPr>
          <a:xfrm>
            <a:off x="1806494" y="204488"/>
            <a:ext cx="8649559" cy="1007251"/>
          </a:xfrm>
          <a:prstGeom prst="rect">
            <a:avLst/>
          </a:prstGeom>
          <a:solidFill>
            <a:srgbClr val="FDFEDA"/>
          </a:solidFill>
          <a:ln>
            <a:solidFill>
              <a:schemeClr val="accent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GB" sz="3200" b="1" dirty="0">
              <a:solidFill>
                <a:srgbClr val="002060"/>
              </a:solidFill>
            </a:endParaRPr>
          </a:p>
          <a:p>
            <a:pPr algn="ctr"/>
            <a:endParaRPr lang="en-GB" sz="3200" dirty="0">
              <a:solidFill>
                <a:srgbClr val="002060"/>
              </a:solidFill>
            </a:endParaRPr>
          </a:p>
          <a:p>
            <a:pPr algn="ctr"/>
            <a:endParaRPr lang="en-GB" sz="3200" dirty="0">
              <a:solidFill>
                <a:srgbClr val="002060"/>
              </a:solidFill>
            </a:endParaRPr>
          </a:p>
          <a:p>
            <a:pPr algn="ctr"/>
            <a:endParaRPr lang="en-GB" sz="3200" dirty="0">
              <a:solidFill>
                <a:srgbClr val="002060"/>
              </a:solidFill>
            </a:endParaRPr>
          </a:p>
          <a:p>
            <a:pPr algn="ctr"/>
            <a:r>
              <a:rPr lang="en-GB" sz="3200" dirty="0">
                <a:solidFill>
                  <a:srgbClr val="002060"/>
                </a:solidFill>
              </a:rPr>
              <a:t>Can measure and calculate the perimeter of compound shapes.</a:t>
            </a:r>
          </a:p>
          <a:p>
            <a:pPr algn="ctr"/>
            <a:endParaRPr lang="en-GB" sz="3200" dirty="0">
              <a:solidFill>
                <a:srgbClr val="002060"/>
              </a:solidFill>
            </a:endParaRPr>
          </a:p>
          <a:p>
            <a:pPr algn="ctr"/>
            <a:endParaRPr lang="en-GB" sz="3200" dirty="0">
              <a:solidFill>
                <a:srgbClr val="002060"/>
              </a:solidFill>
            </a:endParaRPr>
          </a:p>
          <a:p>
            <a:pPr algn="ctr"/>
            <a:endParaRPr lang="en-GB" sz="3200" b="1" dirty="0">
              <a:solidFill>
                <a:srgbClr val="002060"/>
              </a:solidFill>
            </a:endParaRPr>
          </a:p>
          <a:p>
            <a:pPr algn="ctr"/>
            <a:endParaRPr lang="en-GB" sz="3200" b="1" dirty="0">
              <a:solidFill>
                <a:srgbClr val="002060"/>
              </a:solidFill>
            </a:endParaRPr>
          </a:p>
        </p:txBody>
      </p:sp>
      <p:pic>
        <p:nvPicPr>
          <p:cNvPr id="21" name="Picture 1">
            <a:extLst>
              <a:ext uri="{FF2B5EF4-FFF2-40B4-BE49-F238E27FC236}">
                <a16:creationId xmlns:a16="http://schemas.microsoft.com/office/drawing/2014/main" id="{FF20C842-3CC9-4876-8247-73CEB9E416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349" y="119383"/>
            <a:ext cx="1200150" cy="134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extBox 21">
            <a:extLst>
              <a:ext uri="{FF2B5EF4-FFF2-40B4-BE49-F238E27FC236}">
                <a16:creationId xmlns:a16="http://schemas.microsoft.com/office/drawing/2014/main" id="{5506BE36-8715-4CB7-8C21-62EB904CB5FC}"/>
              </a:ext>
            </a:extLst>
          </p:cNvPr>
          <p:cNvSpPr txBox="1"/>
          <p:nvPr/>
        </p:nvSpPr>
        <p:spPr>
          <a:xfrm>
            <a:off x="4805794" y="1289326"/>
            <a:ext cx="4311904" cy="707886"/>
          </a:xfrm>
          <a:prstGeom prst="rect">
            <a:avLst/>
          </a:prstGeom>
          <a:noFill/>
        </p:spPr>
        <p:txBody>
          <a:bodyPr wrap="square" rtlCol="0">
            <a:spAutoFit/>
          </a:bodyPr>
          <a:lstStyle/>
          <a:p>
            <a:r>
              <a:rPr lang="en-GB" sz="4000" dirty="0">
                <a:solidFill>
                  <a:srgbClr val="002060"/>
                </a:solidFill>
              </a:rPr>
              <a:t>Your turn</a:t>
            </a:r>
          </a:p>
        </p:txBody>
      </p:sp>
      <p:sp>
        <p:nvSpPr>
          <p:cNvPr id="23" name="AutoShape 67">
            <a:extLst>
              <a:ext uri="{FF2B5EF4-FFF2-40B4-BE49-F238E27FC236}">
                <a16:creationId xmlns:a16="http://schemas.microsoft.com/office/drawing/2014/main" id="{937935B9-C30C-413C-A846-50BE3370F1BE}"/>
              </a:ext>
            </a:extLst>
          </p:cNvPr>
          <p:cNvSpPr>
            <a:spLocks noChangeArrowheads="1"/>
          </p:cNvSpPr>
          <p:nvPr/>
        </p:nvSpPr>
        <p:spPr bwMode="auto">
          <a:xfrm>
            <a:off x="1210736" y="2164978"/>
            <a:ext cx="9770528" cy="527804"/>
          </a:xfrm>
          <a:prstGeom prst="roundRect">
            <a:avLst>
              <a:gd name="adj" fmla="val 16667"/>
            </a:avLst>
          </a:prstGeom>
          <a:solidFill>
            <a:srgbClr val="FDFEDA"/>
          </a:solidFill>
          <a:ln w="9525">
            <a:solidFill>
              <a:schemeClr val="tx1"/>
            </a:solidFill>
            <a:round/>
            <a:headEnd/>
            <a:tailEnd/>
          </a:ln>
          <a:effectLst/>
        </p:spPr>
        <p:txBody>
          <a:bodyPr wrap="squar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None/>
            </a:pPr>
            <a:r>
              <a:rPr lang="en-GB" sz="2500" dirty="0">
                <a:latin typeface="+mn-lt"/>
              </a:rPr>
              <a:t>Calculate the </a:t>
            </a:r>
            <a:r>
              <a:rPr lang="en-GB" sz="2500" b="1" dirty="0">
                <a:solidFill>
                  <a:srgbClr val="FF0000"/>
                </a:solidFill>
                <a:latin typeface="+mn-lt"/>
              </a:rPr>
              <a:t>perimeter</a:t>
            </a:r>
            <a:r>
              <a:rPr lang="en-GB" sz="2500" dirty="0">
                <a:latin typeface="+mn-lt"/>
              </a:rPr>
              <a:t> of each shape.</a:t>
            </a:r>
          </a:p>
        </p:txBody>
      </p:sp>
      <p:pic>
        <p:nvPicPr>
          <p:cNvPr id="24" name="Picture 23">
            <a:extLst>
              <a:ext uri="{FF2B5EF4-FFF2-40B4-BE49-F238E27FC236}">
                <a16:creationId xmlns:a16="http://schemas.microsoft.com/office/drawing/2014/main" id="{31E70BB7-47D8-004C-8874-E92AE6EED817}"/>
              </a:ext>
            </a:extLst>
          </p:cNvPr>
          <p:cNvPicPr>
            <a:picLocks noChangeAspect="1"/>
          </p:cNvPicPr>
          <p:nvPr/>
        </p:nvPicPr>
        <p:blipFill>
          <a:blip r:embed="rId4"/>
          <a:stretch>
            <a:fillRect/>
          </a:stretch>
        </p:blipFill>
        <p:spPr>
          <a:xfrm>
            <a:off x="10663067" y="321198"/>
            <a:ext cx="1388069" cy="929456"/>
          </a:xfrm>
          <a:prstGeom prst="rect">
            <a:avLst/>
          </a:prstGeom>
        </p:spPr>
      </p:pic>
    </p:spTree>
    <p:extLst>
      <p:ext uri="{BB962C8B-B14F-4D97-AF65-F5344CB8AC3E}">
        <p14:creationId xmlns:p14="http://schemas.microsoft.com/office/powerpoint/2010/main" val="1569845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a:extLst>
              <a:ext uri="{FF2B5EF4-FFF2-40B4-BE49-F238E27FC236}">
                <a16:creationId xmlns:a16="http://schemas.microsoft.com/office/drawing/2014/main" id="{3FCD5893-BEB4-47AE-9669-0361F09676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632" y="110588"/>
            <a:ext cx="1200150" cy="134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a:extLst>
              <a:ext uri="{FF2B5EF4-FFF2-40B4-BE49-F238E27FC236}">
                <a16:creationId xmlns:a16="http://schemas.microsoft.com/office/drawing/2014/main" id="{3AD6B895-163A-45A7-B897-BF7E2CE1B1C6}"/>
              </a:ext>
            </a:extLst>
          </p:cNvPr>
          <p:cNvSpPr txBox="1">
            <a:spLocks/>
          </p:cNvSpPr>
          <p:nvPr/>
        </p:nvSpPr>
        <p:spPr>
          <a:xfrm>
            <a:off x="1671145" y="195693"/>
            <a:ext cx="8649559" cy="1007251"/>
          </a:xfrm>
          <a:prstGeom prst="rect">
            <a:avLst/>
          </a:prstGeom>
          <a:solidFill>
            <a:srgbClr val="FDFEDA"/>
          </a:solidFill>
          <a:ln>
            <a:solidFill>
              <a:schemeClr val="accent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GB" sz="3200" b="1" dirty="0">
              <a:solidFill>
                <a:srgbClr val="002060"/>
              </a:solidFill>
            </a:endParaRPr>
          </a:p>
          <a:p>
            <a:pPr algn="ctr"/>
            <a:endParaRPr lang="en-GB" sz="3200" dirty="0">
              <a:solidFill>
                <a:srgbClr val="002060"/>
              </a:solidFill>
            </a:endParaRPr>
          </a:p>
          <a:p>
            <a:pPr algn="ctr"/>
            <a:endParaRPr lang="en-GB" sz="3200" dirty="0">
              <a:solidFill>
                <a:srgbClr val="002060"/>
              </a:solidFill>
            </a:endParaRPr>
          </a:p>
          <a:p>
            <a:pPr algn="ctr"/>
            <a:endParaRPr lang="en-GB" sz="3200" dirty="0">
              <a:solidFill>
                <a:srgbClr val="002060"/>
              </a:solidFill>
            </a:endParaRPr>
          </a:p>
          <a:p>
            <a:pPr algn="ctr"/>
            <a:r>
              <a:rPr lang="en-GB" sz="3200" dirty="0">
                <a:solidFill>
                  <a:srgbClr val="002060"/>
                </a:solidFill>
              </a:rPr>
              <a:t>Can measure and calculate the perimeter of compound shapes.</a:t>
            </a:r>
          </a:p>
          <a:p>
            <a:pPr algn="ctr"/>
            <a:endParaRPr lang="en-GB" sz="3200" dirty="0">
              <a:solidFill>
                <a:srgbClr val="002060"/>
              </a:solidFill>
            </a:endParaRPr>
          </a:p>
          <a:p>
            <a:pPr algn="ctr"/>
            <a:endParaRPr lang="en-GB" sz="3200" dirty="0">
              <a:solidFill>
                <a:srgbClr val="002060"/>
              </a:solidFill>
            </a:endParaRPr>
          </a:p>
          <a:p>
            <a:pPr algn="ctr"/>
            <a:endParaRPr lang="en-GB" sz="3200" b="1" dirty="0">
              <a:solidFill>
                <a:srgbClr val="002060"/>
              </a:solidFill>
            </a:endParaRPr>
          </a:p>
          <a:p>
            <a:pPr algn="ctr"/>
            <a:endParaRPr lang="en-GB" sz="3200" b="1" dirty="0">
              <a:solidFill>
                <a:srgbClr val="002060"/>
              </a:solidFill>
            </a:endParaRPr>
          </a:p>
        </p:txBody>
      </p:sp>
      <p:sp>
        <p:nvSpPr>
          <p:cNvPr id="3" name="TextBox 2">
            <a:extLst>
              <a:ext uri="{FF2B5EF4-FFF2-40B4-BE49-F238E27FC236}">
                <a16:creationId xmlns:a16="http://schemas.microsoft.com/office/drawing/2014/main" id="{C03ED955-FAF2-4973-A4A8-3F2C14C8F28A}"/>
              </a:ext>
            </a:extLst>
          </p:cNvPr>
          <p:cNvSpPr txBox="1"/>
          <p:nvPr/>
        </p:nvSpPr>
        <p:spPr>
          <a:xfrm>
            <a:off x="2402200" y="1341789"/>
            <a:ext cx="7187447" cy="707886"/>
          </a:xfrm>
          <a:prstGeom prst="rect">
            <a:avLst/>
          </a:prstGeom>
          <a:noFill/>
        </p:spPr>
        <p:txBody>
          <a:bodyPr wrap="square" rtlCol="0">
            <a:spAutoFit/>
          </a:bodyPr>
          <a:lstStyle/>
          <a:p>
            <a:endParaRPr lang="en-GB" sz="4000" dirty="0">
              <a:solidFill>
                <a:srgbClr val="002060"/>
              </a:solidFill>
            </a:endParaRPr>
          </a:p>
        </p:txBody>
      </p:sp>
      <p:sp>
        <p:nvSpPr>
          <p:cNvPr id="12" name="TextBox 11">
            <a:extLst>
              <a:ext uri="{FF2B5EF4-FFF2-40B4-BE49-F238E27FC236}">
                <a16:creationId xmlns:a16="http://schemas.microsoft.com/office/drawing/2014/main" id="{CDB13B10-BAB5-406A-B81F-044C184A5835}"/>
              </a:ext>
            </a:extLst>
          </p:cNvPr>
          <p:cNvSpPr txBox="1"/>
          <p:nvPr/>
        </p:nvSpPr>
        <p:spPr>
          <a:xfrm>
            <a:off x="3284376" y="1341789"/>
            <a:ext cx="6505424" cy="707886"/>
          </a:xfrm>
          <a:prstGeom prst="rect">
            <a:avLst/>
          </a:prstGeom>
          <a:noFill/>
        </p:spPr>
        <p:txBody>
          <a:bodyPr wrap="square" rtlCol="0">
            <a:spAutoFit/>
          </a:bodyPr>
          <a:lstStyle/>
          <a:p>
            <a:r>
              <a:rPr lang="en-GB" sz="4000" dirty="0">
                <a:solidFill>
                  <a:srgbClr val="002060"/>
                </a:solidFill>
              </a:rPr>
              <a:t>Calculating perimeter</a:t>
            </a:r>
          </a:p>
        </p:txBody>
      </p:sp>
      <p:sp>
        <p:nvSpPr>
          <p:cNvPr id="13" name="AutoShape 67">
            <a:extLst>
              <a:ext uri="{FF2B5EF4-FFF2-40B4-BE49-F238E27FC236}">
                <a16:creationId xmlns:a16="http://schemas.microsoft.com/office/drawing/2014/main" id="{9A70816A-5634-42F9-8D2C-0F20233ED70E}"/>
              </a:ext>
            </a:extLst>
          </p:cNvPr>
          <p:cNvSpPr>
            <a:spLocks noChangeArrowheads="1"/>
          </p:cNvSpPr>
          <p:nvPr/>
        </p:nvSpPr>
        <p:spPr bwMode="auto">
          <a:xfrm>
            <a:off x="1432509" y="2496037"/>
            <a:ext cx="9292475" cy="3629930"/>
          </a:xfrm>
          <a:prstGeom prst="roundRect">
            <a:avLst>
              <a:gd name="adj" fmla="val 16667"/>
            </a:avLst>
          </a:prstGeom>
          <a:solidFill>
            <a:srgbClr val="FDFEDA"/>
          </a:solidFill>
          <a:ln w="9525">
            <a:solidFill>
              <a:schemeClr val="tx1"/>
            </a:solidFill>
            <a:round/>
            <a:headEnd/>
            <a:tailEnd/>
          </a:ln>
          <a:effectLst/>
        </p:spPr>
        <p:txBody>
          <a:bodyPr wrap="squar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None/>
            </a:pPr>
            <a:r>
              <a:rPr lang="en-GB" sz="2800" dirty="0">
                <a:latin typeface="+mn-lt"/>
              </a:rPr>
              <a:t>In mathematics, we are usually given the </a:t>
            </a:r>
            <a:r>
              <a:rPr lang="en-GB" sz="2800" b="1" dirty="0">
                <a:solidFill>
                  <a:srgbClr val="FF0000"/>
                </a:solidFill>
                <a:latin typeface="+mn-lt"/>
              </a:rPr>
              <a:t>lengths</a:t>
            </a:r>
            <a:r>
              <a:rPr lang="en-GB" sz="2800" dirty="0">
                <a:latin typeface="+mn-lt"/>
              </a:rPr>
              <a:t> of various sides of a shape and we have to calculate the </a:t>
            </a:r>
            <a:r>
              <a:rPr lang="en-GB" sz="2800" b="1" dirty="0">
                <a:solidFill>
                  <a:srgbClr val="FF0000"/>
                </a:solidFill>
                <a:latin typeface="+mn-lt"/>
              </a:rPr>
              <a:t>perimeter</a:t>
            </a:r>
            <a:r>
              <a:rPr lang="en-GB" sz="2800" dirty="0">
                <a:latin typeface="+mn-lt"/>
              </a:rPr>
              <a:t> </a:t>
            </a:r>
            <a:r>
              <a:rPr lang="en-GB" sz="2800" b="1" dirty="0">
                <a:solidFill>
                  <a:srgbClr val="FF0000"/>
                </a:solidFill>
                <a:latin typeface="+mn-lt"/>
              </a:rPr>
              <a:t>using the information available</a:t>
            </a:r>
            <a:r>
              <a:rPr lang="en-GB" sz="2800" b="1" dirty="0">
                <a:latin typeface="+mn-lt"/>
              </a:rPr>
              <a:t>.</a:t>
            </a:r>
            <a:r>
              <a:rPr lang="en-GB" sz="2800" dirty="0">
                <a:latin typeface="+mn-lt"/>
              </a:rPr>
              <a:t> </a:t>
            </a:r>
          </a:p>
          <a:p>
            <a:pPr algn="ctr">
              <a:buNone/>
            </a:pPr>
            <a:endParaRPr lang="en-GB" sz="2800" dirty="0">
              <a:latin typeface="+mn-lt"/>
            </a:endParaRPr>
          </a:p>
          <a:p>
            <a:pPr algn="ctr">
              <a:buNone/>
            </a:pPr>
            <a:r>
              <a:rPr lang="en-GB" sz="2800" dirty="0">
                <a:latin typeface="+mn-lt"/>
              </a:rPr>
              <a:t>We do not usually have to measure the sides. Sometimes, we have a </a:t>
            </a:r>
            <a:r>
              <a:rPr lang="en-GB" sz="2800" b="1" dirty="0">
                <a:solidFill>
                  <a:srgbClr val="FF0000"/>
                </a:solidFill>
                <a:latin typeface="+mn-lt"/>
              </a:rPr>
              <a:t>visual diagram </a:t>
            </a:r>
            <a:r>
              <a:rPr lang="en-GB" sz="2800" dirty="0">
                <a:latin typeface="+mn-lt"/>
              </a:rPr>
              <a:t>to help us and sometimes we do not. Let’s look at an example…</a:t>
            </a:r>
          </a:p>
        </p:txBody>
      </p:sp>
      <p:pic>
        <p:nvPicPr>
          <p:cNvPr id="8" name="Picture 7">
            <a:extLst>
              <a:ext uri="{FF2B5EF4-FFF2-40B4-BE49-F238E27FC236}">
                <a16:creationId xmlns:a16="http://schemas.microsoft.com/office/drawing/2014/main" id="{0A9360F2-24E4-BA4A-9D93-8CC66706F6ED}"/>
              </a:ext>
            </a:extLst>
          </p:cNvPr>
          <p:cNvPicPr>
            <a:picLocks noChangeAspect="1"/>
          </p:cNvPicPr>
          <p:nvPr/>
        </p:nvPicPr>
        <p:blipFill>
          <a:blip r:embed="rId4"/>
          <a:stretch>
            <a:fillRect/>
          </a:stretch>
        </p:blipFill>
        <p:spPr>
          <a:xfrm>
            <a:off x="10663067" y="321198"/>
            <a:ext cx="1388069" cy="929456"/>
          </a:xfrm>
          <a:prstGeom prst="rect">
            <a:avLst/>
          </a:prstGeom>
        </p:spPr>
      </p:pic>
    </p:spTree>
    <p:extLst>
      <p:ext uri="{BB962C8B-B14F-4D97-AF65-F5344CB8AC3E}">
        <p14:creationId xmlns:p14="http://schemas.microsoft.com/office/powerpoint/2010/main" val="301822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a:extLst>
              <a:ext uri="{FF2B5EF4-FFF2-40B4-BE49-F238E27FC236}">
                <a16:creationId xmlns:a16="http://schemas.microsoft.com/office/drawing/2014/main" id="{3FCD5893-BEB4-47AE-9669-0361F09676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632" y="110588"/>
            <a:ext cx="1200150" cy="134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a:extLst>
              <a:ext uri="{FF2B5EF4-FFF2-40B4-BE49-F238E27FC236}">
                <a16:creationId xmlns:a16="http://schemas.microsoft.com/office/drawing/2014/main" id="{3AD6B895-163A-45A7-B897-BF7E2CE1B1C6}"/>
              </a:ext>
            </a:extLst>
          </p:cNvPr>
          <p:cNvSpPr txBox="1">
            <a:spLocks/>
          </p:cNvSpPr>
          <p:nvPr/>
        </p:nvSpPr>
        <p:spPr>
          <a:xfrm>
            <a:off x="1671145" y="195693"/>
            <a:ext cx="8649559" cy="1007251"/>
          </a:xfrm>
          <a:prstGeom prst="rect">
            <a:avLst/>
          </a:prstGeom>
          <a:solidFill>
            <a:srgbClr val="FDFEDA"/>
          </a:solidFill>
          <a:ln>
            <a:solidFill>
              <a:schemeClr val="accent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GB" sz="3200" b="1" dirty="0">
              <a:solidFill>
                <a:srgbClr val="002060"/>
              </a:solidFill>
            </a:endParaRPr>
          </a:p>
          <a:p>
            <a:pPr algn="ctr"/>
            <a:endParaRPr lang="en-GB" sz="3200" dirty="0">
              <a:solidFill>
                <a:srgbClr val="002060"/>
              </a:solidFill>
            </a:endParaRPr>
          </a:p>
          <a:p>
            <a:pPr algn="ctr"/>
            <a:endParaRPr lang="en-GB" sz="3200" dirty="0">
              <a:solidFill>
                <a:srgbClr val="002060"/>
              </a:solidFill>
            </a:endParaRPr>
          </a:p>
          <a:p>
            <a:pPr algn="ctr"/>
            <a:endParaRPr lang="en-GB" sz="3200" dirty="0">
              <a:solidFill>
                <a:srgbClr val="002060"/>
              </a:solidFill>
            </a:endParaRPr>
          </a:p>
          <a:p>
            <a:pPr algn="ctr"/>
            <a:r>
              <a:rPr lang="en-GB" sz="3200" dirty="0">
                <a:solidFill>
                  <a:srgbClr val="002060"/>
                </a:solidFill>
              </a:rPr>
              <a:t>Can measure and calculate the perimeter of compound shapes.</a:t>
            </a:r>
          </a:p>
          <a:p>
            <a:pPr algn="ctr"/>
            <a:endParaRPr lang="en-GB" sz="3200" dirty="0">
              <a:solidFill>
                <a:srgbClr val="002060"/>
              </a:solidFill>
            </a:endParaRPr>
          </a:p>
          <a:p>
            <a:pPr algn="ctr"/>
            <a:endParaRPr lang="en-GB" sz="3200" dirty="0">
              <a:solidFill>
                <a:srgbClr val="002060"/>
              </a:solidFill>
            </a:endParaRPr>
          </a:p>
          <a:p>
            <a:pPr algn="ctr"/>
            <a:endParaRPr lang="en-GB" sz="3200" b="1" dirty="0">
              <a:solidFill>
                <a:srgbClr val="002060"/>
              </a:solidFill>
            </a:endParaRPr>
          </a:p>
          <a:p>
            <a:pPr algn="ctr"/>
            <a:endParaRPr lang="en-GB" sz="3200" b="1" dirty="0">
              <a:solidFill>
                <a:srgbClr val="002060"/>
              </a:solidFill>
            </a:endParaRPr>
          </a:p>
        </p:txBody>
      </p:sp>
      <p:sp>
        <p:nvSpPr>
          <p:cNvPr id="3" name="TextBox 2">
            <a:extLst>
              <a:ext uri="{FF2B5EF4-FFF2-40B4-BE49-F238E27FC236}">
                <a16:creationId xmlns:a16="http://schemas.microsoft.com/office/drawing/2014/main" id="{C03ED955-FAF2-4973-A4A8-3F2C14C8F28A}"/>
              </a:ext>
            </a:extLst>
          </p:cNvPr>
          <p:cNvSpPr txBox="1"/>
          <p:nvPr/>
        </p:nvSpPr>
        <p:spPr>
          <a:xfrm>
            <a:off x="2402200" y="1341789"/>
            <a:ext cx="7187447" cy="707886"/>
          </a:xfrm>
          <a:prstGeom prst="rect">
            <a:avLst/>
          </a:prstGeom>
          <a:noFill/>
        </p:spPr>
        <p:txBody>
          <a:bodyPr wrap="square" rtlCol="0">
            <a:spAutoFit/>
          </a:bodyPr>
          <a:lstStyle/>
          <a:p>
            <a:endParaRPr lang="en-GB" sz="4000" dirty="0">
              <a:solidFill>
                <a:srgbClr val="002060"/>
              </a:solidFill>
            </a:endParaRPr>
          </a:p>
        </p:txBody>
      </p:sp>
      <p:sp>
        <p:nvSpPr>
          <p:cNvPr id="12" name="TextBox 11">
            <a:extLst>
              <a:ext uri="{FF2B5EF4-FFF2-40B4-BE49-F238E27FC236}">
                <a16:creationId xmlns:a16="http://schemas.microsoft.com/office/drawing/2014/main" id="{CDB13B10-BAB5-406A-B81F-044C184A5835}"/>
              </a:ext>
            </a:extLst>
          </p:cNvPr>
          <p:cNvSpPr txBox="1"/>
          <p:nvPr/>
        </p:nvSpPr>
        <p:spPr>
          <a:xfrm>
            <a:off x="3284376" y="1341789"/>
            <a:ext cx="6505424" cy="707886"/>
          </a:xfrm>
          <a:prstGeom prst="rect">
            <a:avLst/>
          </a:prstGeom>
          <a:noFill/>
        </p:spPr>
        <p:txBody>
          <a:bodyPr wrap="square" rtlCol="0">
            <a:spAutoFit/>
          </a:bodyPr>
          <a:lstStyle/>
          <a:p>
            <a:r>
              <a:rPr lang="en-GB" sz="4000" dirty="0">
                <a:solidFill>
                  <a:srgbClr val="002060"/>
                </a:solidFill>
              </a:rPr>
              <a:t>Calculating perimeter</a:t>
            </a:r>
          </a:p>
        </p:txBody>
      </p:sp>
      <p:sp>
        <p:nvSpPr>
          <p:cNvPr id="14" name="AutoShape 67">
            <a:extLst>
              <a:ext uri="{FF2B5EF4-FFF2-40B4-BE49-F238E27FC236}">
                <a16:creationId xmlns:a16="http://schemas.microsoft.com/office/drawing/2014/main" id="{5F414C39-AB94-475B-82AE-55CB13F88F0A}"/>
              </a:ext>
            </a:extLst>
          </p:cNvPr>
          <p:cNvSpPr>
            <a:spLocks noChangeArrowheads="1"/>
          </p:cNvSpPr>
          <p:nvPr/>
        </p:nvSpPr>
        <p:spPr bwMode="auto">
          <a:xfrm>
            <a:off x="616223" y="2169082"/>
            <a:ext cx="4311446" cy="1191816"/>
          </a:xfrm>
          <a:prstGeom prst="roundRect">
            <a:avLst>
              <a:gd name="adj" fmla="val 16667"/>
            </a:avLst>
          </a:prstGeom>
          <a:solidFill>
            <a:srgbClr val="FDFEDA"/>
          </a:solidFill>
          <a:ln w="9525">
            <a:solidFill>
              <a:schemeClr val="tx1"/>
            </a:solidFill>
            <a:round/>
            <a:headEnd/>
            <a:tailEnd/>
          </a:ln>
          <a:effectLst/>
        </p:spPr>
        <p:txBody>
          <a:bodyPr wrap="squar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None/>
            </a:pPr>
            <a:r>
              <a:rPr lang="en-GB" dirty="0">
                <a:latin typeface="+mn-lt"/>
              </a:rPr>
              <a:t>What is the </a:t>
            </a:r>
            <a:r>
              <a:rPr lang="en-GB" b="1" dirty="0">
                <a:solidFill>
                  <a:srgbClr val="FF0000"/>
                </a:solidFill>
                <a:latin typeface="+mn-lt"/>
              </a:rPr>
              <a:t>perimeter</a:t>
            </a:r>
            <a:r>
              <a:rPr lang="en-GB" dirty="0">
                <a:latin typeface="+mn-lt"/>
              </a:rPr>
              <a:t> of this shape?</a:t>
            </a:r>
          </a:p>
        </p:txBody>
      </p:sp>
      <p:sp>
        <p:nvSpPr>
          <p:cNvPr id="13" name="AutoShape 67">
            <a:extLst>
              <a:ext uri="{FF2B5EF4-FFF2-40B4-BE49-F238E27FC236}">
                <a16:creationId xmlns:a16="http://schemas.microsoft.com/office/drawing/2014/main" id="{9A70816A-5634-42F9-8D2C-0F20233ED70E}"/>
              </a:ext>
            </a:extLst>
          </p:cNvPr>
          <p:cNvSpPr>
            <a:spLocks noChangeArrowheads="1"/>
          </p:cNvSpPr>
          <p:nvPr/>
        </p:nvSpPr>
        <p:spPr bwMode="auto">
          <a:xfrm>
            <a:off x="5250844" y="2152278"/>
            <a:ext cx="6506053" cy="1464231"/>
          </a:xfrm>
          <a:prstGeom prst="roundRect">
            <a:avLst>
              <a:gd name="adj" fmla="val 16667"/>
            </a:avLst>
          </a:prstGeom>
          <a:solidFill>
            <a:srgbClr val="FDFEDA"/>
          </a:solidFill>
          <a:ln w="9525">
            <a:solidFill>
              <a:schemeClr val="tx1"/>
            </a:solidFill>
            <a:round/>
            <a:headEnd/>
            <a:tailEnd/>
          </a:ln>
          <a:effectLst/>
        </p:spPr>
        <p:txBody>
          <a:bodyPr wrap="squar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None/>
            </a:pPr>
            <a:r>
              <a:rPr lang="en-GB" sz="2500" dirty="0">
                <a:latin typeface="+mn-lt"/>
              </a:rPr>
              <a:t>The length shown in blue can be found by </a:t>
            </a:r>
            <a:r>
              <a:rPr lang="en-GB" sz="2500" b="1" dirty="0">
                <a:latin typeface="+mn-lt"/>
              </a:rPr>
              <a:t>subtracting 10 from 19</a:t>
            </a:r>
            <a:r>
              <a:rPr lang="en-GB" sz="2500" dirty="0">
                <a:latin typeface="+mn-lt"/>
              </a:rPr>
              <a:t>.</a:t>
            </a:r>
          </a:p>
          <a:p>
            <a:pPr algn="ctr">
              <a:buNone/>
            </a:pPr>
            <a:r>
              <a:rPr lang="en-GB" sz="2500" b="1" dirty="0">
                <a:latin typeface="+mn-lt"/>
              </a:rPr>
              <a:t>19 – 10 = 9cm</a:t>
            </a:r>
          </a:p>
        </p:txBody>
      </p:sp>
      <p:pic>
        <p:nvPicPr>
          <p:cNvPr id="10" name="Picture 9">
            <a:extLst>
              <a:ext uri="{FF2B5EF4-FFF2-40B4-BE49-F238E27FC236}">
                <a16:creationId xmlns:a16="http://schemas.microsoft.com/office/drawing/2014/main" id="{8766E82E-BFEC-46E1-86CD-3BF99CCDF48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30643" y="3523205"/>
            <a:ext cx="3622695" cy="1899702"/>
          </a:xfrm>
          <a:prstGeom prst="rect">
            <a:avLst/>
          </a:prstGeom>
          <a:noFill/>
          <a:ln>
            <a:noFill/>
          </a:ln>
        </p:spPr>
      </p:pic>
      <p:sp>
        <p:nvSpPr>
          <p:cNvPr id="15" name="AutoShape 67">
            <a:extLst>
              <a:ext uri="{FF2B5EF4-FFF2-40B4-BE49-F238E27FC236}">
                <a16:creationId xmlns:a16="http://schemas.microsoft.com/office/drawing/2014/main" id="{64F5D9F0-3A23-4FBC-B75C-F22B093D6DF3}"/>
              </a:ext>
            </a:extLst>
          </p:cNvPr>
          <p:cNvSpPr>
            <a:spLocks noChangeArrowheads="1"/>
          </p:cNvSpPr>
          <p:nvPr/>
        </p:nvSpPr>
        <p:spPr bwMode="auto">
          <a:xfrm>
            <a:off x="5300572" y="3833727"/>
            <a:ext cx="6456325" cy="1464231"/>
          </a:xfrm>
          <a:prstGeom prst="roundRect">
            <a:avLst>
              <a:gd name="adj" fmla="val 16667"/>
            </a:avLst>
          </a:prstGeom>
          <a:solidFill>
            <a:srgbClr val="FDFEDA"/>
          </a:solidFill>
          <a:ln w="9525">
            <a:solidFill>
              <a:schemeClr val="tx1"/>
            </a:solidFill>
            <a:round/>
            <a:headEnd/>
            <a:tailEnd/>
          </a:ln>
          <a:effectLst/>
        </p:spPr>
        <p:txBody>
          <a:bodyPr wrap="squar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None/>
            </a:pPr>
            <a:r>
              <a:rPr lang="en-GB" sz="2500" dirty="0">
                <a:latin typeface="+mn-lt"/>
              </a:rPr>
              <a:t>The length shown in red can be found by </a:t>
            </a:r>
            <a:r>
              <a:rPr lang="en-GB" sz="2500" b="1" dirty="0">
                <a:latin typeface="+mn-lt"/>
              </a:rPr>
              <a:t>subtracting 7 from 10</a:t>
            </a:r>
            <a:r>
              <a:rPr lang="en-GB" sz="2500" dirty="0">
                <a:latin typeface="+mn-lt"/>
              </a:rPr>
              <a:t>.</a:t>
            </a:r>
          </a:p>
          <a:p>
            <a:pPr algn="ctr">
              <a:buNone/>
            </a:pPr>
            <a:r>
              <a:rPr lang="en-GB" sz="2500" b="1" dirty="0">
                <a:latin typeface="+mn-lt"/>
              </a:rPr>
              <a:t> 10 – 7 = 3cm</a:t>
            </a:r>
          </a:p>
        </p:txBody>
      </p:sp>
      <p:sp>
        <p:nvSpPr>
          <p:cNvPr id="17" name="AutoShape 67">
            <a:extLst>
              <a:ext uri="{FF2B5EF4-FFF2-40B4-BE49-F238E27FC236}">
                <a16:creationId xmlns:a16="http://schemas.microsoft.com/office/drawing/2014/main" id="{00507DB3-848B-4AB0-8706-8F12AD81B805}"/>
              </a:ext>
            </a:extLst>
          </p:cNvPr>
          <p:cNvSpPr>
            <a:spLocks noChangeArrowheads="1"/>
          </p:cNvSpPr>
          <p:nvPr/>
        </p:nvSpPr>
        <p:spPr bwMode="auto">
          <a:xfrm>
            <a:off x="187643" y="5647536"/>
            <a:ext cx="11816714" cy="1099876"/>
          </a:xfrm>
          <a:prstGeom prst="roundRect">
            <a:avLst>
              <a:gd name="adj" fmla="val 16667"/>
            </a:avLst>
          </a:prstGeom>
          <a:solidFill>
            <a:srgbClr val="FDFEDA"/>
          </a:solidFill>
          <a:ln w="9525">
            <a:solidFill>
              <a:schemeClr val="tx1"/>
            </a:solidFill>
            <a:round/>
            <a:headEnd/>
            <a:tailEnd/>
          </a:ln>
          <a:effectLst/>
        </p:spPr>
        <p:txBody>
          <a:bodyPr wrap="squar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None/>
            </a:pPr>
            <a:r>
              <a:rPr lang="en-GB" sz="2500" dirty="0">
                <a:latin typeface="+mn-lt"/>
              </a:rPr>
              <a:t>Now we must </a:t>
            </a:r>
            <a:r>
              <a:rPr lang="en-GB" sz="2500" b="1" dirty="0">
                <a:latin typeface="+mn-lt"/>
              </a:rPr>
              <a:t>add all of the lengths together </a:t>
            </a:r>
            <a:r>
              <a:rPr lang="en-GB" sz="2500" dirty="0">
                <a:latin typeface="+mn-lt"/>
              </a:rPr>
              <a:t>to find the </a:t>
            </a:r>
            <a:r>
              <a:rPr lang="en-GB" sz="2500" b="1" dirty="0">
                <a:solidFill>
                  <a:srgbClr val="FF0000"/>
                </a:solidFill>
                <a:latin typeface="+mn-lt"/>
              </a:rPr>
              <a:t>perimeter</a:t>
            </a:r>
            <a:r>
              <a:rPr lang="en-GB" sz="2500" dirty="0">
                <a:latin typeface="+mn-lt"/>
              </a:rPr>
              <a:t> of the shape. </a:t>
            </a:r>
          </a:p>
          <a:p>
            <a:pPr algn="ctr">
              <a:buNone/>
            </a:pPr>
            <a:r>
              <a:rPr lang="en-GB" sz="2800" b="1" dirty="0">
                <a:solidFill>
                  <a:srgbClr val="FF0000"/>
                </a:solidFill>
                <a:latin typeface="+mn-lt"/>
              </a:rPr>
              <a:t>19 + 10 + 10 + 3 + 9 + 7 = 58cm</a:t>
            </a:r>
            <a:r>
              <a:rPr lang="en-GB" sz="2500" dirty="0">
                <a:latin typeface="+mn-lt"/>
              </a:rPr>
              <a:t>.  </a:t>
            </a:r>
            <a:r>
              <a:rPr lang="en-GB" sz="2800" b="1" dirty="0">
                <a:solidFill>
                  <a:srgbClr val="FF0000"/>
                </a:solidFill>
                <a:latin typeface="+mn-lt"/>
              </a:rPr>
              <a:t>The perimeter of this shape is 58cm.</a:t>
            </a:r>
            <a:endParaRPr lang="en-GB" sz="2500" b="1" dirty="0">
              <a:solidFill>
                <a:srgbClr val="FF0000"/>
              </a:solidFill>
              <a:latin typeface="+mn-lt"/>
            </a:endParaRPr>
          </a:p>
        </p:txBody>
      </p:sp>
      <p:sp>
        <p:nvSpPr>
          <p:cNvPr id="2" name="Straight Connector 13">
            <a:extLst>
              <a:ext uri="{FF2B5EF4-FFF2-40B4-BE49-F238E27FC236}">
                <a16:creationId xmlns:a16="http://schemas.microsoft.com/office/drawing/2014/main" id="{52870775-8688-4AA9-A71A-6246785B471E}"/>
              </a:ext>
            </a:extLst>
          </p:cNvPr>
          <p:cNvSpPr>
            <a:spLocks noChangeShapeType="1"/>
          </p:cNvSpPr>
          <p:nvPr/>
        </p:nvSpPr>
        <p:spPr bwMode="auto">
          <a:xfrm flipV="1">
            <a:off x="2638425" y="4204208"/>
            <a:ext cx="990599" cy="1"/>
          </a:xfrm>
          <a:prstGeom prst="line">
            <a:avLst/>
          </a:prstGeom>
          <a:noFill/>
          <a:ln w="38100">
            <a:solidFill>
              <a:srgbClr val="5B9BD5"/>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Straight Connector 12">
            <a:extLst>
              <a:ext uri="{FF2B5EF4-FFF2-40B4-BE49-F238E27FC236}">
                <a16:creationId xmlns:a16="http://schemas.microsoft.com/office/drawing/2014/main" id="{959EC7D0-CA87-4F02-9438-D8B3BBC18B0C}"/>
              </a:ext>
            </a:extLst>
          </p:cNvPr>
          <p:cNvSpPr>
            <a:spLocks noChangeShapeType="1"/>
          </p:cNvSpPr>
          <p:nvPr/>
        </p:nvSpPr>
        <p:spPr bwMode="auto">
          <a:xfrm>
            <a:off x="2622883" y="3963182"/>
            <a:ext cx="0" cy="250552"/>
          </a:xfrm>
          <a:prstGeom prst="line">
            <a:avLst/>
          </a:prstGeom>
          <a:noFill/>
          <a:ln w="38100">
            <a:solidFill>
              <a:srgbClr val="FF0000"/>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6" name="Picture 15">
            <a:extLst>
              <a:ext uri="{FF2B5EF4-FFF2-40B4-BE49-F238E27FC236}">
                <a16:creationId xmlns:a16="http://schemas.microsoft.com/office/drawing/2014/main" id="{75EAFDEE-4D5F-8249-8F03-5EC7FD527F8D}"/>
              </a:ext>
            </a:extLst>
          </p:cNvPr>
          <p:cNvPicPr>
            <a:picLocks noChangeAspect="1"/>
          </p:cNvPicPr>
          <p:nvPr/>
        </p:nvPicPr>
        <p:blipFill>
          <a:blip r:embed="rId5"/>
          <a:stretch>
            <a:fillRect/>
          </a:stretch>
        </p:blipFill>
        <p:spPr>
          <a:xfrm>
            <a:off x="10663067" y="321198"/>
            <a:ext cx="1388069" cy="929456"/>
          </a:xfrm>
          <a:prstGeom prst="rect">
            <a:avLst/>
          </a:prstGeom>
        </p:spPr>
      </p:pic>
    </p:spTree>
    <p:extLst>
      <p:ext uri="{BB962C8B-B14F-4D97-AF65-F5344CB8AC3E}">
        <p14:creationId xmlns:p14="http://schemas.microsoft.com/office/powerpoint/2010/main" val="4012248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50" descr="Image result for pencil clipart7">
            <a:extLst>
              <a:ext uri="{FF2B5EF4-FFF2-40B4-BE49-F238E27FC236}">
                <a16:creationId xmlns:a16="http://schemas.microsoft.com/office/drawing/2014/main" id="{DA1EA24A-B6F2-45CF-9A80-E3D93BECF3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03452" y="4505989"/>
            <a:ext cx="2102939" cy="2044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itle 1">
            <a:extLst>
              <a:ext uri="{FF2B5EF4-FFF2-40B4-BE49-F238E27FC236}">
                <a16:creationId xmlns:a16="http://schemas.microsoft.com/office/drawing/2014/main" id="{1C5E675E-3F5A-4ACE-9215-D125BCBB6E75}"/>
              </a:ext>
            </a:extLst>
          </p:cNvPr>
          <p:cNvSpPr txBox="1">
            <a:spLocks/>
          </p:cNvSpPr>
          <p:nvPr/>
        </p:nvSpPr>
        <p:spPr>
          <a:xfrm>
            <a:off x="1806494" y="204488"/>
            <a:ext cx="8649559" cy="1007251"/>
          </a:xfrm>
          <a:prstGeom prst="rect">
            <a:avLst/>
          </a:prstGeom>
          <a:solidFill>
            <a:srgbClr val="FDFEDA"/>
          </a:solidFill>
          <a:ln>
            <a:solidFill>
              <a:schemeClr val="accent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GB" sz="3200" b="1" dirty="0">
              <a:solidFill>
                <a:srgbClr val="002060"/>
              </a:solidFill>
            </a:endParaRPr>
          </a:p>
          <a:p>
            <a:pPr algn="ctr"/>
            <a:endParaRPr lang="en-GB" sz="3200" dirty="0">
              <a:solidFill>
                <a:srgbClr val="002060"/>
              </a:solidFill>
            </a:endParaRPr>
          </a:p>
          <a:p>
            <a:pPr algn="ctr"/>
            <a:endParaRPr lang="en-GB" sz="3200" dirty="0">
              <a:solidFill>
                <a:srgbClr val="002060"/>
              </a:solidFill>
            </a:endParaRPr>
          </a:p>
          <a:p>
            <a:pPr algn="ctr"/>
            <a:endParaRPr lang="en-GB" sz="3200" dirty="0">
              <a:solidFill>
                <a:srgbClr val="002060"/>
              </a:solidFill>
            </a:endParaRPr>
          </a:p>
          <a:p>
            <a:pPr algn="ctr"/>
            <a:r>
              <a:rPr lang="en-GB" sz="3200" dirty="0">
                <a:solidFill>
                  <a:srgbClr val="002060"/>
                </a:solidFill>
              </a:rPr>
              <a:t>Can measure and calculate the perimeter of compound shapes.</a:t>
            </a:r>
          </a:p>
          <a:p>
            <a:pPr algn="ctr"/>
            <a:endParaRPr lang="en-GB" sz="3200" dirty="0">
              <a:solidFill>
                <a:srgbClr val="002060"/>
              </a:solidFill>
            </a:endParaRPr>
          </a:p>
          <a:p>
            <a:pPr algn="ctr"/>
            <a:endParaRPr lang="en-GB" sz="3200" dirty="0">
              <a:solidFill>
                <a:srgbClr val="002060"/>
              </a:solidFill>
            </a:endParaRPr>
          </a:p>
          <a:p>
            <a:pPr algn="ctr"/>
            <a:endParaRPr lang="en-GB" sz="3200" b="1" dirty="0">
              <a:solidFill>
                <a:srgbClr val="002060"/>
              </a:solidFill>
            </a:endParaRPr>
          </a:p>
          <a:p>
            <a:pPr algn="ctr"/>
            <a:endParaRPr lang="en-GB" sz="3200" b="1" dirty="0">
              <a:solidFill>
                <a:srgbClr val="002060"/>
              </a:solidFill>
            </a:endParaRPr>
          </a:p>
        </p:txBody>
      </p:sp>
      <p:pic>
        <p:nvPicPr>
          <p:cNvPr id="21" name="Picture 1">
            <a:extLst>
              <a:ext uri="{FF2B5EF4-FFF2-40B4-BE49-F238E27FC236}">
                <a16:creationId xmlns:a16="http://schemas.microsoft.com/office/drawing/2014/main" id="{FF20C842-3CC9-4876-8247-73CEB9E416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349" y="119383"/>
            <a:ext cx="1200150" cy="134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extBox 21">
            <a:extLst>
              <a:ext uri="{FF2B5EF4-FFF2-40B4-BE49-F238E27FC236}">
                <a16:creationId xmlns:a16="http://schemas.microsoft.com/office/drawing/2014/main" id="{5506BE36-8715-4CB7-8C21-62EB904CB5FC}"/>
              </a:ext>
            </a:extLst>
          </p:cNvPr>
          <p:cNvSpPr txBox="1"/>
          <p:nvPr/>
        </p:nvSpPr>
        <p:spPr>
          <a:xfrm>
            <a:off x="4515107" y="1486380"/>
            <a:ext cx="4311904" cy="707886"/>
          </a:xfrm>
          <a:prstGeom prst="rect">
            <a:avLst/>
          </a:prstGeom>
          <a:noFill/>
        </p:spPr>
        <p:txBody>
          <a:bodyPr wrap="square" rtlCol="0">
            <a:spAutoFit/>
          </a:bodyPr>
          <a:lstStyle/>
          <a:p>
            <a:r>
              <a:rPr lang="en-GB" sz="4000" dirty="0">
                <a:solidFill>
                  <a:srgbClr val="002060"/>
                </a:solidFill>
              </a:rPr>
              <a:t>Your turn</a:t>
            </a:r>
          </a:p>
        </p:txBody>
      </p:sp>
      <p:pic>
        <p:nvPicPr>
          <p:cNvPr id="23" name="Picture 22" descr="Screen Clipping">
            <a:extLst>
              <a:ext uri="{FF2B5EF4-FFF2-40B4-BE49-F238E27FC236}">
                <a16:creationId xmlns:a16="http://schemas.microsoft.com/office/drawing/2014/main" id="{F52BFC61-FC2A-465E-A23B-53B899DDCFBB}"/>
              </a:ext>
            </a:extLst>
          </p:cNvPr>
          <p:cNvPicPr>
            <a:picLocks noChangeAspect="1"/>
          </p:cNvPicPr>
          <p:nvPr/>
        </p:nvPicPr>
        <p:blipFill rotWithShape="1">
          <a:blip r:embed="rId4">
            <a:extLst>
              <a:ext uri="{28A0092B-C50C-407E-A947-70E740481C1C}">
                <a14:useLocalDpi xmlns:a14="http://schemas.microsoft.com/office/drawing/2010/main" val="0"/>
              </a:ext>
            </a:extLst>
          </a:blip>
          <a:srcRect t="23587"/>
          <a:stretch/>
        </p:blipFill>
        <p:spPr>
          <a:xfrm>
            <a:off x="298581" y="3163862"/>
            <a:ext cx="8978770" cy="3280263"/>
          </a:xfrm>
          <a:prstGeom prst="rect">
            <a:avLst/>
          </a:prstGeom>
        </p:spPr>
      </p:pic>
      <p:sp>
        <p:nvSpPr>
          <p:cNvPr id="24" name="AutoShape 67">
            <a:extLst>
              <a:ext uri="{FF2B5EF4-FFF2-40B4-BE49-F238E27FC236}">
                <a16:creationId xmlns:a16="http://schemas.microsoft.com/office/drawing/2014/main" id="{DC454882-F612-480E-AED9-A5C8CBB8B3AB}"/>
              </a:ext>
            </a:extLst>
          </p:cNvPr>
          <p:cNvSpPr>
            <a:spLocks noChangeArrowheads="1"/>
          </p:cNvSpPr>
          <p:nvPr/>
        </p:nvSpPr>
        <p:spPr bwMode="auto">
          <a:xfrm>
            <a:off x="897472" y="2280725"/>
            <a:ext cx="10467601" cy="527804"/>
          </a:xfrm>
          <a:prstGeom prst="roundRect">
            <a:avLst>
              <a:gd name="adj" fmla="val 16667"/>
            </a:avLst>
          </a:prstGeom>
          <a:solidFill>
            <a:srgbClr val="FDFEDA"/>
          </a:solidFill>
          <a:ln w="9525">
            <a:solidFill>
              <a:schemeClr val="tx1"/>
            </a:solidFill>
            <a:round/>
            <a:headEnd/>
            <a:tailEnd/>
          </a:ln>
          <a:effectLst/>
        </p:spPr>
        <p:txBody>
          <a:bodyPr wrap="squar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None/>
            </a:pPr>
            <a:r>
              <a:rPr lang="en-GB" sz="2500" dirty="0">
                <a:latin typeface="+mn-lt"/>
              </a:rPr>
              <a:t>Find the </a:t>
            </a:r>
            <a:r>
              <a:rPr lang="en-GB" sz="2500" b="1" dirty="0">
                <a:solidFill>
                  <a:srgbClr val="FF0000"/>
                </a:solidFill>
                <a:latin typeface="+mn-lt"/>
              </a:rPr>
              <a:t>missing lengths </a:t>
            </a:r>
            <a:r>
              <a:rPr lang="en-GB" sz="2500" dirty="0">
                <a:latin typeface="+mn-lt"/>
              </a:rPr>
              <a:t>and then calculate the </a:t>
            </a:r>
            <a:r>
              <a:rPr lang="en-GB" sz="2500" b="1" dirty="0">
                <a:solidFill>
                  <a:srgbClr val="FF0000"/>
                </a:solidFill>
                <a:latin typeface="+mn-lt"/>
              </a:rPr>
              <a:t>perimeter</a:t>
            </a:r>
            <a:r>
              <a:rPr lang="en-GB" sz="2500" dirty="0">
                <a:latin typeface="+mn-lt"/>
              </a:rPr>
              <a:t> of each shape.</a:t>
            </a:r>
          </a:p>
        </p:txBody>
      </p:sp>
      <p:pic>
        <p:nvPicPr>
          <p:cNvPr id="9" name="Picture 8">
            <a:extLst>
              <a:ext uri="{FF2B5EF4-FFF2-40B4-BE49-F238E27FC236}">
                <a16:creationId xmlns:a16="http://schemas.microsoft.com/office/drawing/2014/main" id="{6AA64D4D-09CD-7042-A33F-D47BE7C9D08A}"/>
              </a:ext>
            </a:extLst>
          </p:cNvPr>
          <p:cNvPicPr>
            <a:picLocks noChangeAspect="1"/>
          </p:cNvPicPr>
          <p:nvPr/>
        </p:nvPicPr>
        <p:blipFill>
          <a:blip r:embed="rId5"/>
          <a:stretch>
            <a:fillRect/>
          </a:stretch>
        </p:blipFill>
        <p:spPr>
          <a:xfrm>
            <a:off x="10663067" y="321198"/>
            <a:ext cx="1388069" cy="929456"/>
          </a:xfrm>
          <a:prstGeom prst="rect">
            <a:avLst/>
          </a:prstGeom>
        </p:spPr>
      </p:pic>
    </p:spTree>
    <p:extLst>
      <p:ext uri="{BB962C8B-B14F-4D97-AF65-F5344CB8AC3E}">
        <p14:creationId xmlns:p14="http://schemas.microsoft.com/office/powerpoint/2010/main" val="1207004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a:extLst>
              <a:ext uri="{FF2B5EF4-FFF2-40B4-BE49-F238E27FC236}">
                <a16:creationId xmlns:a16="http://schemas.microsoft.com/office/drawing/2014/main" id="{3FCD5893-BEB4-47AE-9669-0361F09676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632" y="110588"/>
            <a:ext cx="1200150" cy="134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a:extLst>
              <a:ext uri="{FF2B5EF4-FFF2-40B4-BE49-F238E27FC236}">
                <a16:creationId xmlns:a16="http://schemas.microsoft.com/office/drawing/2014/main" id="{3AD6B895-163A-45A7-B897-BF7E2CE1B1C6}"/>
              </a:ext>
            </a:extLst>
          </p:cNvPr>
          <p:cNvSpPr txBox="1">
            <a:spLocks/>
          </p:cNvSpPr>
          <p:nvPr/>
        </p:nvSpPr>
        <p:spPr>
          <a:xfrm>
            <a:off x="1671145" y="195693"/>
            <a:ext cx="8649559" cy="1007251"/>
          </a:xfrm>
          <a:prstGeom prst="rect">
            <a:avLst/>
          </a:prstGeom>
          <a:solidFill>
            <a:srgbClr val="FDFEDA"/>
          </a:solidFill>
          <a:ln>
            <a:solidFill>
              <a:schemeClr val="accent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GB" sz="3200" b="1" dirty="0">
              <a:solidFill>
                <a:srgbClr val="002060"/>
              </a:solidFill>
            </a:endParaRPr>
          </a:p>
          <a:p>
            <a:pPr algn="ctr"/>
            <a:endParaRPr lang="en-GB" sz="3200" dirty="0">
              <a:solidFill>
                <a:srgbClr val="002060"/>
              </a:solidFill>
            </a:endParaRPr>
          </a:p>
          <a:p>
            <a:pPr algn="ctr"/>
            <a:endParaRPr lang="en-GB" sz="3200" dirty="0">
              <a:solidFill>
                <a:srgbClr val="002060"/>
              </a:solidFill>
            </a:endParaRPr>
          </a:p>
          <a:p>
            <a:pPr algn="ctr"/>
            <a:endParaRPr lang="en-GB" sz="3200" dirty="0">
              <a:solidFill>
                <a:srgbClr val="002060"/>
              </a:solidFill>
            </a:endParaRPr>
          </a:p>
          <a:p>
            <a:pPr algn="ctr"/>
            <a:r>
              <a:rPr lang="en-GB" sz="3200" dirty="0">
                <a:solidFill>
                  <a:srgbClr val="002060"/>
                </a:solidFill>
              </a:rPr>
              <a:t>Can measure and calculate the perimeter of compound shapes.</a:t>
            </a:r>
          </a:p>
          <a:p>
            <a:pPr algn="ctr"/>
            <a:endParaRPr lang="en-GB" sz="3200" dirty="0">
              <a:solidFill>
                <a:srgbClr val="002060"/>
              </a:solidFill>
            </a:endParaRPr>
          </a:p>
          <a:p>
            <a:pPr algn="ctr"/>
            <a:endParaRPr lang="en-GB" sz="3200" dirty="0">
              <a:solidFill>
                <a:srgbClr val="002060"/>
              </a:solidFill>
            </a:endParaRPr>
          </a:p>
          <a:p>
            <a:pPr algn="ctr"/>
            <a:endParaRPr lang="en-GB" sz="3200" b="1" dirty="0">
              <a:solidFill>
                <a:srgbClr val="002060"/>
              </a:solidFill>
            </a:endParaRPr>
          </a:p>
          <a:p>
            <a:pPr algn="ctr"/>
            <a:endParaRPr lang="en-GB" sz="3200" b="1" dirty="0">
              <a:solidFill>
                <a:srgbClr val="002060"/>
              </a:solidFill>
            </a:endParaRPr>
          </a:p>
        </p:txBody>
      </p:sp>
      <p:sp>
        <p:nvSpPr>
          <p:cNvPr id="3" name="TextBox 2">
            <a:extLst>
              <a:ext uri="{FF2B5EF4-FFF2-40B4-BE49-F238E27FC236}">
                <a16:creationId xmlns:a16="http://schemas.microsoft.com/office/drawing/2014/main" id="{C03ED955-FAF2-4973-A4A8-3F2C14C8F28A}"/>
              </a:ext>
            </a:extLst>
          </p:cNvPr>
          <p:cNvSpPr txBox="1"/>
          <p:nvPr/>
        </p:nvSpPr>
        <p:spPr>
          <a:xfrm>
            <a:off x="2402200" y="1341789"/>
            <a:ext cx="7187447" cy="707886"/>
          </a:xfrm>
          <a:prstGeom prst="rect">
            <a:avLst/>
          </a:prstGeom>
          <a:noFill/>
        </p:spPr>
        <p:txBody>
          <a:bodyPr wrap="square" rtlCol="0">
            <a:spAutoFit/>
          </a:bodyPr>
          <a:lstStyle/>
          <a:p>
            <a:endParaRPr lang="en-GB" sz="4000" dirty="0">
              <a:solidFill>
                <a:srgbClr val="002060"/>
              </a:solidFill>
            </a:endParaRPr>
          </a:p>
        </p:txBody>
      </p:sp>
      <p:sp>
        <p:nvSpPr>
          <p:cNvPr id="12" name="TextBox 11">
            <a:extLst>
              <a:ext uri="{FF2B5EF4-FFF2-40B4-BE49-F238E27FC236}">
                <a16:creationId xmlns:a16="http://schemas.microsoft.com/office/drawing/2014/main" id="{CDB13B10-BAB5-406A-B81F-044C184A5835}"/>
              </a:ext>
            </a:extLst>
          </p:cNvPr>
          <p:cNvSpPr txBox="1"/>
          <p:nvPr/>
        </p:nvSpPr>
        <p:spPr>
          <a:xfrm>
            <a:off x="3284376" y="1341789"/>
            <a:ext cx="6505424" cy="707886"/>
          </a:xfrm>
          <a:prstGeom prst="rect">
            <a:avLst/>
          </a:prstGeom>
          <a:noFill/>
        </p:spPr>
        <p:txBody>
          <a:bodyPr wrap="square" rtlCol="0">
            <a:spAutoFit/>
          </a:bodyPr>
          <a:lstStyle/>
          <a:p>
            <a:r>
              <a:rPr lang="en-GB" sz="4000" dirty="0">
                <a:solidFill>
                  <a:srgbClr val="002060"/>
                </a:solidFill>
              </a:rPr>
              <a:t>Calculating perimeter</a:t>
            </a:r>
          </a:p>
        </p:txBody>
      </p:sp>
      <p:sp>
        <p:nvSpPr>
          <p:cNvPr id="13" name="AutoShape 67">
            <a:extLst>
              <a:ext uri="{FF2B5EF4-FFF2-40B4-BE49-F238E27FC236}">
                <a16:creationId xmlns:a16="http://schemas.microsoft.com/office/drawing/2014/main" id="{9A70816A-5634-42F9-8D2C-0F20233ED70E}"/>
              </a:ext>
            </a:extLst>
          </p:cNvPr>
          <p:cNvSpPr>
            <a:spLocks noChangeArrowheads="1"/>
          </p:cNvSpPr>
          <p:nvPr/>
        </p:nvSpPr>
        <p:spPr bwMode="auto">
          <a:xfrm>
            <a:off x="1349685" y="2862447"/>
            <a:ext cx="9292475" cy="1532334"/>
          </a:xfrm>
          <a:prstGeom prst="roundRect">
            <a:avLst>
              <a:gd name="adj" fmla="val 16667"/>
            </a:avLst>
          </a:prstGeom>
          <a:solidFill>
            <a:srgbClr val="FDFEDA"/>
          </a:solidFill>
          <a:ln w="9525">
            <a:solidFill>
              <a:schemeClr val="tx1"/>
            </a:solidFill>
            <a:round/>
            <a:headEnd/>
            <a:tailEnd/>
          </a:ln>
          <a:effectLst/>
        </p:spPr>
        <p:txBody>
          <a:bodyPr wrap="squar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buNone/>
            </a:pPr>
            <a:r>
              <a:rPr lang="en-GB" sz="2800" dirty="0">
                <a:latin typeface="+mn-lt"/>
              </a:rPr>
              <a:t>Sometimes, the shapes we are given are a little bit different but we still calculate the </a:t>
            </a:r>
            <a:r>
              <a:rPr lang="en-GB" sz="2800" b="1" dirty="0">
                <a:solidFill>
                  <a:srgbClr val="FF0000"/>
                </a:solidFill>
                <a:latin typeface="+mn-lt"/>
              </a:rPr>
              <a:t>perimeter</a:t>
            </a:r>
            <a:r>
              <a:rPr lang="en-GB" sz="2800" dirty="0">
                <a:latin typeface="+mn-lt"/>
              </a:rPr>
              <a:t> of the shape in the same way. </a:t>
            </a:r>
          </a:p>
        </p:txBody>
      </p:sp>
      <p:pic>
        <p:nvPicPr>
          <p:cNvPr id="8" name="Picture 7">
            <a:extLst>
              <a:ext uri="{FF2B5EF4-FFF2-40B4-BE49-F238E27FC236}">
                <a16:creationId xmlns:a16="http://schemas.microsoft.com/office/drawing/2014/main" id="{0F7E1792-529A-1D4F-AF3F-74138E6FF930}"/>
              </a:ext>
            </a:extLst>
          </p:cNvPr>
          <p:cNvPicPr>
            <a:picLocks noChangeAspect="1"/>
          </p:cNvPicPr>
          <p:nvPr/>
        </p:nvPicPr>
        <p:blipFill>
          <a:blip r:embed="rId4"/>
          <a:stretch>
            <a:fillRect/>
          </a:stretch>
        </p:blipFill>
        <p:spPr>
          <a:xfrm>
            <a:off x="10663067" y="321198"/>
            <a:ext cx="1388069" cy="929456"/>
          </a:xfrm>
          <a:prstGeom prst="rect">
            <a:avLst/>
          </a:prstGeom>
        </p:spPr>
      </p:pic>
    </p:spTree>
    <p:extLst>
      <p:ext uri="{BB962C8B-B14F-4D97-AF65-F5344CB8AC3E}">
        <p14:creationId xmlns:p14="http://schemas.microsoft.com/office/powerpoint/2010/main" val="3108230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1224</TotalTime>
  <Words>1270</Words>
  <Application>Microsoft Macintosh PowerPoint</Application>
  <PresentationFormat>Widescreen</PresentationFormat>
  <Paragraphs>257</Paragraphs>
  <Slides>20</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PowerPoint Presentation</vt:lpstr>
      <vt:lpstr>Vocabulary: Perimeter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Reasoning</vt:lpstr>
      <vt:lpstr> Reasoning</vt:lpstr>
      <vt:lpstr> Problem Solving</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Natasha Robertson</dc:creator>
  <cp:lastModifiedBy>PiXL 2</cp:lastModifiedBy>
  <cp:revision>3</cp:revision>
  <dcterms:created xsi:type="dcterms:W3CDTF">2018-08-12T09:54:51Z</dcterms:created>
  <dcterms:modified xsi:type="dcterms:W3CDTF">2018-09-10T07:56:42Z</dcterms:modified>
</cp:coreProperties>
</file>